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2" r:id="rId4"/>
    <p:sldId id="263" r:id="rId5"/>
    <p:sldId id="264" r:id="rId6"/>
    <p:sldId id="265" r:id="rId7"/>
    <p:sldId id="267" r:id="rId8"/>
    <p:sldId id="269" r:id="rId9"/>
    <p:sldId id="268" r:id="rId10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EC33EE-B15F-4C18-A747-B8455AFA96F3}" type="datetimeFigureOut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49C75-D5B9-4C2B-8214-651AF7460F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930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78FB9-FA80-47DB-80C5-29E87AC47F19}" type="datetime1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57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CB127-5247-4366-ABCE-3B1D7342902E}" type="datetime1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550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E0712-07A3-41AD-A578-7A0C9FC8F99A}" type="datetime1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8009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11B07-2FEF-4AD2-88F4-9AF84C9E24E2}" type="datetime1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4665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55376-94BD-4446-87F7-243C82CDE5E5}" type="datetime1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3012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0FDA-EED9-4537-B3F1-1EE40A8836CC}" type="datetime1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0366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77541-B417-4BD0-9662-88B52F4979F7}" type="datetime1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6637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9BB3-A98C-48A0-B574-AD6288A9B2D3}" type="datetime1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412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BCE1D-5552-4605-B498-35780BDD5277}" type="datetime1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251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69B6-5487-4704-BFC1-3DFBD735F466}" type="datetime1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5585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DBC94-52E1-45B9-8DD4-B3ACFB775535}" type="datetime1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393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AFEF0-307A-43FB-B5AF-AC6DB657226C}" type="datetime1">
              <a:rPr kumimoji="1" lang="ja-JP" altLang="en-US" smtClean="0"/>
              <a:t>2020/5/2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301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99246" y="98177"/>
            <a:ext cx="7647473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　　</a:t>
            </a:r>
            <a:r>
              <a:rPr kumimoji="1" lang="en-US" altLang="ja-JP" sz="2400" b="1" dirty="0" smtClean="0"/>
              <a:t>5</a:t>
            </a:r>
            <a:r>
              <a:rPr kumimoji="1" lang="ja-JP" altLang="en-US" sz="2400" b="1" dirty="0" smtClean="0"/>
              <a:t>月</a:t>
            </a:r>
            <a:r>
              <a:rPr kumimoji="1" lang="en-US" altLang="ja-JP" sz="2400" b="1" dirty="0" smtClean="0"/>
              <a:t>7</a:t>
            </a:r>
            <a:r>
              <a:rPr kumimoji="1" lang="ja-JP" altLang="en-US" sz="2400" b="1" dirty="0" smtClean="0"/>
              <a:t>日以降の大阪府緊急事態措置の概要（案）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99246" y="599804"/>
            <a:ext cx="11762705" cy="584775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   ①　区域　</a:t>
            </a:r>
            <a:r>
              <a:rPr lang="ja-JP" altLang="en-US" sz="2000" b="1" u="sng" dirty="0" smtClean="0"/>
              <a:t>大阪府全域</a:t>
            </a:r>
            <a:endParaRPr lang="en-US" altLang="ja-JP" sz="2000" b="1" u="sng" dirty="0" smtClean="0"/>
          </a:p>
          <a:p>
            <a:r>
              <a:rPr lang="ja-JP" altLang="en-US" sz="2000" b="1" dirty="0"/>
              <a:t>　</a:t>
            </a:r>
            <a:endParaRPr lang="en-US" altLang="ja-JP" sz="2000" b="1" dirty="0" smtClean="0"/>
          </a:p>
          <a:p>
            <a:r>
              <a:rPr lang="ja-JP" altLang="en-US" sz="2000" b="1" dirty="0" smtClean="0"/>
              <a:t>   ②　期間　</a:t>
            </a:r>
            <a:r>
              <a:rPr lang="ja-JP" altLang="en-US" sz="2000" b="1" u="sng" dirty="0" smtClean="0"/>
              <a:t>令和２年５月７日から「緊急事態宣言の期間終了」まで</a:t>
            </a:r>
            <a:endParaRPr lang="en-US" altLang="ja-JP" sz="2000" b="1" dirty="0" smtClean="0"/>
          </a:p>
          <a:p>
            <a:r>
              <a:rPr lang="ja-JP" altLang="en-US" sz="2000" b="1" dirty="0" smtClean="0"/>
              <a:t>　</a:t>
            </a:r>
            <a:endParaRPr lang="en-US" altLang="ja-JP" sz="2000" b="1" dirty="0" smtClean="0"/>
          </a:p>
          <a:p>
            <a:endParaRPr lang="en-US" altLang="ja-JP" sz="2000" b="1" dirty="0" smtClean="0"/>
          </a:p>
          <a:p>
            <a:r>
              <a:rPr lang="ja-JP" altLang="en-US" sz="2000" b="1" dirty="0" smtClean="0"/>
              <a:t>   ③　実施内容（　現在の実施内容を継続　）</a:t>
            </a:r>
            <a:endParaRPr lang="en-US" altLang="ja-JP" sz="2000" b="1" dirty="0" smtClean="0"/>
          </a:p>
          <a:p>
            <a:r>
              <a:rPr lang="en-US" altLang="ja-JP" sz="2000" b="1" dirty="0" smtClean="0"/>
              <a:t>       </a:t>
            </a:r>
            <a:r>
              <a:rPr lang="ja-JP" altLang="en-US" sz="2000" dirty="0" smtClean="0"/>
              <a:t>　</a:t>
            </a:r>
            <a:r>
              <a:rPr lang="ja-JP" altLang="en-US" dirty="0" smtClean="0"/>
              <a:t>新型インフルエンザ等対策特別措置法第</a:t>
            </a:r>
            <a:r>
              <a:rPr lang="en-US" altLang="ja-JP" dirty="0" smtClean="0"/>
              <a:t>45</a:t>
            </a:r>
            <a:r>
              <a:rPr lang="ja-JP" altLang="en-US" dirty="0" smtClean="0"/>
              <a:t>条「感染を防止するための協力要請」及び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 特措法第</a:t>
            </a:r>
            <a:r>
              <a:rPr lang="en-US" altLang="ja-JP" dirty="0" smtClean="0"/>
              <a:t>24</a:t>
            </a:r>
            <a:r>
              <a:rPr lang="ja-JP" altLang="en-US" dirty="0" smtClean="0"/>
              <a:t>条「都道府県対策本部長の権限」により、新型コロナウイルス</a:t>
            </a:r>
            <a:r>
              <a:rPr lang="ja-JP" altLang="en-US" dirty="0"/>
              <a:t>感染症</a:t>
            </a:r>
            <a:r>
              <a:rPr lang="ja-JP" altLang="en-US" dirty="0" smtClean="0"/>
              <a:t>の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 まん延防止に向け、以下の対応を実施。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ja-JP" altLang="en-US" sz="2000" dirty="0" smtClean="0"/>
              <a:t>●</a:t>
            </a:r>
            <a:r>
              <a:rPr lang="ja-JP" altLang="en-US" sz="2000" b="1" u="sng" dirty="0" smtClean="0"/>
              <a:t>外出自粛の要請</a:t>
            </a:r>
            <a:r>
              <a:rPr lang="ja-JP" altLang="en-US" sz="1600" dirty="0" smtClean="0"/>
              <a:t>（特措法第</a:t>
            </a:r>
            <a:r>
              <a:rPr lang="en-US" altLang="ja-JP" sz="1600" dirty="0" smtClean="0"/>
              <a:t>45</a:t>
            </a:r>
            <a:r>
              <a:rPr lang="ja-JP" altLang="en-US" sz="1600" dirty="0" smtClean="0"/>
              <a:t>条第</a:t>
            </a:r>
            <a:r>
              <a:rPr lang="en-US" altLang="ja-JP" sz="1600" dirty="0" smtClean="0"/>
              <a:t>1</a:t>
            </a:r>
            <a:r>
              <a:rPr lang="ja-JP" altLang="en-US" sz="1600" dirty="0" smtClean="0"/>
              <a:t>項）</a:t>
            </a:r>
            <a:endParaRPr lang="en-US" altLang="ja-JP" sz="1600" dirty="0" smtClean="0"/>
          </a:p>
          <a:p>
            <a:r>
              <a:rPr lang="ja-JP" altLang="en-US" sz="2000" dirty="0" smtClean="0"/>
              <a:t>　　　</a:t>
            </a:r>
            <a:r>
              <a:rPr lang="ja-JP" altLang="en-US" sz="2000" b="1" u="sng" dirty="0" smtClean="0"/>
              <a:t>府民に対し、</a:t>
            </a:r>
            <a:r>
              <a:rPr lang="ja-JP" altLang="en-US" sz="2000" dirty="0" smtClean="0"/>
              <a:t>医療機関への通院、食料・医薬品・生活必需品の買い出し、必要な職場への出勤、</a:t>
            </a:r>
            <a:endParaRPr lang="en-US" altLang="ja-JP" sz="2000" dirty="0" smtClean="0"/>
          </a:p>
          <a:p>
            <a:r>
              <a:rPr lang="ja-JP" altLang="en-US" sz="2000" dirty="0"/>
              <a:t>　</a:t>
            </a:r>
            <a:r>
              <a:rPr lang="ja-JP" altLang="en-US" sz="2000" dirty="0" smtClean="0"/>
              <a:t>　　屋外での運動や散歩など、</a:t>
            </a:r>
            <a:r>
              <a:rPr lang="ja-JP" altLang="en-US" sz="2000" b="1" u="sng" dirty="0" smtClean="0"/>
              <a:t>生活の維持に必要な場合を除き、外出自粛を要請。</a:t>
            </a:r>
            <a:endParaRPr lang="en-US" altLang="ja-JP" sz="2000" b="1" u="sng" dirty="0" smtClean="0"/>
          </a:p>
          <a:p>
            <a:r>
              <a:rPr lang="ja-JP" altLang="en-US" sz="2000" b="1" dirty="0"/>
              <a:t>　</a:t>
            </a:r>
            <a:r>
              <a:rPr lang="ja-JP" altLang="en-US" sz="2000" b="1" dirty="0" smtClean="0"/>
              <a:t>　　　</a:t>
            </a:r>
            <a:endParaRPr lang="en-US" altLang="ja-JP" sz="2000" b="1" dirty="0" smtClean="0"/>
          </a:p>
          <a:p>
            <a:r>
              <a:rPr lang="ja-JP" altLang="en-US" sz="2000" b="1" dirty="0"/>
              <a:t>　</a:t>
            </a:r>
            <a:r>
              <a:rPr lang="ja-JP" altLang="en-US" sz="2000" b="1" dirty="0" smtClean="0"/>
              <a:t>　●</a:t>
            </a:r>
            <a:r>
              <a:rPr lang="ja-JP" altLang="en-US" sz="2000" b="1" u="sng" dirty="0" smtClean="0"/>
              <a:t>イベントの開催自粛の要請</a:t>
            </a:r>
            <a:r>
              <a:rPr lang="ja-JP" altLang="en-US" sz="1600" dirty="0" smtClean="0"/>
              <a:t>（特措法第</a:t>
            </a:r>
            <a:r>
              <a:rPr lang="en-US" altLang="ja-JP" sz="1600" dirty="0" smtClean="0"/>
              <a:t>24</a:t>
            </a:r>
            <a:r>
              <a:rPr lang="ja-JP" altLang="en-US" sz="1600" dirty="0" smtClean="0"/>
              <a:t>条第</a:t>
            </a:r>
            <a:r>
              <a:rPr lang="en-US" altLang="ja-JP" sz="1600" dirty="0" smtClean="0"/>
              <a:t>9</a:t>
            </a:r>
            <a:r>
              <a:rPr lang="ja-JP" altLang="en-US" sz="1600" dirty="0" smtClean="0"/>
              <a:t>項）</a:t>
            </a:r>
            <a:endParaRPr lang="en-US" altLang="ja-JP" sz="1600" dirty="0" smtClean="0"/>
          </a:p>
          <a:p>
            <a:r>
              <a:rPr lang="ja-JP" altLang="en-US" sz="2000" b="1" dirty="0"/>
              <a:t>　</a:t>
            </a:r>
            <a:r>
              <a:rPr lang="ja-JP" altLang="en-US" sz="2000" b="1" dirty="0" smtClean="0"/>
              <a:t>　　</a:t>
            </a:r>
            <a:r>
              <a:rPr lang="ja-JP" altLang="en-US" sz="2000" b="1" u="sng" dirty="0" smtClean="0"/>
              <a:t>イベント主催者に対し、規模や場所に関わらず、開催の自粛を要請</a:t>
            </a:r>
            <a:r>
              <a:rPr lang="ja-JP" altLang="en-US" sz="2000" b="1" dirty="0" smtClean="0"/>
              <a:t>。</a:t>
            </a:r>
            <a:endParaRPr lang="en-US" altLang="ja-JP" sz="2000" b="1" dirty="0" smtClean="0"/>
          </a:p>
          <a:p>
            <a:endParaRPr lang="en-US" altLang="ja-JP" sz="2000" b="1" dirty="0"/>
          </a:p>
          <a:p>
            <a:r>
              <a:rPr lang="ja-JP" altLang="en-US" sz="2000" b="1" dirty="0" smtClean="0"/>
              <a:t>　</a:t>
            </a:r>
            <a:r>
              <a:rPr lang="ja-JP" altLang="en-US" sz="2000" b="1" dirty="0"/>
              <a:t>　●</a:t>
            </a:r>
            <a:r>
              <a:rPr lang="ja-JP" altLang="en-US" sz="2000" b="1" u="sng" dirty="0"/>
              <a:t>施設の使用制限の要請</a:t>
            </a:r>
            <a:r>
              <a:rPr lang="ja-JP" altLang="en-US" sz="2000" b="1" u="sng" dirty="0" smtClean="0"/>
              <a:t>等</a:t>
            </a:r>
            <a:r>
              <a:rPr lang="ja-JP" altLang="en-US" sz="1600" dirty="0"/>
              <a:t>（特措法第</a:t>
            </a:r>
            <a:r>
              <a:rPr lang="en-US" altLang="ja-JP" sz="1600" dirty="0"/>
              <a:t>24</a:t>
            </a:r>
            <a:r>
              <a:rPr lang="ja-JP" altLang="en-US" sz="1600" dirty="0"/>
              <a:t>条第</a:t>
            </a:r>
            <a:r>
              <a:rPr lang="en-US" altLang="ja-JP" sz="1600" dirty="0"/>
              <a:t>9</a:t>
            </a:r>
            <a:r>
              <a:rPr lang="ja-JP" altLang="en-US" sz="1600" dirty="0"/>
              <a:t>項</a:t>
            </a:r>
            <a:r>
              <a:rPr lang="ja-JP" altLang="en-US" sz="1600" dirty="0" smtClean="0"/>
              <a:t>）</a:t>
            </a:r>
            <a:endParaRPr lang="en-US" altLang="ja-JP" sz="1600" b="1" dirty="0" smtClean="0"/>
          </a:p>
          <a:p>
            <a:r>
              <a:rPr lang="ja-JP" altLang="en-US" sz="2000" b="1" dirty="0" smtClean="0"/>
              <a:t>　　　</a:t>
            </a:r>
            <a:r>
              <a:rPr lang="ja-JP" altLang="en-US" sz="2000" b="1" u="sng" dirty="0" smtClean="0"/>
              <a:t>多数の者が利用する施設の管理者等に対し、施設の使用制限等を要請</a:t>
            </a:r>
            <a:r>
              <a:rPr lang="ja-JP" altLang="en-US" sz="2000" b="1" dirty="0" smtClean="0"/>
              <a:t>。</a:t>
            </a:r>
            <a:endParaRPr lang="en-US" altLang="ja-JP" sz="2000" dirty="0" smtClean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537718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1400" smtClean="0"/>
              <a:t>1</a:t>
            </a:fld>
            <a:endParaRPr kumimoji="1" lang="ja-JP" altLang="en-US" sz="1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13515" y="6426710"/>
            <a:ext cx="10006885" cy="400110"/>
          </a:xfrm>
          <a:prstGeom prst="rect">
            <a:avLst/>
          </a:prstGeom>
          <a:noFill/>
          <a:ln w="28575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dirty="0" smtClean="0"/>
              <a:t>※</a:t>
            </a:r>
            <a:r>
              <a:rPr lang="ja-JP" altLang="en-US" sz="2000" b="1" dirty="0" smtClean="0"/>
              <a:t>緊急事態措置の内容は、政府の緊急事態宣言の内容を踏まえ変更</a:t>
            </a:r>
            <a:r>
              <a:rPr kumimoji="1" lang="ja-JP" altLang="en-US" sz="1600" dirty="0" smtClean="0"/>
              <a:t>　　</a:t>
            </a:r>
            <a:endParaRPr kumimoji="1" lang="ja-JP" altLang="en-US" sz="1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83213" y="1795695"/>
            <a:ext cx="9078218" cy="338554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600" b="1" dirty="0"/>
              <a:t>※ 5</a:t>
            </a:r>
            <a:r>
              <a:rPr lang="ja-JP" altLang="en-US" sz="1600" b="1" dirty="0"/>
              <a:t>月</a:t>
            </a:r>
            <a:r>
              <a:rPr lang="en-US" altLang="ja-JP" sz="1600" b="1" dirty="0"/>
              <a:t>15</a:t>
            </a:r>
            <a:r>
              <a:rPr lang="ja-JP" altLang="en-US" sz="1600" b="1" dirty="0" smtClean="0"/>
              <a:t>日に</a:t>
            </a:r>
            <a:r>
              <a:rPr lang="ja-JP" altLang="en-US" sz="1600" b="1" dirty="0" smtClean="0"/>
              <a:t>、医療</a:t>
            </a:r>
            <a:r>
              <a:rPr lang="ja-JP" altLang="en-US" sz="1600" b="1" dirty="0"/>
              <a:t>提供体制の状況</a:t>
            </a:r>
            <a:r>
              <a:rPr lang="ja-JP" altLang="en-US" sz="1600" b="1" dirty="0" smtClean="0"/>
              <a:t>等を踏まえ、</a:t>
            </a:r>
            <a:r>
              <a:rPr lang="en-US" altLang="ja-JP" sz="1600" b="1" dirty="0" smtClean="0"/>
              <a:t> </a:t>
            </a:r>
            <a:r>
              <a:rPr lang="ja-JP" altLang="en-US" sz="1600" b="1" dirty="0" smtClean="0"/>
              <a:t>緊急事態措置の一部緩和を検討。</a:t>
            </a:r>
            <a:endParaRPr lang="en-US" altLang="ja-JP" sz="1600" b="1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2658300" y="2129733"/>
            <a:ext cx="2756078" cy="36292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693953" y="119165"/>
            <a:ext cx="124803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b="1" dirty="0" smtClean="0"/>
              <a:t>資料</a:t>
            </a:r>
            <a:r>
              <a:rPr kumimoji="1" lang="en-US" altLang="ja-JP" b="1" dirty="0" smtClean="0"/>
              <a:t>―</a:t>
            </a:r>
            <a:r>
              <a:rPr lang="ja-JP" altLang="en-US" b="1" dirty="0"/>
              <a:t>２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423474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99246" y="283335"/>
            <a:ext cx="5782613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　　外出自粛要請</a:t>
            </a:r>
            <a:r>
              <a:rPr lang="ja-JP" altLang="en-US" sz="1600" b="1" dirty="0" smtClean="0"/>
              <a:t>（特措法第</a:t>
            </a:r>
            <a:r>
              <a:rPr lang="en-US" altLang="ja-JP" sz="1600" b="1" dirty="0" smtClean="0"/>
              <a:t>45</a:t>
            </a:r>
            <a:r>
              <a:rPr lang="ja-JP" altLang="en-US" sz="1600" b="1" dirty="0" smtClean="0"/>
              <a:t>条第</a:t>
            </a:r>
            <a:r>
              <a:rPr lang="en-US" altLang="ja-JP" sz="1600" b="1" dirty="0" smtClean="0"/>
              <a:t>1</a:t>
            </a:r>
            <a:r>
              <a:rPr lang="ja-JP" altLang="en-US" sz="1600" b="1" dirty="0" smtClean="0"/>
              <a:t>項）</a:t>
            </a:r>
            <a:endParaRPr kumimoji="1" lang="ja-JP" altLang="en-US" sz="1600" b="1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9245" y="943325"/>
            <a:ext cx="11500834" cy="1477328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b="1" u="sng" dirty="0" smtClean="0"/>
              <a:t>府民に対し、</a:t>
            </a:r>
            <a:r>
              <a:rPr lang="ja-JP" altLang="en-US" dirty="0" smtClean="0"/>
              <a:t>医療機関への通院</a:t>
            </a:r>
            <a:r>
              <a:rPr lang="ja-JP" altLang="en-US" dirty="0"/>
              <a:t>、食料・医薬品・生活</a:t>
            </a:r>
            <a:r>
              <a:rPr lang="ja-JP" altLang="en-US" dirty="0" smtClean="0"/>
              <a:t>必需品の買い出し、必要な職場への出勤、</a:t>
            </a:r>
            <a:endParaRPr lang="en-US" altLang="ja-JP" dirty="0" smtClean="0"/>
          </a:p>
          <a:p>
            <a:r>
              <a:rPr lang="ja-JP" altLang="en-US" dirty="0" smtClean="0"/>
              <a:t>　屋外での運動や散歩など、</a:t>
            </a:r>
            <a:r>
              <a:rPr lang="ja-JP" altLang="en-US" b="1" u="sng" dirty="0" smtClean="0"/>
              <a:t>生活の維持に必要な場合を除き、原則として居宅から外出しないことを要請。</a:t>
            </a:r>
            <a:endParaRPr kumimoji="1" lang="en-US" altLang="ja-JP" dirty="0" smtClean="0"/>
          </a:p>
          <a:p>
            <a:endParaRPr lang="en-US" altLang="ja-JP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b="1" u="sng" dirty="0"/>
              <a:t>特</a:t>
            </a:r>
            <a:r>
              <a:rPr lang="ja-JP" altLang="en-US" b="1" u="sng" dirty="0" smtClean="0"/>
              <a:t>に、密閉空間、密集場所、密接場面という３つの条件が重なる場、いわゆる「３つの密」がより濃厚に</a:t>
            </a:r>
            <a:endParaRPr lang="en-US" altLang="ja-JP" b="1" u="sng" dirty="0" smtClean="0"/>
          </a:p>
          <a:p>
            <a:r>
              <a:rPr lang="ja-JP" altLang="en-US" b="1" dirty="0"/>
              <a:t>　</a:t>
            </a:r>
            <a:r>
              <a:rPr lang="ja-JP" altLang="en-US" b="1" u="sng" dirty="0" smtClean="0"/>
              <a:t>重なる夜の繁華街への外出自粛を強く要請</a:t>
            </a:r>
            <a:r>
              <a:rPr lang="ja-JP" altLang="en-US" dirty="0" smtClean="0"/>
              <a:t>。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9245" y="2823844"/>
            <a:ext cx="11500833" cy="369331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【</a:t>
            </a:r>
            <a:r>
              <a:rPr lang="ja-JP" altLang="en-US" dirty="0" smtClean="0"/>
              <a:t>生活の維持に必要な場合（例）</a:t>
            </a:r>
            <a:r>
              <a:rPr lang="en-US" altLang="ja-JP" dirty="0" smtClean="0"/>
              <a:t>】</a:t>
            </a:r>
          </a:p>
          <a:p>
            <a:endParaRPr lang="en-US" altLang="ja-JP" dirty="0"/>
          </a:p>
          <a:p>
            <a:r>
              <a:rPr lang="ja-JP" altLang="en-US" dirty="0" smtClean="0"/>
              <a:t>　</a:t>
            </a:r>
            <a:r>
              <a:rPr lang="en-US" altLang="ja-JP" dirty="0" smtClean="0"/>
              <a:t>※</a:t>
            </a:r>
            <a:r>
              <a:rPr lang="ja-JP" altLang="en-US" b="1" u="sng" dirty="0" smtClean="0"/>
              <a:t>感染防止策を講じた上で、必要最小限の人数での活動が前提</a:t>
            </a:r>
            <a:endParaRPr lang="en-US" altLang="ja-JP" b="1" u="sng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○物資調達・・・</a:t>
            </a:r>
            <a:r>
              <a:rPr lang="ja-JP" altLang="en-US" b="1" dirty="0" smtClean="0"/>
              <a:t>食料・医薬品・生活必需品の買い出し</a:t>
            </a:r>
            <a:endParaRPr lang="en-US" altLang="ja-JP" b="1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○健康維持・・・</a:t>
            </a:r>
            <a:r>
              <a:rPr lang="ja-JP" altLang="en-US" b="1" dirty="0" smtClean="0"/>
              <a:t>医療機関への通院</a:t>
            </a:r>
            <a:r>
              <a:rPr lang="ja-JP" altLang="en-US" dirty="0" smtClean="0"/>
              <a:t>、</a:t>
            </a:r>
            <a:r>
              <a:rPr lang="ja-JP" altLang="en-US" b="1" dirty="0" smtClean="0"/>
              <a:t>屋外での</a:t>
            </a:r>
            <a:r>
              <a:rPr lang="ja-JP" altLang="en-US" b="1" dirty="0"/>
              <a:t>運動</a:t>
            </a:r>
            <a:r>
              <a:rPr lang="ja-JP" altLang="en-US" b="1" dirty="0" smtClean="0"/>
              <a:t>・散歩</a:t>
            </a:r>
            <a:endParaRPr lang="en-US" altLang="ja-JP" b="1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○仕事・・・・・</a:t>
            </a:r>
            <a:r>
              <a:rPr lang="ja-JP" altLang="en-US" b="1" dirty="0" smtClean="0"/>
              <a:t>職場への出勤</a:t>
            </a:r>
            <a:endParaRPr lang="en-US" altLang="ja-JP" b="1" dirty="0" smtClean="0"/>
          </a:p>
          <a:p>
            <a:r>
              <a:rPr lang="ja-JP" altLang="en-US" b="1" dirty="0"/>
              <a:t>　</a:t>
            </a:r>
            <a:r>
              <a:rPr lang="ja-JP" altLang="en-US" b="1" dirty="0" smtClean="0"/>
              <a:t>　　　　　　　　⇒ただし、在宅勤務（テレワーク）や時差出勤等の取組みを強く要請。</a:t>
            </a:r>
            <a:endParaRPr lang="en-US" altLang="ja-JP" b="1" dirty="0" smtClean="0"/>
          </a:p>
          <a:p>
            <a:r>
              <a:rPr lang="ja-JP" altLang="en-US" b="1" dirty="0"/>
              <a:t>　</a:t>
            </a:r>
            <a:r>
              <a:rPr lang="ja-JP" altLang="en-US" b="1" dirty="0" smtClean="0"/>
              <a:t>　　　　　　　　　感染防止のための取組みと「３つの密」を避ける行動を強く要請。</a:t>
            </a:r>
            <a:endParaRPr lang="en-US" altLang="ja-JP" b="1" dirty="0" smtClean="0"/>
          </a:p>
          <a:p>
            <a:r>
              <a:rPr lang="ja-JP" altLang="en-US" dirty="0" smtClean="0"/>
              <a:t>　　</a:t>
            </a:r>
            <a:endParaRPr lang="en-US" altLang="ja-JP" dirty="0"/>
          </a:p>
          <a:p>
            <a:r>
              <a:rPr lang="ja-JP" altLang="en-US" dirty="0" smtClean="0"/>
              <a:t>○その他・・・・銀行、役所など</a:t>
            </a:r>
            <a:endParaRPr kumimoji="1"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280302" y="6517163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1400" smtClean="0"/>
              <a:t>2</a:t>
            </a:fld>
            <a:endParaRPr kumimoji="1" lang="ja-JP" altLang="en-US" sz="1400"/>
          </a:p>
        </p:txBody>
      </p:sp>
    </p:spTree>
    <p:extLst>
      <p:ext uri="{BB962C8B-B14F-4D97-AF65-F5344CB8AC3E}">
        <p14:creationId xmlns:p14="http://schemas.microsoft.com/office/powerpoint/2010/main" val="3635035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99247" y="283335"/>
            <a:ext cx="6980347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　　イベントの開催自粛要請</a:t>
            </a:r>
            <a:r>
              <a:rPr lang="ja-JP" altLang="en-US" sz="1600" b="1" dirty="0" smtClean="0"/>
              <a:t>（特措法第</a:t>
            </a:r>
            <a:r>
              <a:rPr lang="en-US" altLang="ja-JP" sz="1600" b="1" dirty="0" smtClean="0"/>
              <a:t>24</a:t>
            </a:r>
            <a:r>
              <a:rPr lang="ja-JP" altLang="en-US" sz="1600" b="1" dirty="0" smtClean="0"/>
              <a:t>条第</a:t>
            </a:r>
            <a:r>
              <a:rPr lang="en-US" altLang="ja-JP" sz="1600" b="1" dirty="0" smtClean="0"/>
              <a:t>9</a:t>
            </a:r>
            <a:r>
              <a:rPr lang="ja-JP" altLang="en-US" sz="1600" b="1" dirty="0" smtClean="0"/>
              <a:t>項）</a:t>
            </a:r>
            <a:endParaRPr kumimoji="1" lang="ja-JP" altLang="en-US" sz="1600" b="1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9245" y="1101739"/>
            <a:ext cx="11500833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b="1" u="sng" dirty="0" smtClean="0"/>
              <a:t>イベント主催者に対し、規模や場所に関わらず、開催の自粛を要請</a:t>
            </a:r>
            <a:r>
              <a:rPr kumimoji="1" lang="ja-JP" altLang="en-US" b="1" dirty="0" smtClean="0"/>
              <a:t>。</a:t>
            </a:r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99246" y="1827811"/>
            <a:ext cx="11500833" cy="397031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【</a:t>
            </a:r>
            <a:r>
              <a:rPr lang="ja-JP" altLang="en-US" dirty="0" smtClean="0"/>
              <a:t>自粛を要請する内容</a:t>
            </a:r>
            <a:r>
              <a:rPr lang="en-US" altLang="ja-JP" dirty="0" smtClean="0"/>
              <a:t>】</a:t>
            </a:r>
          </a:p>
          <a:p>
            <a:endParaRPr kumimoji="1" lang="en-US" altLang="ja-JP" dirty="0" smtClean="0"/>
          </a:p>
          <a:p>
            <a:r>
              <a:rPr lang="ja-JP" altLang="en-US" dirty="0" smtClean="0"/>
              <a:t>○開催規模：大小を問わない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○場所：</a:t>
            </a:r>
            <a:r>
              <a:rPr lang="ja-JP" altLang="en-US" b="1" dirty="0" smtClean="0"/>
              <a:t>屋内、屋外を問わない</a:t>
            </a:r>
            <a:endParaRPr lang="en-US" altLang="ja-JP" b="1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○種類・内容：</a:t>
            </a:r>
            <a:r>
              <a:rPr kumimoji="1" lang="ja-JP" altLang="en-US" b="1" u="sng" dirty="0" smtClean="0"/>
              <a:t>生活の維持に必要なものを除く全てのイベント</a:t>
            </a:r>
            <a:endParaRPr kumimoji="1" lang="en-US" altLang="ja-JP" b="1" u="sng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（具体例）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祭礼・地域行事、文化的イベント（コンサート、演劇、発表会等）、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催事（物産展、展示会、販売促進会、フリーマーケット等）、式典、講演会・研修会、スポーツ行事　等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　</a:t>
            </a:r>
            <a:r>
              <a:rPr lang="en-US" altLang="ja-JP" dirty="0" smtClean="0"/>
              <a:t>※</a:t>
            </a:r>
            <a:r>
              <a:rPr lang="ja-JP" altLang="en-US" dirty="0" smtClean="0"/>
              <a:t>ただし、公営住宅の入居説明会・抽選会、事業者を対象とした小規模の研修会等、生活の維持に必要な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ものについては、感染拡大防止策を講じた上での実施を要請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293180" y="6369229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1400" smtClean="0"/>
              <a:t>3</a:t>
            </a:fld>
            <a:endParaRPr kumimoji="1" lang="ja-JP" altLang="en-US" sz="1400"/>
          </a:p>
        </p:txBody>
      </p:sp>
    </p:spTree>
    <p:extLst>
      <p:ext uri="{BB962C8B-B14F-4D97-AF65-F5344CB8AC3E}">
        <p14:creationId xmlns:p14="http://schemas.microsoft.com/office/powerpoint/2010/main" val="979469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85178" y="1224409"/>
            <a:ext cx="11487955" cy="5363007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dirty="0" smtClean="0"/>
              <a:t>【</a:t>
            </a:r>
            <a:r>
              <a:rPr lang="ja-JP" altLang="en-US" dirty="0"/>
              <a:t>実施</a:t>
            </a:r>
            <a:r>
              <a:rPr lang="ja-JP" altLang="en-US" dirty="0" smtClean="0"/>
              <a:t>内容</a:t>
            </a:r>
            <a:r>
              <a:rPr lang="en-US" altLang="ja-JP" dirty="0" smtClean="0"/>
              <a:t>】</a:t>
            </a:r>
          </a:p>
          <a:p>
            <a:endParaRPr lang="en-US" altLang="ja-JP" b="1" dirty="0" smtClean="0"/>
          </a:p>
          <a:p>
            <a:r>
              <a:rPr lang="ja-JP" altLang="en-US" b="1" dirty="0"/>
              <a:t>　</a:t>
            </a:r>
            <a:r>
              <a:rPr lang="ja-JP" altLang="en-US" b="1" dirty="0" smtClean="0"/>
              <a:t>１　</a:t>
            </a:r>
            <a:r>
              <a:rPr lang="ja-JP" altLang="en-US" b="1" u="sng" dirty="0" smtClean="0"/>
              <a:t>基本的</a:t>
            </a:r>
            <a:r>
              <a:rPr lang="ja-JP" altLang="en-US" b="1" u="sng" dirty="0"/>
              <a:t>に休止を要請しない</a:t>
            </a:r>
            <a:r>
              <a:rPr lang="ja-JP" altLang="en-US" b="1" u="sng" dirty="0" smtClean="0"/>
              <a:t>施設</a:t>
            </a:r>
            <a:r>
              <a:rPr lang="en-US" altLang="ja-JP" dirty="0" smtClean="0"/>
              <a:t>【</a:t>
            </a:r>
            <a:r>
              <a:rPr lang="ja-JP" altLang="en-US" b="1" dirty="0" smtClean="0"/>
              <a:t>社会</a:t>
            </a:r>
            <a:r>
              <a:rPr lang="ja-JP" altLang="en-US" b="1" dirty="0"/>
              <a:t>生活を維持する上で必要な</a:t>
            </a:r>
            <a:r>
              <a:rPr lang="ja-JP" altLang="en-US" b="1" dirty="0" smtClean="0"/>
              <a:t>施設、</a:t>
            </a:r>
            <a:r>
              <a:rPr lang="ja-JP" altLang="en-US" b="1" dirty="0"/>
              <a:t>社会福祉施設</a:t>
            </a:r>
            <a:r>
              <a:rPr lang="ja-JP" altLang="en-US" b="1" dirty="0" smtClean="0"/>
              <a:t>等</a:t>
            </a:r>
            <a:r>
              <a:rPr lang="en-US" altLang="ja-JP" b="1" dirty="0" smtClean="0"/>
              <a:t>】</a:t>
            </a:r>
            <a:endParaRPr lang="en-US" altLang="ja-JP" b="1" dirty="0"/>
          </a:p>
          <a:p>
            <a:r>
              <a:rPr lang="ja-JP" altLang="en-US" dirty="0" smtClean="0"/>
              <a:t>　　　⇒適切な感染防止対策の協力を</a:t>
            </a:r>
            <a:r>
              <a:rPr lang="ja-JP" altLang="en-US" dirty="0"/>
              <a:t>要請</a:t>
            </a:r>
            <a:r>
              <a:rPr lang="ja-JP" altLang="en-US" sz="1600" dirty="0"/>
              <a:t>（特措法第</a:t>
            </a:r>
            <a:r>
              <a:rPr lang="en-US" altLang="ja-JP" sz="1600" dirty="0"/>
              <a:t>24</a:t>
            </a:r>
            <a:r>
              <a:rPr lang="ja-JP" altLang="en-US" sz="1600" dirty="0"/>
              <a:t>条</a:t>
            </a:r>
            <a:r>
              <a:rPr lang="ja-JP" altLang="en-US" sz="1600" dirty="0" smtClean="0"/>
              <a:t>第９項）</a:t>
            </a:r>
            <a:endParaRPr lang="en-US" altLang="ja-JP" sz="1600" dirty="0" smtClean="0"/>
          </a:p>
          <a:p>
            <a:pPr>
              <a:lnSpc>
                <a:spcPts val="1800"/>
              </a:lnSpc>
            </a:pPr>
            <a:r>
              <a:rPr lang="en-US" altLang="ja-JP" dirty="0"/>
              <a:t> </a:t>
            </a:r>
            <a:endParaRPr lang="en-US" altLang="ja-JP" dirty="0" smtClean="0"/>
          </a:p>
          <a:p>
            <a:pPr>
              <a:lnSpc>
                <a:spcPts val="2500"/>
              </a:lnSpc>
            </a:pPr>
            <a:r>
              <a:rPr lang="ja-JP" altLang="en-US" b="1" dirty="0"/>
              <a:t>　</a:t>
            </a:r>
            <a:r>
              <a:rPr lang="ja-JP" altLang="en-US" b="1" dirty="0" smtClean="0"/>
              <a:t>２　</a:t>
            </a:r>
            <a:r>
              <a:rPr lang="ja-JP" altLang="en-US" b="1" u="sng" dirty="0" smtClean="0"/>
              <a:t>基本的</a:t>
            </a:r>
            <a:r>
              <a:rPr lang="ja-JP" altLang="en-US" b="1" u="sng" dirty="0"/>
              <a:t>に休止を要請する</a:t>
            </a:r>
            <a:r>
              <a:rPr lang="ja-JP" altLang="en-US" b="1" u="sng" dirty="0" smtClean="0"/>
              <a:t>施設</a:t>
            </a:r>
            <a:endParaRPr lang="en-US" altLang="ja-JP" b="1" u="sng" dirty="0" smtClean="0"/>
          </a:p>
          <a:p>
            <a:pPr>
              <a:lnSpc>
                <a:spcPts val="2500"/>
              </a:lnSpc>
            </a:pPr>
            <a:r>
              <a:rPr lang="ja-JP" altLang="en-US" b="1" dirty="0" smtClean="0"/>
              <a:t>（１）</a:t>
            </a:r>
            <a:r>
              <a:rPr lang="en-US" altLang="ja-JP" b="1" dirty="0" smtClean="0"/>
              <a:t>-1    </a:t>
            </a:r>
            <a:r>
              <a:rPr lang="ja-JP" altLang="en-US" b="1" dirty="0" smtClean="0"/>
              <a:t>特措法</a:t>
            </a:r>
            <a:r>
              <a:rPr lang="ja-JP" altLang="en-US" b="1" dirty="0"/>
              <a:t>による要請を行う</a:t>
            </a:r>
            <a:r>
              <a:rPr lang="ja-JP" altLang="en-US" b="1" dirty="0" smtClean="0"/>
              <a:t>施設</a:t>
            </a:r>
            <a:r>
              <a:rPr lang="en-US" altLang="ja-JP" b="1" dirty="0" smtClean="0"/>
              <a:t>【</a:t>
            </a:r>
            <a:r>
              <a:rPr lang="ja-JP" altLang="en-US" b="1" dirty="0" smtClean="0"/>
              <a:t>遊興施設、劇場等、集会・展示施設、運動・遊技施設、文教施設</a:t>
            </a:r>
            <a:r>
              <a:rPr lang="en-US" altLang="ja-JP" b="1" dirty="0" smtClean="0"/>
              <a:t>】</a:t>
            </a:r>
            <a:endParaRPr lang="en-US" altLang="ja-JP" b="1" dirty="0"/>
          </a:p>
          <a:p>
            <a:pPr>
              <a:lnSpc>
                <a:spcPts val="2500"/>
              </a:lnSpc>
            </a:pPr>
            <a:r>
              <a:rPr lang="ja-JP" altLang="en-US" dirty="0" smtClean="0"/>
              <a:t>　　　⇒</a:t>
            </a:r>
            <a:r>
              <a:rPr lang="ja-JP" altLang="en-US" b="1" u="sng" dirty="0"/>
              <a:t>施設の使用制限等の</a:t>
            </a:r>
            <a:r>
              <a:rPr lang="ja-JP" altLang="en-US" b="1" u="sng" dirty="0" smtClean="0"/>
              <a:t>要請</a:t>
            </a:r>
            <a:r>
              <a:rPr lang="ja-JP" altLang="en-US" sz="1600" dirty="0" smtClean="0"/>
              <a:t>（</a:t>
            </a:r>
            <a:r>
              <a:rPr lang="ja-JP" altLang="en-US" sz="1600" dirty="0"/>
              <a:t>特措法第</a:t>
            </a:r>
            <a:r>
              <a:rPr lang="en-US" altLang="ja-JP" sz="1600" dirty="0"/>
              <a:t>24</a:t>
            </a:r>
            <a:r>
              <a:rPr lang="ja-JP" altLang="en-US" sz="1600" dirty="0"/>
              <a:t>条第</a:t>
            </a:r>
            <a:r>
              <a:rPr lang="en-US" altLang="ja-JP" sz="1600" dirty="0"/>
              <a:t>9</a:t>
            </a:r>
            <a:r>
              <a:rPr lang="ja-JP" altLang="en-US" sz="1600" dirty="0"/>
              <a:t>項）</a:t>
            </a:r>
          </a:p>
          <a:p>
            <a:pPr>
              <a:lnSpc>
                <a:spcPts val="2500"/>
              </a:lnSpc>
            </a:pPr>
            <a:r>
              <a:rPr lang="ja-JP" altLang="en-US" dirty="0" smtClean="0"/>
              <a:t>　　　⇒</a:t>
            </a:r>
            <a:r>
              <a:rPr lang="ja-JP" altLang="en-US" dirty="0"/>
              <a:t>応じない場合</a:t>
            </a:r>
            <a:r>
              <a:rPr lang="ja-JP" altLang="en-US" dirty="0" smtClean="0"/>
              <a:t>、特措法</a:t>
            </a:r>
            <a:r>
              <a:rPr lang="ja-JP" altLang="en-US" dirty="0"/>
              <a:t>第</a:t>
            </a:r>
            <a:r>
              <a:rPr lang="en-US" altLang="ja-JP" dirty="0"/>
              <a:t>45</a:t>
            </a:r>
            <a:r>
              <a:rPr lang="ja-JP" altLang="en-US" dirty="0"/>
              <a:t>条第</a:t>
            </a:r>
            <a:r>
              <a:rPr lang="en-US" altLang="ja-JP" dirty="0"/>
              <a:t>2</a:t>
            </a:r>
            <a:r>
              <a:rPr lang="ja-JP" altLang="en-US" dirty="0"/>
              <a:t>項・第</a:t>
            </a:r>
            <a:r>
              <a:rPr lang="en-US" altLang="ja-JP" dirty="0"/>
              <a:t>3</a:t>
            </a:r>
            <a:r>
              <a:rPr lang="ja-JP" altLang="en-US" dirty="0"/>
              <a:t>項に</a:t>
            </a:r>
            <a:r>
              <a:rPr lang="ja-JP" altLang="en-US" dirty="0" smtClean="0"/>
              <a:t>よる個別</a:t>
            </a:r>
            <a:r>
              <a:rPr lang="ja-JP" altLang="en-US" dirty="0"/>
              <a:t>の要請・指示も</a:t>
            </a:r>
            <a:r>
              <a:rPr lang="ja-JP" altLang="en-US" dirty="0" smtClean="0"/>
              <a:t>検討（</a:t>
            </a:r>
            <a:r>
              <a:rPr lang="ja-JP" altLang="en-US" dirty="0"/>
              <a:t>施設名を公表）</a:t>
            </a:r>
          </a:p>
          <a:p>
            <a:pPr>
              <a:lnSpc>
                <a:spcPts val="1800"/>
              </a:lnSpc>
            </a:pPr>
            <a:endParaRPr lang="en-US" altLang="ja-JP" dirty="0" smtClean="0"/>
          </a:p>
          <a:p>
            <a:pPr>
              <a:lnSpc>
                <a:spcPts val="2500"/>
              </a:lnSpc>
            </a:pPr>
            <a:r>
              <a:rPr lang="ja-JP" altLang="en-US" b="1" dirty="0" smtClean="0"/>
              <a:t>（</a:t>
            </a:r>
            <a:r>
              <a:rPr lang="ja-JP" altLang="en-US" b="1" dirty="0"/>
              <a:t>１</a:t>
            </a:r>
            <a:r>
              <a:rPr lang="ja-JP" altLang="en-US" b="1" dirty="0" smtClean="0"/>
              <a:t>）</a:t>
            </a:r>
            <a:r>
              <a:rPr lang="en-US" altLang="ja-JP" b="1" dirty="0" smtClean="0"/>
              <a:t>-</a:t>
            </a:r>
            <a:r>
              <a:rPr lang="ja-JP" altLang="en-US" b="1" dirty="0" smtClean="0"/>
              <a:t>２　特措法</a:t>
            </a:r>
            <a:r>
              <a:rPr lang="ja-JP" altLang="en-US" b="1" dirty="0"/>
              <a:t>による要請を行う施設（床面積の合計が</a:t>
            </a:r>
            <a:r>
              <a:rPr lang="en-US" altLang="ja-JP" b="1" u="sng" dirty="0"/>
              <a:t>1,000㎡</a:t>
            </a:r>
            <a:r>
              <a:rPr lang="ja-JP" altLang="en-US" b="1" u="sng" dirty="0"/>
              <a:t>を</a:t>
            </a:r>
            <a:r>
              <a:rPr lang="ja-JP" altLang="en-US" b="1" u="sng" dirty="0" smtClean="0"/>
              <a:t>超える</a:t>
            </a:r>
            <a:r>
              <a:rPr lang="ja-JP" altLang="en-US" b="1" dirty="0" smtClean="0"/>
              <a:t>下記の施設</a:t>
            </a:r>
            <a:r>
              <a:rPr lang="ja-JP" altLang="en-US" b="1" dirty="0"/>
              <a:t>）</a:t>
            </a:r>
          </a:p>
          <a:p>
            <a:r>
              <a:rPr lang="ja-JP" altLang="en-US" dirty="0" smtClean="0"/>
              <a:t>　　　　　</a:t>
            </a:r>
            <a:r>
              <a:rPr lang="en-US" altLang="ja-JP" dirty="0" smtClean="0"/>
              <a:t>【</a:t>
            </a:r>
            <a:r>
              <a:rPr lang="ja-JP" altLang="en-US" b="1" dirty="0" smtClean="0"/>
              <a:t>大学・学習塾等、博物館等、ホテル又は旅館、商業施設</a:t>
            </a:r>
            <a:r>
              <a:rPr lang="en-US" altLang="ja-JP" b="1" dirty="0" smtClean="0"/>
              <a:t>】</a:t>
            </a:r>
            <a:r>
              <a:rPr lang="ja-JP" altLang="en-US" dirty="0"/>
              <a:t>　</a:t>
            </a:r>
            <a:r>
              <a:rPr lang="ja-JP" altLang="en-US" dirty="0" smtClean="0"/>
              <a:t>　　</a:t>
            </a:r>
            <a:endParaRPr lang="en-US" altLang="ja-JP" dirty="0" smtClean="0"/>
          </a:p>
          <a:p>
            <a:pPr>
              <a:lnSpc>
                <a:spcPts val="2500"/>
              </a:lnSpc>
            </a:pPr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ja-JP" altLang="en-US" dirty="0"/>
              <a:t>　⇒</a:t>
            </a:r>
            <a:r>
              <a:rPr lang="ja-JP" altLang="en-US" b="1" u="sng" dirty="0"/>
              <a:t>施設の使用制限等の要請</a:t>
            </a:r>
            <a:r>
              <a:rPr lang="ja-JP" altLang="en-US" sz="1600" dirty="0"/>
              <a:t>（特措法第</a:t>
            </a:r>
            <a:r>
              <a:rPr lang="en-US" altLang="ja-JP" sz="1600" dirty="0"/>
              <a:t>24</a:t>
            </a:r>
            <a:r>
              <a:rPr lang="ja-JP" altLang="en-US" sz="1600" dirty="0"/>
              <a:t>条第</a:t>
            </a:r>
            <a:r>
              <a:rPr lang="en-US" altLang="ja-JP" sz="1600" dirty="0"/>
              <a:t>9</a:t>
            </a:r>
            <a:r>
              <a:rPr lang="ja-JP" altLang="en-US" sz="1600" dirty="0"/>
              <a:t>項）</a:t>
            </a:r>
          </a:p>
          <a:p>
            <a:pPr>
              <a:lnSpc>
                <a:spcPts val="2500"/>
              </a:lnSpc>
            </a:pPr>
            <a:r>
              <a:rPr lang="ja-JP" altLang="en-US" dirty="0"/>
              <a:t>　　　⇒応じない場合、特措法第</a:t>
            </a:r>
            <a:r>
              <a:rPr lang="en-US" altLang="ja-JP" dirty="0"/>
              <a:t>45</a:t>
            </a:r>
            <a:r>
              <a:rPr lang="ja-JP" altLang="en-US" dirty="0"/>
              <a:t>条第</a:t>
            </a:r>
            <a:r>
              <a:rPr lang="en-US" altLang="ja-JP" dirty="0"/>
              <a:t>2</a:t>
            </a:r>
            <a:r>
              <a:rPr lang="ja-JP" altLang="en-US" dirty="0"/>
              <a:t>項・第</a:t>
            </a:r>
            <a:r>
              <a:rPr lang="en-US" altLang="ja-JP" dirty="0"/>
              <a:t>3</a:t>
            </a:r>
            <a:r>
              <a:rPr lang="ja-JP" altLang="en-US" dirty="0"/>
              <a:t>項による個別の要請・指示も検討（施設名を公表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>
              <a:lnSpc>
                <a:spcPts val="1800"/>
              </a:lnSpc>
            </a:pPr>
            <a:endParaRPr lang="en-US" altLang="ja-JP" b="1" dirty="0" smtClean="0"/>
          </a:p>
          <a:p>
            <a:r>
              <a:rPr lang="ja-JP" altLang="en-US" b="1" dirty="0" smtClean="0"/>
              <a:t>（</a:t>
            </a:r>
            <a:r>
              <a:rPr lang="ja-JP" altLang="en-US" b="1" dirty="0"/>
              <a:t>２</a:t>
            </a:r>
            <a:r>
              <a:rPr lang="ja-JP" altLang="en-US" b="1" dirty="0" smtClean="0"/>
              <a:t>）</a:t>
            </a:r>
            <a:r>
              <a:rPr lang="ja-JP" altLang="en-US" b="1" dirty="0"/>
              <a:t>特措法によらない協力依頼を行う施設（床面積の合計が</a:t>
            </a:r>
            <a:r>
              <a:rPr lang="en-US" altLang="ja-JP" b="1" u="sng" dirty="0"/>
              <a:t>1,000㎡</a:t>
            </a:r>
            <a:r>
              <a:rPr lang="ja-JP" altLang="en-US" b="1" u="sng" dirty="0"/>
              <a:t>以下</a:t>
            </a:r>
            <a:r>
              <a:rPr lang="ja-JP" altLang="en-US" b="1" dirty="0"/>
              <a:t>の下記の施設）</a:t>
            </a:r>
          </a:p>
          <a:p>
            <a:pPr>
              <a:lnSpc>
                <a:spcPts val="2500"/>
              </a:lnSpc>
            </a:pPr>
            <a:r>
              <a:rPr lang="ja-JP" altLang="en-US" dirty="0"/>
              <a:t>　　　</a:t>
            </a:r>
            <a:r>
              <a:rPr lang="ja-JP" altLang="en-US" dirty="0" smtClean="0"/>
              <a:t>　　</a:t>
            </a:r>
            <a:r>
              <a:rPr lang="en-US" altLang="ja-JP" dirty="0" smtClean="0"/>
              <a:t>【</a:t>
            </a:r>
            <a:r>
              <a:rPr lang="ja-JP" altLang="en-US" b="1" dirty="0" smtClean="0"/>
              <a:t>大学</a:t>
            </a:r>
            <a:r>
              <a:rPr lang="ja-JP" altLang="en-US" b="1" dirty="0"/>
              <a:t>・学習塾等、博物館等、ホテル又は旅館、商業</a:t>
            </a:r>
            <a:r>
              <a:rPr lang="ja-JP" altLang="en-US" b="1" dirty="0" smtClean="0"/>
              <a:t>施設</a:t>
            </a:r>
            <a:r>
              <a:rPr lang="en-US" altLang="ja-JP" b="1" dirty="0" smtClean="0"/>
              <a:t>】</a:t>
            </a:r>
            <a:r>
              <a:rPr lang="ja-JP" altLang="en-US" b="1" dirty="0"/>
              <a:t>　</a:t>
            </a:r>
            <a:r>
              <a:rPr lang="ja-JP" altLang="en-US" dirty="0"/>
              <a:t>　　</a:t>
            </a:r>
            <a:endParaRPr lang="en-US" altLang="ja-JP" dirty="0"/>
          </a:p>
          <a:p>
            <a:pPr>
              <a:lnSpc>
                <a:spcPts val="2500"/>
              </a:lnSpc>
            </a:pPr>
            <a:r>
              <a:rPr lang="ja-JP" altLang="en-US" dirty="0" smtClean="0"/>
              <a:t>　　</a:t>
            </a:r>
            <a:r>
              <a:rPr lang="ja-JP" altLang="en-US" dirty="0"/>
              <a:t>　⇒特措法によらず</a:t>
            </a:r>
            <a:r>
              <a:rPr lang="ja-JP" altLang="en-US" dirty="0" smtClean="0"/>
              <a:t>、</a:t>
            </a:r>
            <a:r>
              <a:rPr lang="ja-JP" altLang="en-US" b="1" u="sng" dirty="0" smtClean="0"/>
              <a:t>施設</a:t>
            </a:r>
            <a:r>
              <a:rPr lang="ja-JP" altLang="en-US" b="1" u="sng" dirty="0"/>
              <a:t>の使用制限等の協力を</a:t>
            </a:r>
            <a:r>
              <a:rPr lang="ja-JP" altLang="en-US" b="1" u="sng" dirty="0" smtClean="0"/>
              <a:t>依頼</a:t>
            </a:r>
            <a:endParaRPr lang="en-US" altLang="ja-JP" b="1" u="sng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9246" y="140715"/>
            <a:ext cx="6877317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　　施設の使用制限の</a:t>
            </a:r>
            <a:r>
              <a:rPr lang="ja-JP" altLang="en-US" sz="2400" b="1" dirty="0"/>
              <a:t>要請等</a:t>
            </a:r>
            <a:r>
              <a:rPr lang="ja-JP" altLang="en-US" sz="1600" b="1" dirty="0"/>
              <a:t>（特措法第</a:t>
            </a:r>
            <a:r>
              <a:rPr lang="en-US" altLang="ja-JP" sz="1600" b="1" dirty="0"/>
              <a:t>24</a:t>
            </a:r>
            <a:r>
              <a:rPr lang="ja-JP" altLang="en-US" sz="1600" b="1" dirty="0"/>
              <a:t>条第</a:t>
            </a:r>
            <a:r>
              <a:rPr lang="en-US" altLang="ja-JP" sz="1600" b="1" dirty="0"/>
              <a:t>9</a:t>
            </a:r>
            <a:r>
              <a:rPr lang="ja-JP" altLang="en-US" sz="1600" b="1" dirty="0"/>
              <a:t>項</a:t>
            </a:r>
            <a:r>
              <a:rPr lang="ja-JP" altLang="en-US" sz="1600" b="1" dirty="0" smtClean="0"/>
              <a:t>）</a:t>
            </a:r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1400" smtClean="0"/>
              <a:t>4</a:t>
            </a:fld>
            <a:endParaRPr kumimoji="1" lang="ja-JP" altLang="en-US" sz="140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99246" y="728728"/>
            <a:ext cx="11500833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b="1" u="sng" dirty="0"/>
              <a:t>多数の者が利用する</a:t>
            </a:r>
            <a:r>
              <a:rPr lang="ja-JP" altLang="en-US" b="1" u="sng" dirty="0" smtClean="0"/>
              <a:t>施設の管理者</a:t>
            </a:r>
            <a:r>
              <a:rPr lang="ja-JP" altLang="en-US" b="1" u="sng" dirty="0"/>
              <a:t>等に対し、施設の使用制限等を要請</a:t>
            </a:r>
            <a:r>
              <a:rPr kumimoji="1" lang="ja-JP" altLang="en-US" b="1" dirty="0" smtClean="0"/>
              <a:t>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50213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99246" y="140715"/>
            <a:ext cx="2997098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　</a:t>
            </a:r>
            <a:r>
              <a:rPr lang="ja-JP" altLang="en-US" sz="2400" b="1" dirty="0" smtClean="0"/>
              <a:t>　</a:t>
            </a:r>
            <a:r>
              <a:rPr lang="ja-JP" altLang="en-US" sz="2400" b="1" dirty="0"/>
              <a:t> </a:t>
            </a:r>
            <a:r>
              <a:rPr lang="ja-JP" altLang="en-US" sz="2400" b="1" dirty="0" smtClean="0"/>
              <a:t> 実施内容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99245" y="1023358"/>
            <a:ext cx="9646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（１）社会生活を維持する上で必要な施設</a:t>
            </a:r>
            <a:r>
              <a:rPr lang="ja-JP" altLang="en-US" b="1" dirty="0"/>
              <a:t>　</a:t>
            </a:r>
            <a:endParaRPr kumimoji="1" lang="ja-JP" altLang="en-US" b="1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928814"/>
              </p:ext>
            </p:extLst>
          </p:nvPr>
        </p:nvGraphicFramePr>
        <p:xfrm>
          <a:off x="674306" y="1368967"/>
          <a:ext cx="11211772" cy="3444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11772">
                  <a:extLst>
                    <a:ext uri="{9D8B030D-6E8A-4147-A177-3AD203B41FA5}">
                      <a16:colId xmlns:a16="http://schemas.microsoft.com/office/drawing/2014/main" val="942760574"/>
                    </a:ext>
                  </a:extLst>
                </a:gridCol>
              </a:tblGrid>
              <a:tr h="3269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施設の種類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2154771"/>
                  </a:ext>
                </a:extLst>
              </a:tr>
              <a:tr h="3112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医療施設　　　　　　　　病院、診療所、薬局　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382844"/>
                  </a:ext>
                </a:extLst>
              </a:tr>
              <a:tr h="505311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生活必需物資販売施設　　卸売市場、食料品売場、百貨店・ホームセンター、スーパーマーケット等における生活必需物資売場、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　　　　　　　　　　　　コンビニエンスストア　等　　</a:t>
                      </a:r>
                      <a:r>
                        <a:rPr kumimoji="1" lang="en-US" altLang="ja-JP" sz="1400" dirty="0" smtClean="0"/>
                        <a:t>※</a:t>
                      </a:r>
                      <a:r>
                        <a:rPr kumimoji="1" lang="ja-JP" altLang="en-US" sz="1400" dirty="0" smtClean="0"/>
                        <a:t>スーパーマーケット等については、別途、感染拡大防止に向けた協力を要請。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740317"/>
                  </a:ext>
                </a:extLst>
              </a:tr>
              <a:tr h="7133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食事提供施設　　　　　　飲食店（居酒屋を含む。）、料理店、</a:t>
                      </a:r>
                      <a:r>
                        <a:rPr kumimoji="1" lang="ja-JP" altLang="en-US" sz="1400" u="none" dirty="0" smtClean="0"/>
                        <a:t>喫茶店　等（宅配・テークアウトサービスを含む。）</a:t>
                      </a:r>
                      <a:endParaRPr kumimoji="1" lang="en-US" altLang="ja-JP" sz="1400" u="none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　　　　　　　　　　　　</a:t>
                      </a:r>
                      <a:r>
                        <a:rPr kumimoji="1" lang="en-US" altLang="ja-JP" sz="1400" dirty="0" smtClean="0"/>
                        <a:t>※</a:t>
                      </a:r>
                      <a:r>
                        <a:rPr kumimoji="1" lang="ja-JP" altLang="en-US" sz="1400" dirty="0" smtClean="0"/>
                        <a:t>但し、</a:t>
                      </a:r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</a:rPr>
                        <a:t>営業時間については、午前</a:t>
                      </a:r>
                      <a:r>
                        <a:rPr kumimoji="1" lang="en-US" altLang="ja-JP" sz="1400" b="0" u="none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</a:rPr>
                        <a:t>時～午後</a:t>
                      </a:r>
                      <a:r>
                        <a:rPr kumimoji="1" lang="en-US" altLang="ja-JP" sz="1400" b="0" u="none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</a:rPr>
                        <a:t>時の間の営業を要請し、</a:t>
                      </a:r>
                      <a:endParaRPr kumimoji="1" lang="en-US" altLang="ja-JP" sz="14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</a:rPr>
                        <a:t>　　　　　　　　　　　　　酒類の提供は午後</a:t>
                      </a:r>
                      <a:r>
                        <a:rPr kumimoji="1" lang="en-US" altLang="ja-JP" sz="1400" b="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</a:rPr>
                        <a:t>時までとすることを要請。（宅配・テークアウトサービスは除く。）</a:t>
                      </a:r>
                      <a:endParaRPr kumimoji="1" lang="ja-JP" altLang="en-US" sz="1400" b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469798"/>
                  </a:ext>
                </a:extLst>
              </a:tr>
              <a:tr h="3112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住宅、宿泊施設　　　　　ホテル又は旅館、共同住宅、寄宿舎又は下宿　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601600"/>
                  </a:ext>
                </a:extLst>
              </a:tr>
              <a:tr h="3112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交通機関等　　　　　　　バス、タクシー、レンタカー、鉄道、船舶、航空機、物流サービス（宅配等）　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8289635"/>
                  </a:ext>
                </a:extLst>
              </a:tr>
              <a:tr h="3112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工場等　　　　　　　　　工場、作業場　等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3053046"/>
                  </a:ext>
                </a:extLst>
              </a:tr>
              <a:tr h="3101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金融機関・官公署等　　　銀行、証券取引所、証券会社、保険、官公署、事務所　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952755"/>
                  </a:ext>
                </a:extLst>
              </a:tr>
              <a:tr h="297242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その他　　　　　　　　　メディア、葬儀場、銭湯、質屋、獣医、理美容、ランドリー、ごみ処理関係　等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351625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399245" y="5082281"/>
            <a:ext cx="3245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（２）社会福祉施設等</a:t>
            </a:r>
            <a:r>
              <a:rPr lang="ja-JP" altLang="en-US" dirty="0"/>
              <a:t>　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67761" y="695274"/>
            <a:ext cx="110221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１　</a:t>
            </a:r>
            <a:r>
              <a:rPr lang="ja-JP" altLang="en-US" b="1" u="sng" dirty="0"/>
              <a:t>基本的に休止を要請しない施設</a:t>
            </a:r>
            <a:r>
              <a:rPr lang="ja-JP" altLang="en-US" b="1" dirty="0"/>
              <a:t>　　</a:t>
            </a:r>
            <a:r>
              <a:rPr lang="en-US" altLang="ja-JP" sz="1600" b="1" dirty="0" smtClean="0"/>
              <a:t>※</a:t>
            </a:r>
            <a:r>
              <a:rPr lang="ja-JP" altLang="en-US" sz="1600" b="1" dirty="0"/>
              <a:t>適切な感染防止対策の協力を要請（特措法第</a:t>
            </a:r>
            <a:r>
              <a:rPr lang="en-US" altLang="ja-JP" sz="1600" b="1" dirty="0"/>
              <a:t>24</a:t>
            </a:r>
            <a:r>
              <a:rPr lang="ja-JP" altLang="en-US" sz="1600" b="1" dirty="0"/>
              <a:t>条第</a:t>
            </a:r>
            <a:r>
              <a:rPr lang="en-US" altLang="ja-JP" sz="1600" b="1" dirty="0"/>
              <a:t>9</a:t>
            </a:r>
            <a:r>
              <a:rPr lang="ja-JP" altLang="en-US" sz="1600" b="1" dirty="0"/>
              <a:t>項）</a:t>
            </a:r>
            <a:r>
              <a:rPr lang="ja-JP" altLang="en-US" b="1" dirty="0"/>
              <a:t>　</a:t>
            </a:r>
          </a:p>
          <a:p>
            <a:r>
              <a:rPr kumimoji="1" lang="ja-JP" altLang="en-US" b="1" u="sng" dirty="0" smtClean="0"/>
              <a:t>　　</a:t>
            </a:r>
            <a:r>
              <a:rPr kumimoji="1" lang="ja-JP" altLang="en-US" b="1" dirty="0" smtClean="0"/>
              <a:t>　</a:t>
            </a:r>
            <a:r>
              <a:rPr lang="ja-JP" altLang="en-US" b="1" dirty="0" smtClean="0"/>
              <a:t>　</a:t>
            </a:r>
            <a:endParaRPr kumimoji="1" lang="ja-JP" altLang="en-US" b="1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/>
          </p:nvPr>
        </p:nvGraphicFramePr>
        <p:xfrm>
          <a:off x="674306" y="5437099"/>
          <a:ext cx="11211772" cy="85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2151">
                  <a:extLst>
                    <a:ext uri="{9D8B030D-6E8A-4147-A177-3AD203B41FA5}">
                      <a16:colId xmlns:a16="http://schemas.microsoft.com/office/drawing/2014/main" val="3881408904"/>
                    </a:ext>
                  </a:extLst>
                </a:gridCol>
                <a:gridCol w="9389621">
                  <a:extLst>
                    <a:ext uri="{9D8B030D-6E8A-4147-A177-3AD203B41FA5}">
                      <a16:colId xmlns:a16="http://schemas.microsoft.com/office/drawing/2014/main" val="2462786939"/>
                    </a:ext>
                  </a:extLst>
                </a:gridCol>
              </a:tblGrid>
              <a:tr h="299079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施設の種類</a:t>
                      </a:r>
                      <a:endParaRPr kumimoji="1" lang="ja-JP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2030565"/>
                  </a:ext>
                </a:extLst>
              </a:tr>
              <a:tr h="330799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社会福祉施設等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保育所、放課後児童クラブ（学童保育）、介護老人保健施設その他これらに類する福祉サービス又は保健医療サービスを提供する施設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1220658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2467428" y="6320888"/>
            <a:ext cx="97681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⇒通所又は短期間の入所の</a:t>
            </a:r>
            <a:r>
              <a:rPr lang="ja-JP" altLang="en-US" sz="1400" dirty="0" smtClean="0"/>
              <a:t>利用者については、家庭での対応が可能な場合には、可能な限り、</a:t>
            </a:r>
            <a:r>
              <a:rPr kumimoji="1" lang="ja-JP" altLang="en-US" sz="1400" dirty="0" smtClean="0"/>
              <a:t>利用の自粛を</a:t>
            </a:r>
            <a:r>
              <a:rPr lang="ja-JP" altLang="en-US" sz="1400" dirty="0" smtClean="0"/>
              <a:t>要請</a:t>
            </a:r>
            <a:endParaRPr lang="en-US" altLang="ja-JP" sz="1400" dirty="0" smtClean="0"/>
          </a:p>
          <a:p>
            <a:r>
              <a:rPr lang="ja-JP" altLang="en-US" sz="1400" dirty="0" smtClean="0"/>
              <a:t>　（</a:t>
            </a:r>
            <a:r>
              <a:rPr lang="ja-JP" altLang="en-US" sz="1400" dirty="0"/>
              <a:t>特措法第</a:t>
            </a:r>
            <a:r>
              <a:rPr lang="en-US" altLang="ja-JP" sz="1400" dirty="0"/>
              <a:t>24</a:t>
            </a:r>
            <a:r>
              <a:rPr lang="ja-JP" altLang="en-US" sz="1400" dirty="0"/>
              <a:t>条第</a:t>
            </a:r>
            <a:r>
              <a:rPr lang="en-US" altLang="ja-JP" sz="1400" dirty="0"/>
              <a:t>9</a:t>
            </a:r>
            <a:r>
              <a:rPr lang="ja-JP" altLang="en-US" sz="1400" dirty="0"/>
              <a:t>項）</a:t>
            </a:r>
            <a:endParaRPr kumimoji="1" lang="ja-JP" altLang="en-US" sz="1400" dirty="0"/>
          </a:p>
        </p:txBody>
      </p:sp>
      <p:sp>
        <p:nvSpPr>
          <p:cNvPr id="3" name="正方形/長方形 2"/>
          <p:cNvSpPr/>
          <p:nvPr/>
        </p:nvSpPr>
        <p:spPr>
          <a:xfrm>
            <a:off x="674306" y="4832285"/>
            <a:ext cx="12195283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300" dirty="0" smtClean="0"/>
              <a:t>※</a:t>
            </a:r>
            <a:r>
              <a:rPr lang="ja-JP" altLang="en-US" sz="1300" dirty="0" smtClean="0"/>
              <a:t>「</a:t>
            </a:r>
            <a:r>
              <a:rPr lang="ja-JP" altLang="en-US" sz="1300" dirty="0"/>
              <a:t>社会生活を維持する上で必要な施設」については</a:t>
            </a:r>
            <a:r>
              <a:rPr lang="ja-JP" altLang="en-US" sz="1300" dirty="0" smtClean="0"/>
              <a:t>、「</a:t>
            </a:r>
            <a:r>
              <a:rPr lang="ja-JP" altLang="en-US" sz="1300" dirty="0"/>
              <a:t>新型</a:t>
            </a:r>
            <a:r>
              <a:rPr lang="ja-JP" altLang="en-US" sz="1300" dirty="0" smtClean="0"/>
              <a:t>コロナウイルス感染症の基本的</a:t>
            </a:r>
            <a:r>
              <a:rPr lang="ja-JP" altLang="en-US" sz="1300" dirty="0"/>
              <a:t>対処方針」（令和２年</a:t>
            </a:r>
            <a:r>
              <a:rPr lang="ja-JP" altLang="en-US" sz="1300" dirty="0" smtClean="0"/>
              <a:t>４月</a:t>
            </a:r>
            <a:r>
              <a:rPr lang="en-US" altLang="ja-JP" sz="1300" dirty="0" smtClean="0"/>
              <a:t>16</a:t>
            </a:r>
            <a:r>
              <a:rPr lang="ja-JP" altLang="en-US" sz="1300" dirty="0" smtClean="0"/>
              <a:t>日</a:t>
            </a:r>
            <a:r>
              <a:rPr lang="ja-JP" altLang="en-US" sz="1300" dirty="0"/>
              <a:t>改正）を踏まえた</a:t>
            </a:r>
            <a:r>
              <a:rPr lang="ja-JP" altLang="en-US" sz="1300" dirty="0" smtClean="0"/>
              <a:t>整理</a:t>
            </a:r>
            <a:endParaRPr lang="en-US" altLang="ja-JP" sz="13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142878" y="6399935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1400" smtClean="0"/>
              <a:t>5</a:t>
            </a:fld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501903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360609" y="207358"/>
            <a:ext cx="9646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２　</a:t>
            </a:r>
            <a:r>
              <a:rPr kumimoji="1" lang="ja-JP" altLang="en-US" b="1" u="sng" dirty="0" smtClean="0"/>
              <a:t>基本的に休止を要請する施設</a:t>
            </a:r>
            <a:r>
              <a:rPr lang="ja-JP" altLang="en-US" dirty="0"/>
              <a:t>　</a:t>
            </a:r>
            <a:endParaRPr kumimoji="1" lang="ja-JP" altLang="en-US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0423117"/>
              </p:ext>
            </p:extLst>
          </p:nvPr>
        </p:nvGraphicFramePr>
        <p:xfrm>
          <a:off x="360609" y="970613"/>
          <a:ext cx="11629624" cy="3151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3650">
                  <a:extLst>
                    <a:ext uri="{9D8B030D-6E8A-4147-A177-3AD203B41FA5}">
                      <a16:colId xmlns:a16="http://schemas.microsoft.com/office/drawing/2014/main" val="4145441939"/>
                    </a:ext>
                  </a:extLst>
                </a:gridCol>
                <a:gridCol w="5628068">
                  <a:extLst>
                    <a:ext uri="{9D8B030D-6E8A-4147-A177-3AD203B41FA5}">
                      <a16:colId xmlns:a16="http://schemas.microsoft.com/office/drawing/2014/main" val="1129165588"/>
                    </a:ext>
                  </a:extLst>
                </a:gridCol>
                <a:gridCol w="3837906">
                  <a:extLst>
                    <a:ext uri="{9D8B030D-6E8A-4147-A177-3AD203B41FA5}">
                      <a16:colId xmlns:a16="http://schemas.microsoft.com/office/drawing/2014/main" val="2135128828"/>
                    </a:ext>
                  </a:extLst>
                </a:gridCol>
              </a:tblGrid>
              <a:tr h="31400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施設の種類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内　訳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要請内容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5963503"/>
                  </a:ext>
                </a:extLst>
              </a:tr>
              <a:tr h="1099002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/>
                        <a:t>①遊興施設</a:t>
                      </a:r>
                    </a:p>
                    <a:p>
                      <a:pPr marL="72000">
                        <a:spcBef>
                          <a:spcPts val="600"/>
                        </a:spcBef>
                      </a:pP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キャバレー、ナイトクラブ、ダンスホール、バー、</a:t>
                      </a:r>
                      <a:endParaRPr kumimoji="1" lang="en-US" altLang="ja-JP" sz="1400" dirty="0" smtClean="0"/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ヌードスタジオ、のぞき劇場、ストリップ劇場、</a:t>
                      </a:r>
                      <a:endParaRPr kumimoji="1" lang="en-US" altLang="ja-JP" sz="1400" dirty="0" smtClean="0"/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個室ビデオ店、ネットカフェ、漫画喫茶、カラオケボックス、</a:t>
                      </a:r>
                      <a:endParaRPr kumimoji="1" lang="en-US" altLang="ja-JP" sz="1400" dirty="0" smtClean="0"/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射的場、勝馬投票券発売所、場外車券売場、ライブハウス　等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b="1" dirty="0" smtClean="0"/>
                        <a:t>施設の使用制限等の要請</a:t>
                      </a:r>
                      <a:endParaRPr kumimoji="1" lang="en-US" altLang="ja-JP" sz="1400" b="1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b="1" dirty="0" smtClean="0"/>
                        <a:t>（特措法第</a:t>
                      </a:r>
                      <a:r>
                        <a:rPr kumimoji="1" lang="en-US" altLang="ja-JP" sz="1400" b="1" dirty="0" smtClean="0"/>
                        <a:t>24</a:t>
                      </a:r>
                      <a:r>
                        <a:rPr kumimoji="1" lang="ja-JP" altLang="en-US" sz="1400" b="1" dirty="0" smtClean="0"/>
                        <a:t>条第</a:t>
                      </a:r>
                      <a:r>
                        <a:rPr kumimoji="1" lang="en-US" altLang="ja-JP" sz="1400" b="1" dirty="0" smtClean="0"/>
                        <a:t>9</a:t>
                      </a:r>
                      <a:r>
                        <a:rPr kumimoji="1" lang="ja-JP" altLang="en-US" sz="1400" b="1" dirty="0" smtClean="0"/>
                        <a:t>項）</a:t>
                      </a:r>
                      <a:endParaRPr kumimoji="1" lang="en-US" altLang="ja-JP" sz="1400" b="1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⇒応じない場合、</a:t>
                      </a:r>
                      <a:endParaRPr kumimoji="1" lang="en-US" altLang="ja-JP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　</a:t>
                      </a:r>
                      <a:r>
                        <a:rPr kumimoji="1" lang="ja-JP" altLang="en-US" sz="1400" b="1" dirty="0" smtClean="0"/>
                        <a:t>特措法第</a:t>
                      </a:r>
                      <a:r>
                        <a:rPr kumimoji="1" lang="en-US" altLang="ja-JP" sz="1400" b="1" dirty="0" smtClean="0"/>
                        <a:t>45</a:t>
                      </a:r>
                      <a:r>
                        <a:rPr kumimoji="1" lang="ja-JP" altLang="en-US" sz="1400" b="1" dirty="0" smtClean="0"/>
                        <a:t>条第</a:t>
                      </a:r>
                      <a:r>
                        <a:rPr kumimoji="1" lang="en-US" altLang="ja-JP" sz="1400" b="1" dirty="0" smtClean="0"/>
                        <a:t>2</a:t>
                      </a:r>
                      <a:r>
                        <a:rPr kumimoji="1" lang="ja-JP" altLang="en-US" sz="1400" b="1" dirty="0" smtClean="0"/>
                        <a:t>項・第</a:t>
                      </a:r>
                      <a:r>
                        <a:rPr kumimoji="1" lang="en-US" altLang="ja-JP" sz="1400" b="1" dirty="0" smtClean="0"/>
                        <a:t>3</a:t>
                      </a:r>
                      <a:r>
                        <a:rPr kumimoji="1" lang="ja-JP" altLang="en-US" sz="1400" b="1" dirty="0" smtClean="0"/>
                        <a:t>項による</a:t>
                      </a:r>
                      <a:endParaRPr kumimoji="1" lang="en-US" altLang="ja-JP" sz="1400" b="1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b="1" dirty="0" smtClean="0"/>
                        <a:t>　個別の要請・指示</a:t>
                      </a:r>
                      <a:r>
                        <a:rPr kumimoji="1" lang="ja-JP" altLang="en-US" sz="1400" dirty="0" smtClean="0"/>
                        <a:t>も検討</a:t>
                      </a:r>
                      <a:endParaRPr kumimoji="1" lang="en-US" altLang="ja-JP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（施設名を公表）</a:t>
                      </a:r>
                      <a:endParaRPr kumimoji="1" lang="en-US" altLang="ja-JP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1348977"/>
                  </a:ext>
                </a:extLst>
              </a:tr>
              <a:tr h="285455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/>
                        <a:t>②劇場等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劇場、観覧場、映画館、演芸場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353047"/>
                  </a:ext>
                </a:extLst>
              </a:tr>
              <a:tr h="438503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/>
                        <a:t>③集会・展示施設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集会場、公会堂、展示場</a:t>
                      </a:r>
                      <a:endParaRPr kumimoji="1" lang="en-US" altLang="ja-JP" sz="14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7162399"/>
                  </a:ext>
                </a:extLst>
              </a:tr>
              <a:tr h="556637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/>
                        <a:t>④運動施設、遊技施設</a:t>
                      </a:r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体育館、水泳場、ボウリング場、スポーツクラブなどの運動施設、</a:t>
                      </a:r>
                      <a:endParaRPr kumimoji="1" lang="en-US" altLang="ja-JP" sz="1400" dirty="0" smtClean="0"/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マージャン店、パチンコ店、ゲームセンターなどの遊技場　等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8124011"/>
                  </a:ext>
                </a:extLst>
              </a:tr>
              <a:tr h="217572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/>
                        <a:t>⑤文教施設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学校（大学等を除く。）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endParaRPr kumimoji="1" lang="en-US" altLang="ja-JP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2796222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360609" y="604101"/>
            <a:ext cx="9646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（１</a:t>
            </a:r>
            <a:r>
              <a:rPr lang="ja-JP" altLang="en-US" b="1" dirty="0" smtClean="0"/>
              <a:t>）</a:t>
            </a:r>
            <a:r>
              <a:rPr lang="en-US" altLang="ja-JP" b="1" dirty="0" smtClean="0"/>
              <a:t>-</a:t>
            </a:r>
            <a:r>
              <a:rPr lang="ja-JP" altLang="en-US" b="1" dirty="0" smtClean="0"/>
              <a:t>１　特措法</a:t>
            </a:r>
            <a:r>
              <a:rPr lang="ja-JP" altLang="en-US" b="1" dirty="0"/>
              <a:t>に</a:t>
            </a:r>
            <a:r>
              <a:rPr lang="ja-JP" altLang="en-US" b="1" dirty="0" smtClean="0"/>
              <a:t>よる要請を</a:t>
            </a:r>
            <a:r>
              <a:rPr lang="ja-JP" altLang="en-US" b="1" dirty="0"/>
              <a:t>行う</a:t>
            </a:r>
            <a:r>
              <a:rPr lang="ja-JP" altLang="en-US" b="1" dirty="0" smtClean="0"/>
              <a:t>施設</a:t>
            </a:r>
            <a:endParaRPr kumimoji="1" lang="ja-JP" altLang="en-US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60608" y="4208983"/>
            <a:ext cx="9646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（１）</a:t>
            </a:r>
            <a:r>
              <a:rPr kumimoji="1" lang="ja-JP" altLang="en-US" b="1" dirty="0" err="1" smtClean="0"/>
              <a:t>ｰ</a:t>
            </a:r>
            <a:r>
              <a:rPr lang="ja-JP" altLang="en-US" b="1" dirty="0"/>
              <a:t>２　</a:t>
            </a:r>
            <a:r>
              <a:rPr lang="ja-JP" altLang="en-US" b="1" dirty="0" smtClean="0"/>
              <a:t>特措法</a:t>
            </a:r>
            <a:r>
              <a:rPr lang="ja-JP" altLang="en-US" b="1" dirty="0"/>
              <a:t>に</a:t>
            </a:r>
            <a:r>
              <a:rPr lang="ja-JP" altLang="en-US" b="1" dirty="0" smtClean="0"/>
              <a:t>よる要請を</a:t>
            </a:r>
            <a:r>
              <a:rPr lang="ja-JP" altLang="en-US" b="1" dirty="0"/>
              <a:t>行う</a:t>
            </a:r>
            <a:r>
              <a:rPr lang="ja-JP" altLang="en-US" b="1" dirty="0" smtClean="0"/>
              <a:t>施設（床面積</a:t>
            </a:r>
            <a:r>
              <a:rPr lang="ja-JP" altLang="en-US" b="1" dirty="0"/>
              <a:t>の合計が</a:t>
            </a:r>
            <a:r>
              <a:rPr lang="en-US" altLang="ja-JP" b="1" dirty="0"/>
              <a:t>1,000</a:t>
            </a:r>
            <a:r>
              <a:rPr lang="en-US" altLang="ja-JP" b="1" dirty="0" smtClean="0"/>
              <a:t>㎡</a:t>
            </a:r>
            <a:r>
              <a:rPr lang="ja-JP" altLang="en-US" b="1" dirty="0" smtClean="0"/>
              <a:t>を超える下記の施設）</a:t>
            </a:r>
            <a:endParaRPr kumimoji="1" lang="ja-JP" altLang="en-US" b="1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396910"/>
              </p:ext>
            </p:extLst>
          </p:nvPr>
        </p:nvGraphicFramePr>
        <p:xfrm>
          <a:off x="360608" y="4553158"/>
          <a:ext cx="11629624" cy="2184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3650">
                  <a:extLst>
                    <a:ext uri="{9D8B030D-6E8A-4147-A177-3AD203B41FA5}">
                      <a16:colId xmlns:a16="http://schemas.microsoft.com/office/drawing/2014/main" val="4145441939"/>
                    </a:ext>
                  </a:extLst>
                </a:gridCol>
                <a:gridCol w="5628068">
                  <a:extLst>
                    <a:ext uri="{9D8B030D-6E8A-4147-A177-3AD203B41FA5}">
                      <a16:colId xmlns:a16="http://schemas.microsoft.com/office/drawing/2014/main" val="1129165588"/>
                    </a:ext>
                  </a:extLst>
                </a:gridCol>
                <a:gridCol w="3837906">
                  <a:extLst>
                    <a:ext uri="{9D8B030D-6E8A-4147-A177-3AD203B41FA5}">
                      <a16:colId xmlns:a16="http://schemas.microsoft.com/office/drawing/2014/main" val="2135128828"/>
                    </a:ext>
                  </a:extLst>
                </a:gridCol>
              </a:tblGrid>
              <a:tr h="2591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施設の種類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内　訳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要請内容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5963503"/>
                  </a:ext>
                </a:extLst>
              </a:tr>
              <a:tr h="459443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①大学・学習塾等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大学、専修学校、各種学校などの教育施設、自動車教習所、</a:t>
                      </a:r>
                      <a:endParaRPr kumimoji="1" lang="en-US" altLang="ja-JP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学習塾　等　　</a:t>
                      </a:r>
                      <a:endParaRPr kumimoji="1" lang="en-US" altLang="ja-JP" sz="1400" dirty="0" smtClean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b="1" dirty="0" smtClean="0"/>
                        <a:t>施設の使用制限等の要請</a:t>
                      </a:r>
                      <a:endParaRPr kumimoji="1" lang="en-US" altLang="ja-JP" sz="1400" b="1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b="1" dirty="0" smtClean="0"/>
                        <a:t>（特措法第</a:t>
                      </a:r>
                      <a:r>
                        <a:rPr kumimoji="1" lang="en-US" altLang="ja-JP" sz="1400" b="1" dirty="0" smtClean="0"/>
                        <a:t>24</a:t>
                      </a:r>
                      <a:r>
                        <a:rPr kumimoji="1" lang="ja-JP" altLang="en-US" sz="1400" b="1" dirty="0" smtClean="0"/>
                        <a:t>条第</a:t>
                      </a:r>
                      <a:r>
                        <a:rPr kumimoji="1" lang="en-US" altLang="ja-JP" sz="1400" b="1" dirty="0" smtClean="0"/>
                        <a:t>9</a:t>
                      </a:r>
                      <a:r>
                        <a:rPr kumimoji="1" lang="ja-JP" altLang="en-US" sz="1400" b="1" dirty="0" smtClean="0"/>
                        <a:t>項）</a:t>
                      </a:r>
                      <a:endParaRPr kumimoji="1" lang="en-US" altLang="ja-JP" sz="1400" b="1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⇒応じない場合、</a:t>
                      </a:r>
                      <a:endParaRPr kumimoji="1" lang="en-US" altLang="ja-JP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　</a:t>
                      </a:r>
                      <a:r>
                        <a:rPr kumimoji="1" lang="ja-JP" altLang="en-US" sz="1400" b="1" dirty="0" smtClean="0"/>
                        <a:t>特措法第</a:t>
                      </a:r>
                      <a:r>
                        <a:rPr kumimoji="1" lang="en-US" altLang="ja-JP" sz="1400" b="1" dirty="0" smtClean="0"/>
                        <a:t>45</a:t>
                      </a:r>
                      <a:r>
                        <a:rPr kumimoji="1" lang="ja-JP" altLang="en-US" sz="1400" b="1" dirty="0" smtClean="0"/>
                        <a:t>条第</a:t>
                      </a:r>
                      <a:r>
                        <a:rPr kumimoji="1" lang="en-US" altLang="ja-JP" sz="1400" b="1" dirty="0" smtClean="0"/>
                        <a:t>2</a:t>
                      </a:r>
                      <a:r>
                        <a:rPr kumimoji="1" lang="ja-JP" altLang="en-US" sz="1400" b="1" dirty="0" smtClean="0"/>
                        <a:t>項・第</a:t>
                      </a:r>
                      <a:r>
                        <a:rPr kumimoji="1" lang="en-US" altLang="ja-JP" sz="1400" b="1" dirty="0" smtClean="0"/>
                        <a:t>3</a:t>
                      </a:r>
                      <a:r>
                        <a:rPr kumimoji="1" lang="ja-JP" altLang="en-US" sz="1400" b="1" dirty="0" smtClean="0"/>
                        <a:t>項による</a:t>
                      </a:r>
                      <a:endParaRPr kumimoji="1" lang="en-US" altLang="ja-JP" sz="1400" b="1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b="1" dirty="0" smtClean="0"/>
                        <a:t>　個別の要請・指示</a:t>
                      </a:r>
                      <a:r>
                        <a:rPr kumimoji="1" lang="ja-JP" altLang="en-US" sz="1400" dirty="0" smtClean="0"/>
                        <a:t>も検討</a:t>
                      </a:r>
                      <a:endParaRPr kumimoji="1" lang="en-US" altLang="ja-JP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（施設名を公表）</a:t>
                      </a:r>
                      <a:endParaRPr kumimoji="1" lang="en-US" altLang="ja-JP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3823462"/>
                  </a:ext>
                </a:extLst>
              </a:tr>
              <a:tr h="238508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/>
                        <a:t>②博物館等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博物館、美術館、図書館</a:t>
                      </a:r>
                      <a:endParaRPr kumimoji="1" lang="en-US" altLang="ja-JP" sz="14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2588253"/>
                  </a:ext>
                </a:extLst>
              </a:tr>
              <a:tr h="235612">
                <a:tc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b="0" dirty="0" smtClean="0"/>
                        <a:t>③ホテル又は旅館</a:t>
                      </a:r>
                      <a:endParaRPr kumimoji="1" lang="ja-JP" alt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ホテル又は旅館（集会の用に供する部分に限る。）</a:t>
                      </a:r>
                      <a:endParaRPr kumimoji="1" lang="en-US" altLang="ja-JP" sz="14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282812"/>
                  </a:ext>
                </a:extLst>
              </a:tr>
              <a:tr h="645036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/>
                        <a:t>④商業施設</a:t>
                      </a:r>
                    </a:p>
                    <a:p>
                      <a:pPr marL="72000">
                        <a:spcBef>
                          <a:spcPts val="600"/>
                        </a:spcBef>
                      </a:pPr>
                      <a:endParaRPr kumimoji="1" lang="ja-JP" alt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生活必需物資の小売関係等以外の店舗、</a:t>
                      </a:r>
                      <a:endParaRPr kumimoji="1" lang="en-US" altLang="ja-JP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生活必需サービス以外のサービス業を営む店舗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endParaRPr kumimoji="1" lang="en-US" altLang="ja-JP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8958631"/>
                  </a:ext>
                </a:extLst>
              </a:tr>
            </a:tbl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9247033" y="6492875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1400" smtClean="0"/>
              <a:t>6</a:t>
            </a:fld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397667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103601"/>
              </p:ext>
            </p:extLst>
          </p:nvPr>
        </p:nvGraphicFramePr>
        <p:xfrm>
          <a:off x="360609" y="1105902"/>
          <a:ext cx="11629624" cy="5143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3650">
                  <a:extLst>
                    <a:ext uri="{9D8B030D-6E8A-4147-A177-3AD203B41FA5}">
                      <a16:colId xmlns:a16="http://schemas.microsoft.com/office/drawing/2014/main" val="4145441939"/>
                    </a:ext>
                  </a:extLst>
                </a:gridCol>
                <a:gridCol w="5628068">
                  <a:extLst>
                    <a:ext uri="{9D8B030D-6E8A-4147-A177-3AD203B41FA5}">
                      <a16:colId xmlns:a16="http://schemas.microsoft.com/office/drawing/2014/main" val="1129165588"/>
                    </a:ext>
                  </a:extLst>
                </a:gridCol>
                <a:gridCol w="3837906">
                  <a:extLst>
                    <a:ext uri="{9D8B030D-6E8A-4147-A177-3AD203B41FA5}">
                      <a16:colId xmlns:a16="http://schemas.microsoft.com/office/drawing/2014/main" val="2135128828"/>
                    </a:ext>
                  </a:extLst>
                </a:gridCol>
              </a:tblGrid>
              <a:tr h="31114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施設の種類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内　訳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要請内容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5963503"/>
                  </a:ext>
                </a:extLst>
              </a:tr>
              <a:tr h="1371859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①大学・学習塾等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大学、専修学校、各種学校などの教育施設、自動車教習所、</a:t>
                      </a:r>
                      <a:endParaRPr kumimoji="1" lang="en-US" altLang="ja-JP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学習塾　等　　</a:t>
                      </a:r>
                      <a:endParaRPr kumimoji="1" lang="en-US" altLang="ja-JP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　</a:t>
                      </a:r>
                      <a:r>
                        <a:rPr kumimoji="1" lang="en-US" altLang="ja-JP" sz="1400" dirty="0" smtClean="0"/>
                        <a:t>※</a:t>
                      </a:r>
                      <a:r>
                        <a:rPr kumimoji="1" lang="ja-JP" altLang="en-US" sz="1400" dirty="0" smtClean="0"/>
                        <a:t>但し、床面積の合計が</a:t>
                      </a:r>
                      <a:r>
                        <a:rPr kumimoji="1" lang="en-US" altLang="ja-JP" sz="1400" dirty="0" smtClean="0"/>
                        <a:t>100㎡</a:t>
                      </a:r>
                      <a:r>
                        <a:rPr kumimoji="1" lang="ja-JP" altLang="en-US" sz="1400" dirty="0" smtClean="0"/>
                        <a:t>以下においては、適切な感染防止</a:t>
                      </a:r>
                      <a:endParaRPr kumimoji="1" lang="en-US" altLang="ja-JP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　　対策を施した上での営業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b="1" dirty="0" smtClean="0"/>
                        <a:t>特措法によらず、</a:t>
                      </a:r>
                      <a:endParaRPr kumimoji="1" lang="en-US" altLang="ja-JP" sz="1400" b="1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b="1" dirty="0" smtClean="0"/>
                        <a:t>施設の使用制限等の協力を依頼</a:t>
                      </a:r>
                      <a:endParaRPr kumimoji="1" lang="en-US" altLang="ja-JP" sz="1400" b="1" dirty="0" smtClean="0"/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1" dirty="0" smtClean="0"/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/>
                        <a:t>⇒床面積の合計が</a:t>
                      </a:r>
                      <a:r>
                        <a:rPr kumimoji="1" lang="en-US" altLang="ja-JP" sz="1400" b="1" dirty="0" smtClean="0"/>
                        <a:t>1,000㎡</a:t>
                      </a:r>
                      <a:r>
                        <a:rPr kumimoji="1" lang="ja-JP" altLang="en-US" sz="1400" b="1" dirty="0" smtClean="0"/>
                        <a:t>超の施設に対する</a:t>
                      </a:r>
                      <a:endParaRPr kumimoji="1" lang="en-US" altLang="ja-JP" sz="1400" b="1" dirty="0" smtClean="0"/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/>
                        <a:t>　施設の使用停止要請（休業要請）の趣旨に</a:t>
                      </a:r>
                      <a:endParaRPr kumimoji="1" lang="en-US" altLang="ja-JP" sz="1400" b="1" dirty="0" smtClean="0"/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/>
                        <a:t>　基づき、適切な対応について協力を依頼</a:t>
                      </a:r>
                      <a:endParaRPr kumimoji="1" lang="en-US" altLang="ja-JP" sz="1400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3823462"/>
                  </a:ext>
                </a:extLst>
              </a:tr>
              <a:tr h="551573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/>
                        <a:t>②博物館等</a:t>
                      </a:r>
                    </a:p>
                    <a:p>
                      <a:pPr marL="72000">
                        <a:spcBef>
                          <a:spcPts val="600"/>
                        </a:spcBef>
                      </a:pPr>
                      <a:endParaRPr kumimoji="1" lang="ja-JP" alt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博物館、美術館、図書館</a:t>
                      </a:r>
                      <a:endParaRPr kumimoji="1" lang="en-US" altLang="ja-JP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endParaRPr kumimoji="1" lang="en-US" altLang="ja-JP" sz="14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2588253"/>
                  </a:ext>
                </a:extLst>
              </a:tr>
              <a:tr h="1089001">
                <a:tc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b="0" dirty="0" smtClean="0"/>
                        <a:t>③ホテル又は旅館</a:t>
                      </a:r>
                      <a:endParaRPr kumimoji="1" lang="ja-JP" alt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ホテル又は旅館（集会の用に供する部分に限る。）</a:t>
                      </a:r>
                      <a:endParaRPr kumimoji="1" lang="ja-JP" alt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282812"/>
                  </a:ext>
                </a:extLst>
              </a:tr>
              <a:tr h="1535715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/>
                        <a:t>④商業施設</a:t>
                      </a:r>
                    </a:p>
                    <a:p>
                      <a:pPr marL="72000">
                        <a:spcBef>
                          <a:spcPts val="600"/>
                        </a:spcBef>
                      </a:pPr>
                      <a:endParaRPr kumimoji="1" lang="ja-JP" alt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生活必需物資の小売関係等以外の店舗、</a:t>
                      </a:r>
                      <a:endParaRPr kumimoji="1" lang="en-US" altLang="ja-JP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生活必需サービス以外のサービス業を営む店舗</a:t>
                      </a:r>
                      <a:endParaRPr kumimoji="1" lang="en-US" altLang="ja-JP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　</a:t>
                      </a:r>
                      <a:r>
                        <a:rPr kumimoji="1" lang="en-US" altLang="ja-JP" sz="1400" dirty="0" smtClean="0"/>
                        <a:t>※</a:t>
                      </a:r>
                      <a:r>
                        <a:rPr kumimoji="1" lang="ja-JP" altLang="en-US" sz="1400" dirty="0" smtClean="0"/>
                        <a:t>但し、床面積の合計が</a:t>
                      </a:r>
                      <a:r>
                        <a:rPr kumimoji="1" lang="en-US" altLang="ja-JP" sz="1400" dirty="0" smtClean="0"/>
                        <a:t>100㎡</a:t>
                      </a:r>
                      <a:r>
                        <a:rPr kumimoji="1" lang="ja-JP" altLang="en-US" sz="1400" dirty="0" smtClean="0"/>
                        <a:t>以下においては、適切な感染防止</a:t>
                      </a:r>
                      <a:endParaRPr kumimoji="1" lang="en-US" altLang="ja-JP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/>
                        <a:t>　　対策を施した上での営業</a:t>
                      </a:r>
                    </a:p>
                    <a:p>
                      <a:pPr marL="72000">
                        <a:spcBef>
                          <a:spcPts val="600"/>
                        </a:spcBef>
                      </a:pPr>
                      <a:endParaRPr kumimoji="1" lang="ja-JP" altLang="en-US" sz="1400" dirty="0" smtClean="0"/>
                    </a:p>
                    <a:p>
                      <a:pPr marL="72000">
                        <a:spcBef>
                          <a:spcPts val="600"/>
                        </a:spcBef>
                      </a:pPr>
                      <a:endParaRPr kumimoji="1" lang="ja-JP" alt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711516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360609" y="623691"/>
            <a:ext cx="10868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（２）</a:t>
            </a:r>
            <a:r>
              <a:rPr lang="ja-JP" altLang="en-US" b="1" dirty="0" smtClean="0"/>
              <a:t>特措法</a:t>
            </a:r>
            <a:r>
              <a:rPr lang="ja-JP" altLang="en-US" b="1" dirty="0"/>
              <a:t>によらない協力依頼を行う</a:t>
            </a:r>
            <a:r>
              <a:rPr lang="ja-JP" altLang="en-US" b="1" dirty="0" smtClean="0"/>
              <a:t>施設（床面積</a:t>
            </a:r>
            <a:r>
              <a:rPr lang="ja-JP" altLang="en-US" b="1" dirty="0"/>
              <a:t>の合計が</a:t>
            </a:r>
            <a:r>
              <a:rPr lang="en-US" altLang="ja-JP" b="1" dirty="0"/>
              <a:t>1,000㎡</a:t>
            </a:r>
            <a:r>
              <a:rPr lang="ja-JP" altLang="en-US" b="1" dirty="0"/>
              <a:t>以下の下記の</a:t>
            </a:r>
            <a:r>
              <a:rPr lang="ja-JP" altLang="en-US" b="1" dirty="0" smtClean="0"/>
              <a:t>施設）</a:t>
            </a:r>
            <a:endParaRPr kumimoji="1" lang="ja-JP" altLang="en-US" b="1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9247033" y="6460021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1400" smtClean="0"/>
              <a:t>7</a:t>
            </a:fld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805365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85204" y="235482"/>
            <a:ext cx="9906000" cy="7361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800"/>
              </a:lnSpc>
            </a:pP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スーパーマーケット等における感染拡大防止に向けた協力の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要請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10424" y="1215681"/>
            <a:ext cx="2104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要請内容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474093" y="3974729"/>
            <a:ext cx="9751449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〇　</a:t>
            </a:r>
            <a:r>
              <a:rPr lang="ja-JP" altLang="en-US" sz="2400" b="1" spc="-80" dirty="0">
                <a:latin typeface="Meiryo UI" panose="020B0604030504040204" pitchFamily="50" charset="-128"/>
                <a:ea typeface="Meiryo UI" panose="020B0604030504040204" pitchFamily="50" charset="-128"/>
              </a:rPr>
              <a:t>曜日・時間帯による特売やポイントアップのできる限りのとりやめ</a:t>
            </a:r>
            <a:endParaRPr lang="en-US" altLang="ja-JP" sz="2400" spc="-8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474092" y="4555569"/>
            <a:ext cx="9856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〇　</a:t>
            </a:r>
            <a:r>
              <a:rPr lang="ja-JP" altLang="en-US" sz="2400" b="1" spc="-70" dirty="0">
                <a:latin typeface="Meiryo UI" panose="020B0604030504040204" pitchFamily="50" charset="-128"/>
                <a:ea typeface="Meiryo UI" panose="020B0604030504040204" pitchFamily="50" charset="-128"/>
              </a:rPr>
              <a:t>利用客同士の距離が２ｍ程度を保てないなど、混雑時の入場制限を実施</a:t>
            </a:r>
            <a:endParaRPr lang="en-US" altLang="ja-JP" sz="2400" b="1" spc="-7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474094" y="2267882"/>
            <a:ext cx="9751449" cy="887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100"/>
              </a:lnSpc>
            </a:pP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〇　妊婦・高齢者・</a:t>
            </a:r>
            <a:r>
              <a:rPr lang="ja-JP" altLang="en-US" sz="2400" b="1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障がい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者・ヘルプマークを付けた方が優先的に入店できる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3100"/>
              </a:lnSpc>
            </a:pP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   時間帯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１時間程度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の設定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474094" y="5608977"/>
            <a:ext cx="9164392" cy="1143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100"/>
              </a:lnSpc>
            </a:pP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〇　家族連れを避け、必要最小限度の人数で買い物に行くこと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4100"/>
              </a:lnSpc>
            </a:pP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〇　入店の際は、マスクの着用など咳エチケットに留意すること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474093" y="3323209"/>
            <a:ext cx="9164392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〇　レジの行列で並ぶ位置の指定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310425" y="1734223"/>
            <a:ext cx="3966693" cy="39899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　事業者に対する要請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1310425" y="5136407"/>
            <a:ext cx="3966693" cy="38399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　府民に対する要請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9138633" y="6387755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1400" smtClean="0"/>
              <a:t>8</a:t>
            </a:fld>
            <a:endParaRPr kumimoji="1" lang="ja-JP" altLang="en-US" sz="1400"/>
          </a:p>
        </p:txBody>
      </p:sp>
    </p:spTree>
    <p:extLst>
      <p:ext uri="{BB962C8B-B14F-4D97-AF65-F5344CB8AC3E}">
        <p14:creationId xmlns:p14="http://schemas.microsoft.com/office/powerpoint/2010/main" val="181751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24914" y="266669"/>
            <a:ext cx="9542172" cy="562153"/>
          </a:xfrm>
        </p:spPr>
        <p:txBody>
          <a:bodyPr>
            <a:normAutofit/>
          </a:bodyPr>
          <a:lstStyle/>
          <a:p>
            <a:pPr algn="ctr"/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適切な感染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防止対策」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ついての取組例</a:t>
            </a:r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/>
          </p:nvPr>
        </p:nvGraphicFramePr>
        <p:xfrm>
          <a:off x="1324914" y="1008529"/>
          <a:ext cx="9542172" cy="528249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071889">
                  <a:extLst>
                    <a:ext uri="{9D8B030D-6E8A-4147-A177-3AD203B41FA5}">
                      <a16:colId xmlns:a16="http://schemas.microsoft.com/office/drawing/2014/main" val="3436367502"/>
                    </a:ext>
                  </a:extLst>
                </a:gridCol>
                <a:gridCol w="7470283">
                  <a:extLst>
                    <a:ext uri="{9D8B030D-6E8A-4147-A177-3AD203B41FA5}">
                      <a16:colId xmlns:a16="http://schemas.microsoft.com/office/drawing/2014/main" val="3074433051"/>
                    </a:ext>
                  </a:extLst>
                </a:gridCol>
              </a:tblGrid>
              <a:tr h="33617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　的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具体的な取組例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494225"/>
                  </a:ext>
                </a:extLst>
              </a:tr>
              <a:tr h="32939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発熱者等の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施設への</a:t>
                      </a:r>
                      <a:endParaRPr lang="en-US" altLang="ja-JP" sz="1400" b="1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入場</a:t>
                      </a:r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防止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・従業員の検温・体調確認を行い、</a:t>
                      </a:r>
                      <a:r>
                        <a:rPr lang="en-US" altLang="ja-JP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37.5</a:t>
                      </a:r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度以上や体調不良の従業員の出勤を停止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8117818"/>
                  </a:ext>
                </a:extLst>
              </a:tr>
              <a:tr h="3788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・来場者の検温・体調確認を行い、</a:t>
                      </a:r>
                      <a:r>
                        <a:rPr lang="en-US" altLang="ja-JP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37.5</a:t>
                      </a:r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度以上や体調不良の来場者の入場を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制限</a:t>
                      </a:r>
                      <a:endParaRPr lang="en-US" altLang="ja-JP" sz="1400" b="1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22372345"/>
                  </a:ext>
                </a:extLst>
              </a:tr>
              <a:tr h="36828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３つの「密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」</a:t>
                      </a:r>
                      <a:endParaRPr lang="en-US" altLang="ja-JP" sz="1400" b="1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密閉・密集・密接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lang="en-US" altLang="ja-JP" sz="1400" b="1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</a:t>
                      </a:r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防止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・来場者の</a:t>
                      </a:r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入場制限、行列を作らないための工夫や列間隔の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確保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2570891"/>
                  </a:ext>
                </a:extLst>
              </a:tr>
              <a:tr h="45000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・換気を</a:t>
                      </a:r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行う（可能であれば２つの方向の窓を同時に開ける）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08961824"/>
                  </a:ext>
                </a:extLst>
              </a:tr>
              <a:tr h="39987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・密集する会議の中止（対面による会議を避け、電話会議やビデオ会議を利用）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90458331"/>
                  </a:ext>
                </a:extLst>
              </a:tr>
              <a:tr h="399874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・執務室の配置変更（座席間隔や同時利用の制限）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79138879"/>
                  </a:ext>
                </a:extLst>
              </a:tr>
              <a:tr h="424109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飛沫感染、接触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感染</a:t>
                      </a:r>
                      <a:endParaRPr lang="en-US" altLang="ja-JP" sz="1400" b="1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</a:t>
                      </a:r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防止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従業員（出入り業者を含む）の</a:t>
                      </a:r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マスク着用、手指の消毒、咳エチケット、手洗いの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励行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1108615"/>
                  </a:ext>
                </a:extLst>
              </a:tr>
              <a:tr h="38775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・来場者の入店時等における手指の消毒、咳エチケット、手洗いの励行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02211467"/>
                  </a:ext>
                </a:extLst>
              </a:tr>
              <a:tr h="37563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・店舗・事務所内の定期的な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消毒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08200011"/>
                  </a:ext>
                </a:extLst>
              </a:tr>
              <a:tr h="375639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・窓口業務等における工夫（仕切り等の設置）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90432791"/>
                  </a:ext>
                </a:extLst>
              </a:tr>
              <a:tr h="36352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稼働時に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おける</a:t>
                      </a:r>
                      <a:endParaRPr lang="en-US" altLang="ja-JP" sz="1400" b="1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感染</a:t>
                      </a:r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の防止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・ラッシュ対策（時差出勤、自家用車・自動車・徒歩等による出勤の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推進）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89470146"/>
                  </a:ext>
                </a:extLst>
              </a:tr>
              <a:tr h="38775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・従業員数の出勤数の制限（テレワーク等による在宅勤務の実施等）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01883624"/>
                  </a:ext>
                </a:extLst>
              </a:tr>
              <a:tr h="30566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lang="ja-JP" altLang="en-US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出張の</a:t>
                      </a:r>
                      <a:r>
                        <a:rPr lang="ja-JP" altLang="en-US" sz="14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中止（電話会議やビデオ会議などを活用）</a:t>
                      </a:r>
                      <a:endParaRPr lang="ja-JP" alt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22985700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0444766" y="180304"/>
            <a:ext cx="1313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dirty="0" smtClean="0"/>
              <a:t>（参考）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9293180" y="6291025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1400" smtClean="0"/>
              <a:t>9</a:t>
            </a:fld>
            <a:endParaRPr kumimoji="1" lang="ja-JP" altLang="en-US" sz="1400"/>
          </a:p>
        </p:txBody>
      </p:sp>
    </p:spTree>
    <p:extLst>
      <p:ext uri="{BB962C8B-B14F-4D97-AF65-F5344CB8AC3E}">
        <p14:creationId xmlns:p14="http://schemas.microsoft.com/office/powerpoint/2010/main" val="1800227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</TotalTime>
  <Words>1001</Words>
  <PresentationFormat>ワイド画面</PresentationFormat>
  <Paragraphs>216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5" baseType="lpstr">
      <vt:lpstr>Meiryo UI</vt:lpstr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「適切な感染防止対策」についての取組例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2020-05-02T05:48:29Z</cp:lastPrinted>
  <dcterms:created xsi:type="dcterms:W3CDTF">2020-04-06T02:06:27Z</dcterms:created>
  <dcterms:modified xsi:type="dcterms:W3CDTF">2020-05-02T08:32:50Z</dcterms:modified>
</cp:coreProperties>
</file>