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61" r:id="rId2"/>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タイトルなしのセクション" id="{A9BA6849-D633-4DAB-8748-4D7B707065AB}">
          <p14:sldIdLst>
            <p14:sldId id="261"/>
          </p14:sldIdLst>
        </p14:section>
      </p14:sectionLst>
    </p:ext>
    <p:ext uri="{EFAFB233-063F-42B5-8137-9DF3F51BA10A}">
      <p15:sldGuideLst xmlns:p15="http://schemas.microsoft.com/office/powerpoint/2012/main">
        <p15:guide id="1" orient="horz" pos="2160" userDrawn="1">
          <p15:clr>
            <a:srgbClr val="A4A3A4"/>
          </p15:clr>
        </p15:guide>
        <p15:guide id="2" pos="309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70" d="100"/>
          <a:sy n="70" d="100"/>
        </p:scale>
        <p:origin x="492" y="72"/>
      </p:cViewPr>
      <p:guideLst>
        <p:guide orient="horz" pos="2160"/>
        <p:guide pos="309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10.19.135.21\kikaku\90%20&#25512;&#36914;&#12464;&#12523;&#12540;&#12503;&#65288;02.04.01~&#65289;\01%20&#32076;&#28168;&#23550;&#31574;\2020(R2)\03_&#24220;&#29420;&#33258;&#12450;&#12531;&#12465;&#12540;&#12488;&#12398;&#26908;&#35342;\04_&#12450;&#12531;&#12465;&#12540;&#12488;&#35519;&#26619;&#65288;&#24220;&#27665;&#21521;&#12369;&#65289;\07_&#12524;&#12463;&#36039;&#26009;\&#23500;&#27704;&#20316;&#26989;\3&#23494;_&#12464;&#12521;&#12501;.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manualLayout>
          <c:layoutTarget val="inner"/>
          <c:xMode val="edge"/>
          <c:yMode val="edge"/>
          <c:x val="3.3698671640336512E-2"/>
          <c:y val="0.1179761142704651"/>
          <c:w val="0.93260265671932696"/>
          <c:h val="0.54176540234330783"/>
        </c:manualLayout>
      </c:layout>
      <c:barChart>
        <c:barDir val="bar"/>
        <c:grouping val="percentStacked"/>
        <c:varyColors val="0"/>
        <c:ser>
          <c:idx val="0"/>
          <c:order val="0"/>
          <c:tx>
            <c:strRef>
              <c:f>'Q2'!$E$13</c:f>
              <c:strCache>
                <c:ptCount val="1"/>
                <c:pt idx="0">
                  <c:v>知っており、意識して行動している</c:v>
                </c:pt>
              </c:strCache>
            </c:strRef>
          </c:tx>
          <c:spPr>
            <a:solidFill>
              <a:schemeClr val="accent1">
                <a:shade val="65000"/>
              </a:schemeClr>
            </a:solidFill>
            <a:ln>
              <a:solidFill>
                <a:schemeClr val="accent1">
                  <a:lumMod val="50000"/>
                </a:schemeClr>
              </a:solidFill>
            </a:ln>
            <a:effectLst/>
          </c:spPr>
          <c:invertIfNegative val="0"/>
          <c:dPt>
            <c:idx val="0"/>
            <c:invertIfNegative val="0"/>
            <c:bubble3D val="0"/>
            <c:spPr>
              <a:pattFill prst="narVert">
                <a:fgClr>
                  <a:srgbClr val="0070C0"/>
                </a:fgClr>
                <a:bgClr>
                  <a:schemeClr val="bg1"/>
                </a:bgClr>
              </a:pattFill>
              <a:ln>
                <a:solidFill>
                  <a:schemeClr val="accent1">
                    <a:lumMod val="50000"/>
                  </a:schemeClr>
                </a:solidFill>
              </a:ln>
              <a:effectLst/>
            </c:spPr>
            <c:extLst>
              <c:ext xmlns:c16="http://schemas.microsoft.com/office/drawing/2014/chart" uri="{C3380CC4-5D6E-409C-BE32-E72D297353CC}">
                <c16:uniqueId val="{00000001-944A-4CFD-A94E-2CB1B0B753F5}"/>
              </c:ext>
            </c:extLst>
          </c:dPt>
          <c:dLbls>
            <c:numFmt formatCode="0.0" sourceLinked="0"/>
            <c:spPr>
              <a:solidFill>
                <a:schemeClr val="lt1"/>
              </a:solidFill>
              <a:ln w="9525" cap="flat" cmpd="sng" algn="ctr">
                <a:solidFill>
                  <a:schemeClr val="accent1"/>
                </a:solidFill>
                <a:prstDash val="solid"/>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dk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'Q2'!$E$14</c:f>
              <c:numCache>
                <c:formatCode>0.0_ </c:formatCode>
                <c:ptCount val="1"/>
                <c:pt idx="0">
                  <c:v>89.25498264637298</c:v>
                </c:pt>
              </c:numCache>
            </c:numRef>
          </c:val>
          <c:extLst>
            <c:ext xmlns:c16="http://schemas.microsoft.com/office/drawing/2014/chart" uri="{C3380CC4-5D6E-409C-BE32-E72D297353CC}">
              <c16:uniqueId val="{00000002-944A-4CFD-A94E-2CB1B0B753F5}"/>
            </c:ext>
          </c:extLst>
        </c:ser>
        <c:ser>
          <c:idx val="1"/>
          <c:order val="1"/>
          <c:tx>
            <c:strRef>
              <c:f>'Q2'!$F$13</c:f>
              <c:strCache>
                <c:ptCount val="1"/>
                <c:pt idx="0">
                  <c:v>知っているが、それほど（全く）意識して行動していない</c:v>
                </c:pt>
              </c:strCache>
            </c:strRef>
          </c:tx>
          <c:spPr>
            <a:pattFill prst="dashHorz">
              <a:fgClr>
                <a:srgbClr val="0070C0"/>
              </a:fgClr>
              <a:bgClr>
                <a:schemeClr val="bg1"/>
              </a:bgClr>
            </a:pattFill>
            <a:ln>
              <a:solidFill>
                <a:schemeClr val="accent1">
                  <a:lumMod val="50000"/>
                </a:schemeClr>
              </a:solidFill>
            </a:ln>
            <a:effectLst/>
          </c:spPr>
          <c:invertIfNegative val="0"/>
          <c:dLbls>
            <c:dLbl>
              <c:idx val="0"/>
              <c:layout>
                <c:manualLayout>
                  <c:x val="-3.0727491219440737E-4"/>
                  <c:y val="0.2517108205162951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944A-4CFD-A94E-2CB1B0B753F5}"/>
                </c:ext>
              </c:extLst>
            </c:dLbl>
            <c:numFmt formatCode="0.0" sourceLinked="0"/>
            <c:spPr>
              <a:solidFill>
                <a:schemeClr val="lt1"/>
              </a:solidFill>
              <a:ln w="6350" cap="flat" cmpd="sng" algn="ctr">
                <a:solidFill>
                  <a:schemeClr val="accent1">
                    <a:lumMod val="50000"/>
                  </a:schemeClr>
                </a:solidFill>
                <a:prstDash val="solid"/>
              </a:ln>
              <a:effectLst/>
            </c:spPr>
            <c:txPr>
              <a:bodyPr rot="0" spcFirstLastPara="1" vertOverflow="ellipsis" vert="horz" wrap="square" lIns="38100" tIns="19050" rIns="38100" bIns="19050" anchor="ctr" anchorCtr="1">
                <a:spAutoFit/>
              </a:bodyPr>
              <a:lstStyle/>
              <a:p>
                <a:pPr>
                  <a:defRPr sz="700" b="0" i="0" u="none" strike="noStrike" kern="1200" baseline="0">
                    <a:solidFill>
                      <a:schemeClr val="dk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'Q2'!$F$14</c:f>
              <c:numCache>
                <c:formatCode>0.0_ </c:formatCode>
                <c:ptCount val="1"/>
                <c:pt idx="0">
                  <c:v>7.0175094690084494</c:v>
                </c:pt>
              </c:numCache>
            </c:numRef>
          </c:val>
          <c:extLst>
            <c:ext xmlns:c16="http://schemas.microsoft.com/office/drawing/2014/chart" uri="{C3380CC4-5D6E-409C-BE32-E72D297353CC}">
              <c16:uniqueId val="{00000003-944A-4CFD-A94E-2CB1B0B753F5}"/>
            </c:ext>
          </c:extLst>
        </c:ser>
        <c:ser>
          <c:idx val="2"/>
          <c:order val="2"/>
          <c:tx>
            <c:strRef>
              <c:f>'Q2'!$G$13</c:f>
              <c:strCache>
                <c:ptCount val="1"/>
                <c:pt idx="0">
                  <c:v>知らなかった</c:v>
                </c:pt>
              </c:strCache>
            </c:strRef>
          </c:tx>
          <c:spPr>
            <a:pattFill prst="zigZag">
              <a:fgClr>
                <a:srgbClr val="0070C0"/>
              </a:fgClr>
              <a:bgClr>
                <a:schemeClr val="bg1"/>
              </a:bgClr>
            </a:pattFill>
            <a:ln>
              <a:solidFill>
                <a:schemeClr val="accent1">
                  <a:lumMod val="50000"/>
                </a:schemeClr>
              </a:solidFill>
            </a:ln>
            <a:effectLst/>
          </c:spPr>
          <c:invertIfNegative val="0"/>
          <c:dLbls>
            <c:dLbl>
              <c:idx val="0"/>
              <c:layout>
                <c:manualLayout>
                  <c:x val="9.0753288020208687E-3"/>
                  <c:y val="-0.22206242664399414"/>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944A-4CFD-A94E-2CB1B0B753F5}"/>
                </c:ext>
              </c:extLst>
            </c:dLbl>
            <c:numFmt formatCode="0.0" sourceLinked="0"/>
            <c:spPr>
              <a:solidFill>
                <a:schemeClr val="lt1"/>
              </a:solidFill>
              <a:ln w="6350" cap="flat" cmpd="sng" algn="ctr">
                <a:solidFill>
                  <a:schemeClr val="accent1"/>
                </a:solidFill>
                <a:prstDash val="solid"/>
              </a:ln>
              <a:effectLst/>
            </c:spPr>
            <c:txPr>
              <a:bodyPr rot="0" spcFirstLastPara="1" vertOverflow="ellipsis" vert="horz" wrap="square" lIns="38100" tIns="19050" rIns="38100" bIns="19050" anchor="ctr" anchorCtr="1">
                <a:spAutoFit/>
              </a:bodyPr>
              <a:lstStyle/>
              <a:p>
                <a:pPr>
                  <a:defRPr sz="700" b="0" i="0" u="none" strike="noStrike" kern="1200" baseline="0">
                    <a:solidFill>
                      <a:schemeClr val="dk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'Q2'!$G$14</c:f>
              <c:numCache>
                <c:formatCode>0.0_ </c:formatCode>
                <c:ptCount val="1"/>
                <c:pt idx="0">
                  <c:v>3.7275078846185701</c:v>
                </c:pt>
              </c:numCache>
            </c:numRef>
          </c:val>
          <c:extLst>
            <c:ext xmlns:c16="http://schemas.microsoft.com/office/drawing/2014/chart" uri="{C3380CC4-5D6E-409C-BE32-E72D297353CC}">
              <c16:uniqueId val="{00000004-944A-4CFD-A94E-2CB1B0B753F5}"/>
            </c:ext>
          </c:extLst>
        </c:ser>
        <c:dLbls>
          <c:showLegendKey val="0"/>
          <c:showVal val="1"/>
          <c:showCatName val="0"/>
          <c:showSerName val="0"/>
          <c:showPercent val="0"/>
          <c:showBubbleSize val="0"/>
        </c:dLbls>
        <c:gapWidth val="75"/>
        <c:overlap val="100"/>
        <c:axId val="94519296"/>
        <c:axId val="94520832"/>
      </c:barChart>
      <c:catAx>
        <c:axId val="94519296"/>
        <c:scaling>
          <c:orientation val="minMax"/>
        </c:scaling>
        <c:delete val="0"/>
        <c:axPos val="l"/>
        <c:majorTickMark val="none"/>
        <c:minorTickMark val="none"/>
        <c:tickLblPos val="none"/>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94520832"/>
        <c:crosses val="autoZero"/>
        <c:auto val="1"/>
        <c:lblAlgn val="ctr"/>
        <c:lblOffset val="100"/>
        <c:noMultiLvlLbl val="0"/>
      </c:catAx>
      <c:valAx>
        <c:axId val="94520832"/>
        <c:scaling>
          <c:orientation val="minMax"/>
          <c:min val="0"/>
        </c:scaling>
        <c:delete val="0"/>
        <c:axPos val="b"/>
        <c:numFmt formatCode="0%" sourceLinked="1"/>
        <c:majorTickMark val="none"/>
        <c:minorTickMark val="none"/>
        <c:tickLblPos val="none"/>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94519296"/>
        <c:crosses val="autoZero"/>
        <c:crossBetween val="between"/>
      </c:valAx>
      <c:spPr>
        <a:noFill/>
        <a:ln>
          <a:noFill/>
        </a:ln>
        <a:effectLst/>
      </c:spPr>
    </c:plotArea>
    <c:legend>
      <c:legendPos val="b"/>
      <c:layout>
        <c:manualLayout>
          <c:xMode val="edge"/>
          <c:yMode val="edge"/>
          <c:x val="0"/>
          <c:y val="0.7719521604095041"/>
          <c:w val="1"/>
          <c:h val="0.21213190857847261"/>
        </c:manualLayout>
      </c:layout>
      <c:overlay val="0"/>
      <c:spPr>
        <a:noFill/>
        <a:ln>
          <a:noFill/>
        </a:ln>
        <a:effectLst/>
      </c:spPr>
      <c:txPr>
        <a:bodyPr rot="0" spcFirstLastPara="1" vertOverflow="ellipsis" vert="horz" wrap="square" anchor="ctr" anchorCtr="1"/>
        <a:lstStyle/>
        <a:p>
          <a:pPr>
            <a:defRPr sz="7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withinLinear" id="14">
  <a:schemeClr val="accent1"/>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7766A37E-8CE8-4EA2-B8C3-42BA3C0AA5F1}" type="datetimeFigureOut">
              <a:rPr kumimoji="1" lang="ja-JP" altLang="en-US" smtClean="0"/>
              <a:t>2020/5/2</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800214CF-8D56-472C-8CE2-FCE755C486EE}" type="slidenum">
              <a:rPr kumimoji="1" lang="ja-JP" altLang="en-US" smtClean="0"/>
              <a:t>‹#›</a:t>
            </a:fld>
            <a:endParaRPr kumimoji="1" lang="ja-JP" altLang="en-US"/>
          </a:p>
        </p:txBody>
      </p:sp>
    </p:spTree>
    <p:extLst>
      <p:ext uri="{BB962C8B-B14F-4D97-AF65-F5344CB8AC3E}">
        <p14:creationId xmlns:p14="http://schemas.microsoft.com/office/powerpoint/2010/main" val="293106218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98CF5104-0B39-419D-B874-ADB0FD7E04B1}" type="datetimeFigureOut">
              <a:rPr kumimoji="1" lang="ja-JP" altLang="en-US" smtClean="0"/>
              <a:t>2020/5/2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9B51AB4-AB16-4E83-BE26-A5ACCE3F1B6B}" type="slidenum">
              <a:rPr kumimoji="1" lang="ja-JP" altLang="en-US" smtClean="0"/>
              <a:t>‹#›</a:t>
            </a:fld>
            <a:endParaRPr kumimoji="1" lang="ja-JP" altLang="en-US"/>
          </a:p>
        </p:txBody>
      </p:sp>
    </p:spTree>
    <p:extLst>
      <p:ext uri="{BB962C8B-B14F-4D97-AF65-F5344CB8AC3E}">
        <p14:creationId xmlns:p14="http://schemas.microsoft.com/office/powerpoint/2010/main" val="3607901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8CF5104-0B39-419D-B874-ADB0FD7E04B1}" type="datetimeFigureOut">
              <a:rPr kumimoji="1" lang="ja-JP" altLang="en-US" smtClean="0"/>
              <a:t>2020/5/2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9B51AB4-AB16-4E83-BE26-A5ACCE3F1B6B}" type="slidenum">
              <a:rPr kumimoji="1" lang="ja-JP" altLang="en-US" smtClean="0"/>
              <a:t>‹#›</a:t>
            </a:fld>
            <a:endParaRPr kumimoji="1" lang="ja-JP" altLang="en-US"/>
          </a:p>
        </p:txBody>
      </p:sp>
    </p:spTree>
    <p:extLst>
      <p:ext uri="{BB962C8B-B14F-4D97-AF65-F5344CB8AC3E}">
        <p14:creationId xmlns:p14="http://schemas.microsoft.com/office/powerpoint/2010/main" val="3994775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8CF5104-0B39-419D-B874-ADB0FD7E04B1}" type="datetimeFigureOut">
              <a:rPr kumimoji="1" lang="ja-JP" altLang="en-US" smtClean="0"/>
              <a:t>2020/5/2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9B51AB4-AB16-4E83-BE26-A5ACCE3F1B6B}" type="slidenum">
              <a:rPr kumimoji="1" lang="ja-JP" altLang="en-US" smtClean="0"/>
              <a:t>‹#›</a:t>
            </a:fld>
            <a:endParaRPr kumimoji="1" lang="ja-JP" altLang="en-US"/>
          </a:p>
        </p:txBody>
      </p:sp>
    </p:spTree>
    <p:extLst>
      <p:ext uri="{BB962C8B-B14F-4D97-AF65-F5344CB8AC3E}">
        <p14:creationId xmlns:p14="http://schemas.microsoft.com/office/powerpoint/2010/main" val="27454495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8CF5104-0B39-419D-B874-ADB0FD7E04B1}" type="datetimeFigureOut">
              <a:rPr kumimoji="1" lang="ja-JP" altLang="en-US" smtClean="0"/>
              <a:t>2020/5/2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9B51AB4-AB16-4E83-BE26-A5ACCE3F1B6B}" type="slidenum">
              <a:rPr kumimoji="1" lang="ja-JP" altLang="en-US" smtClean="0"/>
              <a:t>‹#›</a:t>
            </a:fld>
            <a:endParaRPr kumimoji="1" lang="ja-JP" altLang="en-US"/>
          </a:p>
        </p:txBody>
      </p:sp>
    </p:spTree>
    <p:extLst>
      <p:ext uri="{BB962C8B-B14F-4D97-AF65-F5344CB8AC3E}">
        <p14:creationId xmlns:p14="http://schemas.microsoft.com/office/powerpoint/2010/main" val="26186191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98CF5104-0B39-419D-B874-ADB0FD7E04B1}" type="datetimeFigureOut">
              <a:rPr kumimoji="1" lang="ja-JP" altLang="en-US" smtClean="0"/>
              <a:t>2020/5/2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9B51AB4-AB16-4E83-BE26-A5ACCE3F1B6B}" type="slidenum">
              <a:rPr kumimoji="1" lang="ja-JP" altLang="en-US" smtClean="0"/>
              <a:t>‹#›</a:t>
            </a:fld>
            <a:endParaRPr kumimoji="1" lang="ja-JP" altLang="en-US"/>
          </a:p>
        </p:txBody>
      </p:sp>
    </p:spTree>
    <p:extLst>
      <p:ext uri="{BB962C8B-B14F-4D97-AF65-F5344CB8AC3E}">
        <p14:creationId xmlns:p14="http://schemas.microsoft.com/office/powerpoint/2010/main" val="302376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98CF5104-0B39-419D-B874-ADB0FD7E04B1}" type="datetimeFigureOut">
              <a:rPr kumimoji="1" lang="ja-JP" altLang="en-US" smtClean="0"/>
              <a:t>2020/5/2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9B51AB4-AB16-4E83-BE26-A5ACCE3F1B6B}" type="slidenum">
              <a:rPr kumimoji="1" lang="ja-JP" altLang="en-US" smtClean="0"/>
              <a:t>‹#›</a:t>
            </a:fld>
            <a:endParaRPr kumimoji="1" lang="ja-JP" altLang="en-US"/>
          </a:p>
        </p:txBody>
      </p:sp>
    </p:spTree>
    <p:extLst>
      <p:ext uri="{BB962C8B-B14F-4D97-AF65-F5344CB8AC3E}">
        <p14:creationId xmlns:p14="http://schemas.microsoft.com/office/powerpoint/2010/main" val="927023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98CF5104-0B39-419D-B874-ADB0FD7E04B1}" type="datetimeFigureOut">
              <a:rPr kumimoji="1" lang="ja-JP" altLang="en-US" smtClean="0"/>
              <a:t>2020/5/2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9B51AB4-AB16-4E83-BE26-A5ACCE3F1B6B}" type="slidenum">
              <a:rPr kumimoji="1" lang="ja-JP" altLang="en-US" smtClean="0"/>
              <a:t>‹#›</a:t>
            </a:fld>
            <a:endParaRPr kumimoji="1" lang="ja-JP" altLang="en-US"/>
          </a:p>
        </p:txBody>
      </p:sp>
    </p:spTree>
    <p:extLst>
      <p:ext uri="{BB962C8B-B14F-4D97-AF65-F5344CB8AC3E}">
        <p14:creationId xmlns:p14="http://schemas.microsoft.com/office/powerpoint/2010/main" val="34910452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98CF5104-0B39-419D-B874-ADB0FD7E04B1}" type="datetimeFigureOut">
              <a:rPr kumimoji="1" lang="ja-JP" altLang="en-US" smtClean="0"/>
              <a:t>2020/5/2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9B51AB4-AB16-4E83-BE26-A5ACCE3F1B6B}" type="slidenum">
              <a:rPr kumimoji="1" lang="ja-JP" altLang="en-US" smtClean="0"/>
              <a:t>‹#›</a:t>
            </a:fld>
            <a:endParaRPr kumimoji="1" lang="ja-JP" altLang="en-US"/>
          </a:p>
        </p:txBody>
      </p:sp>
    </p:spTree>
    <p:extLst>
      <p:ext uri="{BB962C8B-B14F-4D97-AF65-F5344CB8AC3E}">
        <p14:creationId xmlns:p14="http://schemas.microsoft.com/office/powerpoint/2010/main" val="35594842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CF5104-0B39-419D-B874-ADB0FD7E04B1}" type="datetimeFigureOut">
              <a:rPr kumimoji="1" lang="ja-JP" altLang="en-US" smtClean="0"/>
              <a:t>2020/5/2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9B51AB4-AB16-4E83-BE26-A5ACCE3F1B6B}" type="slidenum">
              <a:rPr kumimoji="1" lang="ja-JP" altLang="en-US" smtClean="0"/>
              <a:t>‹#›</a:t>
            </a:fld>
            <a:endParaRPr kumimoji="1" lang="ja-JP" altLang="en-US"/>
          </a:p>
        </p:txBody>
      </p:sp>
    </p:spTree>
    <p:extLst>
      <p:ext uri="{BB962C8B-B14F-4D97-AF65-F5344CB8AC3E}">
        <p14:creationId xmlns:p14="http://schemas.microsoft.com/office/powerpoint/2010/main" val="928169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8CF5104-0B39-419D-B874-ADB0FD7E04B1}" type="datetimeFigureOut">
              <a:rPr kumimoji="1" lang="ja-JP" altLang="en-US" smtClean="0"/>
              <a:t>2020/5/2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9B51AB4-AB16-4E83-BE26-A5ACCE3F1B6B}" type="slidenum">
              <a:rPr kumimoji="1" lang="ja-JP" altLang="en-US" smtClean="0"/>
              <a:t>‹#›</a:t>
            </a:fld>
            <a:endParaRPr kumimoji="1" lang="ja-JP" altLang="en-US"/>
          </a:p>
        </p:txBody>
      </p:sp>
    </p:spTree>
    <p:extLst>
      <p:ext uri="{BB962C8B-B14F-4D97-AF65-F5344CB8AC3E}">
        <p14:creationId xmlns:p14="http://schemas.microsoft.com/office/powerpoint/2010/main" val="9904703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8CF5104-0B39-419D-B874-ADB0FD7E04B1}" type="datetimeFigureOut">
              <a:rPr kumimoji="1" lang="ja-JP" altLang="en-US" smtClean="0"/>
              <a:t>2020/5/2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9B51AB4-AB16-4E83-BE26-A5ACCE3F1B6B}" type="slidenum">
              <a:rPr kumimoji="1" lang="ja-JP" altLang="en-US" smtClean="0"/>
              <a:t>‹#›</a:t>
            </a:fld>
            <a:endParaRPr kumimoji="1" lang="ja-JP" altLang="en-US"/>
          </a:p>
        </p:txBody>
      </p:sp>
    </p:spTree>
    <p:extLst>
      <p:ext uri="{BB962C8B-B14F-4D97-AF65-F5344CB8AC3E}">
        <p14:creationId xmlns:p14="http://schemas.microsoft.com/office/powerpoint/2010/main" val="9674408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CF5104-0B39-419D-B874-ADB0FD7E04B1}" type="datetimeFigureOut">
              <a:rPr kumimoji="1" lang="ja-JP" altLang="en-US" smtClean="0"/>
              <a:t>2020/5/2</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B51AB4-AB16-4E83-BE26-A5ACCE3F1B6B}" type="slidenum">
              <a:rPr kumimoji="1" lang="ja-JP" altLang="en-US" smtClean="0"/>
              <a:t>‹#›</a:t>
            </a:fld>
            <a:endParaRPr kumimoji="1" lang="ja-JP" altLang="en-US"/>
          </a:p>
        </p:txBody>
      </p:sp>
    </p:spTree>
    <p:extLst>
      <p:ext uri="{BB962C8B-B14F-4D97-AF65-F5344CB8AC3E}">
        <p14:creationId xmlns:p14="http://schemas.microsoft.com/office/powerpoint/2010/main" val="19905597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p:cNvPicPr>
            <a:picLocks noChangeAspect="1"/>
          </p:cNvPicPr>
          <p:nvPr/>
        </p:nvPicPr>
        <p:blipFill>
          <a:blip r:embed="rId2"/>
          <a:stretch>
            <a:fillRect/>
          </a:stretch>
        </p:blipFill>
        <p:spPr>
          <a:xfrm>
            <a:off x="4734965" y="1539833"/>
            <a:ext cx="5078408" cy="5224725"/>
          </a:xfrm>
          <a:prstGeom prst="rect">
            <a:avLst/>
          </a:prstGeom>
        </p:spPr>
      </p:pic>
      <p:pic>
        <p:nvPicPr>
          <p:cNvPr id="3" name="図 2"/>
          <p:cNvPicPr>
            <a:picLocks noChangeAspect="1"/>
          </p:cNvPicPr>
          <p:nvPr/>
        </p:nvPicPr>
        <p:blipFill>
          <a:blip r:embed="rId3"/>
          <a:stretch>
            <a:fillRect/>
          </a:stretch>
        </p:blipFill>
        <p:spPr>
          <a:xfrm>
            <a:off x="38591" y="3280781"/>
            <a:ext cx="4779678" cy="2542252"/>
          </a:xfrm>
          <a:prstGeom prst="rect">
            <a:avLst/>
          </a:prstGeom>
        </p:spPr>
      </p:pic>
      <p:graphicFrame>
        <p:nvGraphicFramePr>
          <p:cNvPr id="60" name="GTBandChart"/>
          <p:cNvGraphicFramePr>
            <a:graphicFrameLocks/>
          </p:cNvGraphicFramePr>
          <p:nvPr>
            <p:extLst/>
          </p:nvPr>
        </p:nvGraphicFramePr>
        <p:xfrm>
          <a:off x="264685" y="1509312"/>
          <a:ext cx="4198195" cy="915058"/>
        </p:xfrm>
        <a:graphic>
          <a:graphicData uri="http://schemas.openxmlformats.org/drawingml/2006/chart">
            <c:chart xmlns:c="http://schemas.openxmlformats.org/drawingml/2006/chart" xmlns:r="http://schemas.openxmlformats.org/officeDocument/2006/relationships" r:id="rId4"/>
          </a:graphicData>
        </a:graphic>
      </p:graphicFrame>
      <p:sp>
        <p:nvSpPr>
          <p:cNvPr id="25" name="正方形/長方形 24">
            <a:extLst>
              <a:ext uri="{FF2B5EF4-FFF2-40B4-BE49-F238E27FC236}">
                <a16:creationId xmlns:a16="http://schemas.microsoft.com/office/drawing/2014/main" id="{5AC187B8-671A-4A53-BA6C-D91DE6BABB20}"/>
              </a:ext>
            </a:extLst>
          </p:cNvPr>
          <p:cNvSpPr/>
          <p:nvPr/>
        </p:nvSpPr>
        <p:spPr>
          <a:xfrm>
            <a:off x="115811" y="1312863"/>
            <a:ext cx="4394306" cy="312840"/>
          </a:xfrm>
          <a:prstGeom prst="rect">
            <a:avLst/>
          </a:prstGeom>
          <a:noFill/>
          <a:ln w="15875">
            <a:noFill/>
            <a:prstDash val="sysDot"/>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marL="96305" indent="-96305"/>
            <a:r>
              <a:rPr kumimoji="1" lang="ja-JP" altLang="en-US" sz="1192" dirty="0">
                <a:solidFill>
                  <a:schemeClr val="tx1"/>
                </a:solidFill>
                <a:latin typeface="+mn-ea"/>
              </a:rPr>
              <a:t>■感染拡大防止に向けて、避けるべき「３つの密」をご存知ですか。</a:t>
            </a:r>
            <a:endParaRPr kumimoji="1" lang="en-US" altLang="ja-JP" sz="1192" dirty="0">
              <a:solidFill>
                <a:schemeClr val="tx1"/>
              </a:solidFill>
              <a:latin typeface="+mn-ea"/>
            </a:endParaRPr>
          </a:p>
        </p:txBody>
      </p:sp>
      <p:sp>
        <p:nvSpPr>
          <p:cNvPr id="4" name="字幕 2">
            <a:extLst>
              <a:ext uri="{FF2B5EF4-FFF2-40B4-BE49-F238E27FC236}">
                <a16:creationId xmlns:a16="http://schemas.microsoft.com/office/drawing/2014/main" id="{8898EB9E-16CB-44CF-A534-D82E2CEEEAF9}"/>
              </a:ext>
            </a:extLst>
          </p:cNvPr>
          <p:cNvSpPr>
            <a:spLocks noGrp="1"/>
          </p:cNvSpPr>
          <p:nvPr>
            <p:ph type="subTitle" idx="1"/>
          </p:nvPr>
        </p:nvSpPr>
        <p:spPr>
          <a:xfrm>
            <a:off x="0" y="4057"/>
            <a:ext cx="9906000" cy="638993"/>
          </a:xfrm>
          <a:solidFill>
            <a:schemeClr val="accent1">
              <a:lumMod val="75000"/>
            </a:schemeClr>
          </a:solidFill>
          <a:ln>
            <a:noFill/>
          </a:ln>
        </p:spPr>
        <p:style>
          <a:lnRef idx="2">
            <a:schemeClr val="accent2"/>
          </a:lnRef>
          <a:fillRef idx="1">
            <a:schemeClr val="lt1"/>
          </a:fillRef>
          <a:effectRef idx="0">
            <a:schemeClr val="accent2"/>
          </a:effectRef>
          <a:fontRef idx="minor">
            <a:schemeClr val="dk1"/>
          </a:fontRef>
        </p:style>
        <p:txBody>
          <a:bodyPr vert="horz" lIns="87750" tIns="36000" rIns="87750" bIns="49530" rtlCol="0" anchor="ctr" anchorCtr="0">
            <a:noAutofit/>
          </a:bodyPr>
          <a:lstStyle/>
          <a:p>
            <a:pPr>
              <a:lnSpc>
                <a:spcPts val="1800"/>
              </a:lnSpc>
              <a:spcBef>
                <a:spcPts val="0"/>
              </a:spcBef>
            </a:pPr>
            <a:r>
              <a:rPr lang="ja-JP" altLang="en-US" sz="1600" b="1" dirty="0">
                <a:solidFill>
                  <a:schemeClr val="bg1"/>
                </a:solidFill>
                <a:latin typeface="+mn-ea"/>
              </a:rPr>
              <a:t>新型コロナウイルス感染症による影響調査（府民アンケート）</a:t>
            </a:r>
            <a:endParaRPr lang="en-US" altLang="ja-JP" sz="1600" b="1" dirty="0">
              <a:solidFill>
                <a:schemeClr val="bg1"/>
              </a:solidFill>
              <a:latin typeface="+mn-ea"/>
            </a:endParaRPr>
          </a:p>
          <a:p>
            <a:pPr>
              <a:lnSpc>
                <a:spcPts val="1800"/>
              </a:lnSpc>
              <a:spcBef>
                <a:spcPts val="0"/>
              </a:spcBef>
            </a:pPr>
            <a:r>
              <a:rPr lang="ja-JP" altLang="en-US" sz="1600" b="1" dirty="0">
                <a:solidFill>
                  <a:schemeClr val="bg1"/>
                </a:solidFill>
                <a:latin typeface="+mn-ea"/>
              </a:rPr>
              <a:t>～行動変容～</a:t>
            </a:r>
            <a:endParaRPr lang="en-US" altLang="ja-JP" sz="1600" b="1" dirty="0">
              <a:solidFill>
                <a:schemeClr val="bg1"/>
              </a:solidFill>
              <a:latin typeface="+mn-ea"/>
            </a:endParaRPr>
          </a:p>
        </p:txBody>
      </p:sp>
      <p:sp>
        <p:nvSpPr>
          <p:cNvPr id="5" name="テキスト ボックス 4">
            <a:extLst>
              <a:ext uri="{FF2B5EF4-FFF2-40B4-BE49-F238E27FC236}">
                <a16:creationId xmlns:a16="http://schemas.microsoft.com/office/drawing/2014/main" id="{C7CD5F85-3C61-4C02-B490-C87895909370}"/>
              </a:ext>
            </a:extLst>
          </p:cNvPr>
          <p:cNvSpPr txBox="1"/>
          <p:nvPr/>
        </p:nvSpPr>
        <p:spPr>
          <a:xfrm>
            <a:off x="292599" y="184913"/>
            <a:ext cx="957076" cy="292388"/>
          </a:xfrm>
          <a:prstGeom prst="rect">
            <a:avLst/>
          </a:prstGeom>
          <a:noFill/>
          <a:ln w="38100">
            <a:solidFill>
              <a:schemeClr val="bg1"/>
            </a:solidFill>
          </a:ln>
          <a:effectLst>
            <a:outerShdw blurRad="50800" dist="38100" dir="2700000" algn="tl" rotWithShape="0">
              <a:prstClr val="black">
                <a:alpha val="40000"/>
              </a:prstClr>
            </a:outerShdw>
          </a:effectLst>
        </p:spPr>
        <p:txBody>
          <a:bodyPr wrap="square" rtlCol="0" anchor="ctr">
            <a:spAutoFit/>
          </a:bodyPr>
          <a:lstStyle/>
          <a:p>
            <a:pPr algn="ctr"/>
            <a:r>
              <a:rPr kumimoji="1" lang="ja-JP" altLang="en-US" sz="1300" dirty="0">
                <a:solidFill>
                  <a:schemeClr val="bg1"/>
                </a:solidFill>
                <a:effectLst>
                  <a:outerShdw blurRad="38100" dist="38100" dir="2700000" algn="tl">
                    <a:srgbClr val="000000">
                      <a:alpha val="43137"/>
                    </a:srgbClr>
                  </a:outerShdw>
                </a:effectLst>
                <a:latin typeface="+mn-ea"/>
              </a:rPr>
              <a:t>速報版</a:t>
            </a:r>
          </a:p>
        </p:txBody>
      </p:sp>
      <p:sp>
        <p:nvSpPr>
          <p:cNvPr id="19" name="テキスト ボックス 18"/>
          <p:cNvSpPr txBox="1"/>
          <p:nvPr/>
        </p:nvSpPr>
        <p:spPr>
          <a:xfrm>
            <a:off x="2954526" y="2999702"/>
            <a:ext cx="1655738" cy="397414"/>
          </a:xfrm>
          <a:prstGeom prst="bracketPair">
            <a:avLst/>
          </a:prstGeom>
          <a:noFill/>
          <a:ln>
            <a:solidFill>
              <a:schemeClr val="accent2">
                <a:lumMod val="75000"/>
              </a:schemeClr>
            </a:solidFill>
          </a:ln>
        </p:spPr>
        <p:txBody>
          <a:bodyPr wrap="square" rtlCol="0">
            <a:spAutoFit/>
          </a:bodyPr>
          <a:lstStyle/>
          <a:p>
            <a:r>
              <a:rPr kumimoji="1" lang="en-US" altLang="ja-JP" sz="867" dirty="0">
                <a:solidFill>
                  <a:srgbClr val="FF0000"/>
                </a:solidFill>
                <a:latin typeface="+mn-ea"/>
              </a:rPr>
              <a:t>※</a:t>
            </a:r>
            <a:r>
              <a:rPr kumimoji="1" lang="ja-JP" altLang="en-US" sz="867" dirty="0">
                <a:solidFill>
                  <a:srgbClr val="FF0000"/>
                </a:solidFill>
                <a:latin typeface="+mn-ea"/>
              </a:rPr>
              <a:t>拡大前の行動日数を</a:t>
            </a:r>
            <a:r>
              <a:rPr kumimoji="1" lang="en-US" altLang="ja-JP" sz="867" dirty="0">
                <a:solidFill>
                  <a:srgbClr val="FF0000"/>
                </a:solidFill>
                <a:latin typeface="+mn-ea"/>
              </a:rPr>
              <a:t>1</a:t>
            </a:r>
            <a:r>
              <a:rPr kumimoji="1" lang="ja-JP" altLang="en-US" sz="867" dirty="0">
                <a:solidFill>
                  <a:srgbClr val="FF0000"/>
                </a:solidFill>
                <a:latin typeface="+mn-ea"/>
              </a:rPr>
              <a:t>として</a:t>
            </a:r>
            <a:r>
              <a:rPr kumimoji="1" lang="ja-JP" altLang="en-US" sz="867" dirty="0" smtClean="0">
                <a:solidFill>
                  <a:srgbClr val="FF0000"/>
                </a:solidFill>
                <a:latin typeface="+mn-ea"/>
              </a:rPr>
              <a:t>、</a:t>
            </a:r>
            <a:r>
              <a:rPr kumimoji="1" lang="ja-JP" altLang="en-US" sz="867" dirty="0">
                <a:solidFill>
                  <a:srgbClr val="FF0000"/>
                </a:solidFill>
                <a:latin typeface="+mn-ea"/>
              </a:rPr>
              <a:t>　</a:t>
            </a:r>
            <a:endParaRPr kumimoji="1" lang="en-US" altLang="ja-JP" sz="867" dirty="0" smtClean="0">
              <a:solidFill>
                <a:srgbClr val="FF0000"/>
              </a:solidFill>
              <a:latin typeface="+mn-ea"/>
            </a:endParaRPr>
          </a:p>
          <a:p>
            <a:r>
              <a:rPr kumimoji="1" lang="ja-JP" altLang="en-US" sz="867" dirty="0">
                <a:solidFill>
                  <a:srgbClr val="FF0000"/>
                </a:solidFill>
                <a:latin typeface="+mn-ea"/>
              </a:rPr>
              <a:t>　</a:t>
            </a:r>
            <a:r>
              <a:rPr kumimoji="1" lang="ja-JP" altLang="en-US" sz="867" dirty="0" smtClean="0">
                <a:solidFill>
                  <a:srgbClr val="FF0000"/>
                </a:solidFill>
                <a:latin typeface="+mn-ea"/>
              </a:rPr>
              <a:t>その後</a:t>
            </a:r>
            <a:r>
              <a:rPr kumimoji="1" lang="ja-JP" altLang="en-US" sz="867" dirty="0">
                <a:solidFill>
                  <a:srgbClr val="FF0000"/>
                </a:solidFill>
                <a:latin typeface="+mn-ea"/>
              </a:rPr>
              <a:t>の日数を指標化</a:t>
            </a:r>
          </a:p>
        </p:txBody>
      </p:sp>
      <p:sp>
        <p:nvSpPr>
          <p:cNvPr id="29" name="角丸四角形 28"/>
          <p:cNvSpPr/>
          <p:nvPr/>
        </p:nvSpPr>
        <p:spPr>
          <a:xfrm>
            <a:off x="292599" y="1608074"/>
            <a:ext cx="3639227" cy="512744"/>
          </a:xfrm>
          <a:prstGeom prst="roundRect">
            <a:avLst/>
          </a:prstGeom>
          <a:noFill/>
          <a:ln w="28575">
            <a:solidFill>
              <a:srgbClr val="FF0000">
                <a:alpha val="86667"/>
              </a:srgb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950">
              <a:latin typeface="+mn-ea"/>
            </a:endParaRPr>
          </a:p>
        </p:txBody>
      </p:sp>
      <p:sp>
        <p:nvSpPr>
          <p:cNvPr id="33" name="正方形/長方形 32"/>
          <p:cNvSpPr/>
          <p:nvPr/>
        </p:nvSpPr>
        <p:spPr>
          <a:xfrm>
            <a:off x="139015" y="5865788"/>
            <a:ext cx="7124168" cy="915221"/>
          </a:xfrm>
          <a:prstGeom prst="rect">
            <a:avLst/>
          </a:prstGeom>
          <a:ln/>
        </p:spPr>
        <p:style>
          <a:lnRef idx="2">
            <a:schemeClr val="accent1"/>
          </a:lnRef>
          <a:fillRef idx="1">
            <a:schemeClr val="lt1"/>
          </a:fillRef>
          <a:effectRef idx="0">
            <a:schemeClr val="accent1"/>
          </a:effectRef>
          <a:fontRef idx="minor">
            <a:schemeClr val="dk1"/>
          </a:fontRef>
        </p:style>
        <p:txBody>
          <a:bodyPr rtlCol="0" anchor="t"/>
          <a:lstStyle/>
          <a:p>
            <a:r>
              <a:rPr kumimoji="1" lang="ja-JP" altLang="en-US" sz="1300" dirty="0">
                <a:latin typeface="+mn-ea"/>
              </a:rPr>
              <a:t>◆要約</a:t>
            </a:r>
            <a:endParaRPr kumimoji="1" lang="en-US" altLang="ja-JP" sz="1300" dirty="0">
              <a:latin typeface="+mn-ea"/>
            </a:endParaRPr>
          </a:p>
          <a:p>
            <a:r>
              <a:rPr kumimoji="1" lang="ja-JP" altLang="en-US" sz="1300" dirty="0" smtClean="0">
                <a:latin typeface="+mn-ea"/>
              </a:rPr>
              <a:t>○「３つの密」に</a:t>
            </a:r>
            <a:r>
              <a:rPr kumimoji="1" lang="ja-JP" altLang="en-US" sz="1300" dirty="0">
                <a:latin typeface="+mn-ea"/>
              </a:rPr>
              <a:t>ついては、ほぼ全ての府民が知っており、うち</a:t>
            </a:r>
            <a:r>
              <a:rPr kumimoji="1" lang="en-US" altLang="ja-JP" sz="1300" dirty="0">
                <a:latin typeface="+mn-ea"/>
              </a:rPr>
              <a:t>9</a:t>
            </a:r>
            <a:r>
              <a:rPr kumimoji="1" lang="ja-JP" altLang="en-US" sz="1300" dirty="0">
                <a:latin typeface="+mn-ea"/>
              </a:rPr>
              <a:t>割が意識した行動をとっている。</a:t>
            </a:r>
            <a:endParaRPr kumimoji="1" lang="en-US" altLang="ja-JP" sz="1300" dirty="0">
              <a:latin typeface="+mn-ea"/>
            </a:endParaRPr>
          </a:p>
          <a:p>
            <a:r>
              <a:rPr kumimoji="1" lang="ja-JP" altLang="en-US" sz="1300" dirty="0">
                <a:latin typeface="+mn-ea"/>
              </a:rPr>
              <a:t>〇新型コロナウイルス拡大に伴い、出勤日数が３割程度、不要不急の行動が７割程度減少している。</a:t>
            </a:r>
            <a:endParaRPr kumimoji="1" lang="en-US" altLang="ja-JP" sz="1300" dirty="0">
              <a:latin typeface="+mn-ea"/>
            </a:endParaRPr>
          </a:p>
          <a:p>
            <a:r>
              <a:rPr kumimoji="1" lang="ja-JP" altLang="en-US" sz="1300" dirty="0">
                <a:latin typeface="+mn-ea"/>
              </a:rPr>
              <a:t>〇不要不急の行動のうち</a:t>
            </a:r>
            <a:r>
              <a:rPr kumimoji="1" lang="ja-JP" altLang="en-US" sz="1300" dirty="0" smtClean="0">
                <a:latin typeface="+mn-ea"/>
              </a:rPr>
              <a:t>、習い事</a:t>
            </a:r>
            <a:r>
              <a:rPr kumimoji="1" lang="ja-JP" altLang="en-US" sz="1300" dirty="0">
                <a:latin typeface="+mn-ea"/>
              </a:rPr>
              <a:t>・</a:t>
            </a:r>
            <a:r>
              <a:rPr kumimoji="1" lang="ja-JP" altLang="en-US" sz="1300" dirty="0" smtClean="0">
                <a:latin typeface="+mn-ea"/>
              </a:rPr>
              <a:t>娯楽・スポーツ・趣味・観光等の余暇活動が大きく減少。</a:t>
            </a:r>
            <a:endParaRPr kumimoji="1" lang="ja-JP" altLang="en-US" sz="1300" dirty="0">
              <a:latin typeface="+mn-ea"/>
            </a:endParaRPr>
          </a:p>
        </p:txBody>
      </p:sp>
      <p:sp>
        <p:nvSpPr>
          <p:cNvPr id="52" name="角丸四角形 51"/>
          <p:cNvSpPr/>
          <p:nvPr/>
        </p:nvSpPr>
        <p:spPr>
          <a:xfrm>
            <a:off x="6584813" y="2629511"/>
            <a:ext cx="655168" cy="517754"/>
          </a:xfrm>
          <a:prstGeom prst="roundRect">
            <a:avLst/>
          </a:prstGeom>
          <a:noFill/>
          <a:ln w="28575">
            <a:solidFill>
              <a:srgbClr val="FF0000">
                <a:alpha val="86667"/>
              </a:srgb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950">
              <a:latin typeface="+mn-ea"/>
            </a:endParaRPr>
          </a:p>
        </p:txBody>
      </p:sp>
      <p:sp>
        <p:nvSpPr>
          <p:cNvPr id="53" name="角丸四角形 52"/>
          <p:cNvSpPr/>
          <p:nvPr/>
        </p:nvSpPr>
        <p:spPr>
          <a:xfrm>
            <a:off x="9189235" y="2272823"/>
            <a:ext cx="655168" cy="517754"/>
          </a:xfrm>
          <a:prstGeom prst="roundRect">
            <a:avLst/>
          </a:prstGeom>
          <a:noFill/>
          <a:ln w="28575">
            <a:solidFill>
              <a:srgbClr val="FF0000">
                <a:alpha val="86667"/>
              </a:srgb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950">
              <a:latin typeface="+mn-ea"/>
            </a:endParaRPr>
          </a:p>
        </p:txBody>
      </p:sp>
      <p:sp>
        <p:nvSpPr>
          <p:cNvPr id="54" name="角丸四角形 53"/>
          <p:cNvSpPr/>
          <p:nvPr/>
        </p:nvSpPr>
        <p:spPr>
          <a:xfrm>
            <a:off x="9147755" y="4027738"/>
            <a:ext cx="655168" cy="517754"/>
          </a:xfrm>
          <a:prstGeom prst="roundRect">
            <a:avLst/>
          </a:prstGeom>
          <a:noFill/>
          <a:ln w="28575">
            <a:solidFill>
              <a:srgbClr val="FF0000">
                <a:alpha val="86667"/>
              </a:srgb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950">
              <a:latin typeface="+mn-ea"/>
            </a:endParaRPr>
          </a:p>
        </p:txBody>
      </p:sp>
      <p:sp>
        <p:nvSpPr>
          <p:cNvPr id="55" name="角丸四角形 54"/>
          <p:cNvSpPr/>
          <p:nvPr/>
        </p:nvSpPr>
        <p:spPr>
          <a:xfrm>
            <a:off x="6662823" y="4566552"/>
            <a:ext cx="655168" cy="517754"/>
          </a:xfrm>
          <a:prstGeom prst="roundRect">
            <a:avLst/>
          </a:prstGeom>
          <a:noFill/>
          <a:ln w="28575">
            <a:solidFill>
              <a:srgbClr val="FF0000">
                <a:alpha val="86667"/>
              </a:srgb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950">
              <a:latin typeface="+mn-ea"/>
            </a:endParaRPr>
          </a:p>
        </p:txBody>
      </p:sp>
      <p:sp>
        <p:nvSpPr>
          <p:cNvPr id="56" name="角丸四角形 55"/>
          <p:cNvSpPr/>
          <p:nvPr/>
        </p:nvSpPr>
        <p:spPr>
          <a:xfrm>
            <a:off x="9169890" y="5745335"/>
            <a:ext cx="655168" cy="517754"/>
          </a:xfrm>
          <a:prstGeom prst="roundRect">
            <a:avLst/>
          </a:prstGeom>
          <a:noFill/>
          <a:ln w="28575">
            <a:solidFill>
              <a:srgbClr val="FF0000">
                <a:alpha val="86667"/>
              </a:srgb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950">
              <a:latin typeface="+mn-ea"/>
            </a:endParaRPr>
          </a:p>
        </p:txBody>
      </p:sp>
      <p:sp>
        <p:nvSpPr>
          <p:cNvPr id="57" name="正方形/長方形 56"/>
          <p:cNvSpPr/>
          <p:nvPr/>
        </p:nvSpPr>
        <p:spPr>
          <a:xfrm>
            <a:off x="80942" y="694909"/>
            <a:ext cx="9825058" cy="615742"/>
          </a:xfrm>
          <a:prstGeom prst="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sz="1300" b="1" dirty="0"/>
              <a:t>■調査概要</a:t>
            </a:r>
            <a:endParaRPr kumimoji="1" lang="en-US" altLang="ja-JP" sz="1300" dirty="0"/>
          </a:p>
          <a:p>
            <a:r>
              <a:rPr kumimoji="1" lang="ja-JP" altLang="en-US" sz="1300" dirty="0"/>
              <a:t>　　　・回 答 数  ：大阪府民</a:t>
            </a:r>
            <a:r>
              <a:rPr kumimoji="1" lang="en-US" altLang="ja-JP" sz="1300" dirty="0"/>
              <a:t>3,000</a:t>
            </a:r>
            <a:r>
              <a:rPr kumimoji="1" lang="ja-JP" altLang="en-US" sz="1300" dirty="0"/>
              <a:t>名（</a:t>
            </a:r>
            <a:r>
              <a:rPr lang="ja-JP" altLang="en-US" sz="1300" dirty="0"/>
              <a:t>民間調査会社のインターネットアンケートモニターにより実施）</a:t>
            </a:r>
            <a:endParaRPr lang="ja-JP" altLang="ja-JP" sz="1300" dirty="0"/>
          </a:p>
          <a:p>
            <a:r>
              <a:rPr kumimoji="1" lang="ja-JP" altLang="en-US" sz="1300" dirty="0"/>
              <a:t>　　　・調査期間 ：</a:t>
            </a:r>
            <a:r>
              <a:rPr kumimoji="1" lang="en-US" altLang="ja-JP" sz="1300" dirty="0"/>
              <a:t>4</a:t>
            </a:r>
            <a:r>
              <a:rPr kumimoji="1" lang="ja-JP" altLang="en-US" sz="1300" dirty="0"/>
              <a:t>月</a:t>
            </a:r>
            <a:r>
              <a:rPr kumimoji="1" lang="en-US" altLang="ja-JP" sz="1300" dirty="0"/>
              <a:t>27</a:t>
            </a:r>
            <a:r>
              <a:rPr kumimoji="1" lang="ja-JP" altLang="en-US" sz="1300" dirty="0"/>
              <a:t>日</a:t>
            </a:r>
            <a:r>
              <a:rPr kumimoji="1" lang="en-US" altLang="ja-JP" sz="1300" dirty="0"/>
              <a:t>~28</a:t>
            </a:r>
            <a:r>
              <a:rPr kumimoji="1" lang="ja-JP" altLang="en-US" sz="1300" dirty="0"/>
              <a:t>日（匿名回答）　　</a:t>
            </a:r>
            <a:r>
              <a:rPr kumimoji="1" lang="en-US" altLang="ja-JP" sz="1300" dirty="0"/>
              <a:t> 		</a:t>
            </a:r>
          </a:p>
        </p:txBody>
      </p:sp>
      <p:sp>
        <p:nvSpPr>
          <p:cNvPr id="59" name="正方形/長方形 58">
            <a:extLst>
              <a:ext uri="{FF2B5EF4-FFF2-40B4-BE49-F238E27FC236}">
                <a16:creationId xmlns:a16="http://schemas.microsoft.com/office/drawing/2014/main" id="{5AC187B8-671A-4A53-BA6C-D91DE6BABB20}"/>
              </a:ext>
            </a:extLst>
          </p:cNvPr>
          <p:cNvSpPr/>
          <p:nvPr/>
        </p:nvSpPr>
        <p:spPr>
          <a:xfrm>
            <a:off x="162235" y="2508341"/>
            <a:ext cx="4394306" cy="764716"/>
          </a:xfrm>
          <a:prstGeom prst="rect">
            <a:avLst/>
          </a:prstGeom>
          <a:noFill/>
          <a:ln w="15875">
            <a:noFill/>
            <a:prstDash val="sysDot"/>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marL="96305" indent="-96305"/>
            <a:r>
              <a:rPr kumimoji="1" lang="ja-JP" altLang="en-US" sz="1192" dirty="0">
                <a:solidFill>
                  <a:schemeClr val="tx1"/>
                </a:solidFill>
                <a:latin typeface="+mn-ea"/>
              </a:rPr>
              <a:t>■新型コロナウイルス感染症による余暇などの行動への影響について、１週間に何回程度行動していたかお答え</a:t>
            </a:r>
            <a:r>
              <a:rPr kumimoji="1" lang="ja-JP" altLang="en-US" sz="1192" dirty="0" smtClean="0">
                <a:solidFill>
                  <a:schemeClr val="tx1"/>
                </a:solidFill>
                <a:latin typeface="+mn-ea"/>
              </a:rPr>
              <a:t>ください。</a:t>
            </a:r>
            <a:endParaRPr kumimoji="1" lang="en-US" altLang="ja-JP" sz="1192" dirty="0">
              <a:solidFill>
                <a:schemeClr val="tx1"/>
              </a:solidFill>
              <a:latin typeface="+mn-ea"/>
            </a:endParaRPr>
          </a:p>
          <a:p>
            <a:r>
              <a:rPr kumimoji="1" lang="ja-JP" altLang="en-US" sz="1192" dirty="0">
                <a:solidFill>
                  <a:schemeClr val="tx1"/>
                </a:solidFill>
                <a:latin typeface="+mn-ea"/>
              </a:rPr>
              <a:t>■</a:t>
            </a:r>
            <a:r>
              <a:rPr kumimoji="1" lang="en-US" altLang="ja-JP" sz="1192" dirty="0">
                <a:solidFill>
                  <a:schemeClr val="tx1"/>
                </a:solidFill>
                <a:latin typeface="+mn-ea"/>
              </a:rPr>
              <a:t>1</a:t>
            </a:r>
            <a:r>
              <a:rPr kumimoji="1" lang="ja-JP" altLang="en-US" sz="1192" dirty="0">
                <a:solidFill>
                  <a:schemeClr val="tx1"/>
                </a:solidFill>
                <a:latin typeface="+mn-ea"/>
              </a:rPr>
              <a:t>週間の出勤日数をお答え</a:t>
            </a:r>
            <a:r>
              <a:rPr kumimoji="1" lang="ja-JP" altLang="en-US" sz="1192" dirty="0" smtClean="0">
                <a:solidFill>
                  <a:schemeClr val="tx1"/>
                </a:solidFill>
                <a:latin typeface="+mn-ea"/>
              </a:rPr>
              <a:t>ください。</a:t>
            </a:r>
            <a:endParaRPr kumimoji="1" lang="en-US" altLang="ja-JP" sz="1192" dirty="0">
              <a:solidFill>
                <a:schemeClr val="tx1"/>
              </a:solidFill>
              <a:latin typeface="+mn-ea"/>
            </a:endParaRPr>
          </a:p>
        </p:txBody>
      </p:sp>
      <p:sp>
        <p:nvSpPr>
          <p:cNvPr id="61" name="正方形/長方形 60"/>
          <p:cNvSpPr/>
          <p:nvPr/>
        </p:nvSpPr>
        <p:spPr>
          <a:xfrm>
            <a:off x="119859" y="1348185"/>
            <a:ext cx="4525573" cy="1076185"/>
          </a:xfrm>
          <a:prstGeom prst="rect">
            <a:avLst/>
          </a:prstGeom>
          <a:noFill/>
          <a:ln/>
        </p:spPr>
        <p:style>
          <a:lnRef idx="2">
            <a:schemeClr val="accent1"/>
          </a:lnRef>
          <a:fillRef idx="1">
            <a:schemeClr val="lt1"/>
          </a:fillRef>
          <a:effectRef idx="0">
            <a:schemeClr val="accent1"/>
          </a:effectRef>
          <a:fontRef idx="minor">
            <a:schemeClr val="dk1"/>
          </a:fontRef>
        </p:style>
        <p:txBody>
          <a:bodyPr rtlCol="0" anchor="t"/>
          <a:lstStyle/>
          <a:p>
            <a:endParaRPr kumimoji="1" lang="ja-JP" altLang="en-US" sz="1300" dirty="0">
              <a:latin typeface="+mn-ea"/>
            </a:endParaRPr>
          </a:p>
        </p:txBody>
      </p:sp>
      <p:sp>
        <p:nvSpPr>
          <p:cNvPr id="62" name="正方形/長方形 61"/>
          <p:cNvSpPr/>
          <p:nvPr/>
        </p:nvSpPr>
        <p:spPr>
          <a:xfrm>
            <a:off x="125003" y="2509291"/>
            <a:ext cx="4525573" cy="3320033"/>
          </a:xfrm>
          <a:prstGeom prst="rect">
            <a:avLst/>
          </a:prstGeom>
          <a:noFill/>
          <a:ln/>
        </p:spPr>
        <p:style>
          <a:lnRef idx="2">
            <a:schemeClr val="accent1"/>
          </a:lnRef>
          <a:fillRef idx="1">
            <a:schemeClr val="lt1"/>
          </a:fillRef>
          <a:effectRef idx="0">
            <a:schemeClr val="accent1"/>
          </a:effectRef>
          <a:fontRef idx="minor">
            <a:schemeClr val="dk1"/>
          </a:fontRef>
        </p:style>
        <p:txBody>
          <a:bodyPr rtlCol="0" anchor="t"/>
          <a:lstStyle/>
          <a:p>
            <a:endParaRPr kumimoji="1" lang="ja-JP" altLang="en-US" sz="1300" dirty="0">
              <a:latin typeface="+mn-ea"/>
            </a:endParaRPr>
          </a:p>
        </p:txBody>
      </p:sp>
      <p:cxnSp>
        <p:nvCxnSpPr>
          <p:cNvPr id="15" name="直線コネクタ 14"/>
          <p:cNvCxnSpPr/>
          <p:nvPr/>
        </p:nvCxnSpPr>
        <p:spPr>
          <a:xfrm>
            <a:off x="4724865" y="1348062"/>
            <a:ext cx="8678" cy="4356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4" name="直線コネクタ 63"/>
          <p:cNvCxnSpPr/>
          <p:nvPr/>
        </p:nvCxnSpPr>
        <p:spPr>
          <a:xfrm>
            <a:off x="4723443" y="1352792"/>
            <a:ext cx="5182557"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5" name="直線コネクタ 64"/>
          <p:cNvCxnSpPr/>
          <p:nvPr/>
        </p:nvCxnSpPr>
        <p:spPr>
          <a:xfrm flipH="1" flipV="1">
            <a:off x="4758022" y="5710811"/>
            <a:ext cx="2556699" cy="3142"/>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7" name="直線コネクタ 66"/>
          <p:cNvCxnSpPr/>
          <p:nvPr/>
        </p:nvCxnSpPr>
        <p:spPr>
          <a:xfrm>
            <a:off x="7330362" y="5729904"/>
            <a:ext cx="0" cy="1080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71" name="直線コネクタ 70"/>
          <p:cNvCxnSpPr/>
          <p:nvPr/>
        </p:nvCxnSpPr>
        <p:spPr>
          <a:xfrm flipH="1" flipV="1">
            <a:off x="7330362" y="6800809"/>
            <a:ext cx="2550572" cy="8593"/>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76" name="直線コネクタ 75"/>
          <p:cNvCxnSpPr/>
          <p:nvPr/>
        </p:nvCxnSpPr>
        <p:spPr>
          <a:xfrm>
            <a:off x="9880934" y="1341151"/>
            <a:ext cx="0" cy="543600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82" name="角丸四角形 81"/>
          <p:cNvSpPr/>
          <p:nvPr/>
        </p:nvSpPr>
        <p:spPr>
          <a:xfrm>
            <a:off x="3549889" y="3683496"/>
            <a:ext cx="975066" cy="1942148"/>
          </a:xfrm>
          <a:prstGeom prst="roundRect">
            <a:avLst/>
          </a:prstGeom>
          <a:noFill/>
          <a:ln w="28575">
            <a:solidFill>
              <a:srgbClr val="FF0000">
                <a:alpha val="86667"/>
              </a:srgb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950">
              <a:latin typeface="+mn-ea"/>
            </a:endParaRPr>
          </a:p>
        </p:txBody>
      </p:sp>
      <p:sp>
        <p:nvSpPr>
          <p:cNvPr id="87" name="正方形/長方形 86">
            <a:extLst>
              <a:ext uri="{FF2B5EF4-FFF2-40B4-BE49-F238E27FC236}">
                <a16:creationId xmlns:a16="http://schemas.microsoft.com/office/drawing/2014/main" id="{5AC187B8-671A-4A53-BA6C-D91DE6BABB20}"/>
              </a:ext>
            </a:extLst>
          </p:cNvPr>
          <p:cNvSpPr/>
          <p:nvPr/>
        </p:nvSpPr>
        <p:spPr>
          <a:xfrm>
            <a:off x="4793254" y="1312533"/>
            <a:ext cx="4394306" cy="340550"/>
          </a:xfrm>
          <a:prstGeom prst="rect">
            <a:avLst/>
          </a:prstGeom>
          <a:noFill/>
          <a:ln w="15875">
            <a:noFill/>
            <a:prstDash val="sysDot"/>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marL="96305" indent="-96305"/>
            <a:r>
              <a:rPr kumimoji="1" lang="ja-JP" altLang="en-US" sz="1192" dirty="0">
                <a:solidFill>
                  <a:schemeClr val="tx1"/>
                </a:solidFill>
                <a:latin typeface="+mn-ea"/>
              </a:rPr>
              <a:t>■行動別の詳細</a:t>
            </a:r>
            <a:endParaRPr kumimoji="1" lang="en-US" altLang="ja-JP" sz="1192" dirty="0">
              <a:solidFill>
                <a:schemeClr val="tx1"/>
              </a:solidFill>
              <a:latin typeface="+mn-ea"/>
            </a:endParaRPr>
          </a:p>
        </p:txBody>
      </p:sp>
      <p:sp>
        <p:nvSpPr>
          <p:cNvPr id="90" name="左中かっこ 89"/>
          <p:cNvSpPr/>
          <p:nvPr/>
        </p:nvSpPr>
        <p:spPr>
          <a:xfrm>
            <a:off x="654037" y="3386906"/>
            <a:ext cx="71132" cy="944857"/>
          </a:xfrm>
          <a:prstGeom prst="leftBrac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92" name="テキスト ボックス 91"/>
          <p:cNvSpPr txBox="1"/>
          <p:nvPr/>
        </p:nvSpPr>
        <p:spPr>
          <a:xfrm>
            <a:off x="4133828" y="1374519"/>
            <a:ext cx="526978" cy="215444"/>
          </a:xfrm>
          <a:prstGeom prst="rect">
            <a:avLst/>
          </a:prstGeom>
          <a:noFill/>
        </p:spPr>
        <p:txBody>
          <a:bodyPr wrap="square" rtlCol="0">
            <a:spAutoFit/>
          </a:bodyPr>
          <a:lstStyle/>
          <a:p>
            <a:r>
              <a:rPr kumimoji="1" lang="ja-JP" altLang="en-US" sz="800" dirty="0" smtClean="0"/>
              <a:t>（％）</a:t>
            </a:r>
            <a:endParaRPr kumimoji="1" lang="ja-JP" altLang="en-US" sz="800" dirty="0"/>
          </a:p>
        </p:txBody>
      </p:sp>
      <p:sp>
        <p:nvSpPr>
          <p:cNvPr id="93" name="テキスト ボックス 1"/>
          <p:cNvSpPr txBox="1"/>
          <p:nvPr/>
        </p:nvSpPr>
        <p:spPr>
          <a:xfrm>
            <a:off x="2022129" y="3903732"/>
            <a:ext cx="1016384" cy="232036"/>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900" b="1" dirty="0" smtClean="0"/>
              <a:t>不要不急の行動</a:t>
            </a:r>
            <a:endParaRPr lang="ja-JP" altLang="en-US" sz="900" b="1" dirty="0"/>
          </a:p>
        </p:txBody>
      </p:sp>
      <p:sp>
        <p:nvSpPr>
          <p:cNvPr id="94" name="テキスト ボックス 1"/>
          <p:cNvSpPr txBox="1"/>
          <p:nvPr/>
        </p:nvSpPr>
        <p:spPr>
          <a:xfrm>
            <a:off x="2617315" y="3408233"/>
            <a:ext cx="1778784" cy="232036"/>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900" b="1" dirty="0" smtClean="0"/>
              <a:t>出勤日数</a:t>
            </a:r>
            <a:endParaRPr lang="ja-JP" altLang="en-US" sz="900" b="1" dirty="0"/>
          </a:p>
        </p:txBody>
      </p:sp>
      <p:sp>
        <p:nvSpPr>
          <p:cNvPr id="95" name="テキスト ボックス 1"/>
          <p:cNvSpPr txBox="1"/>
          <p:nvPr/>
        </p:nvSpPr>
        <p:spPr>
          <a:xfrm>
            <a:off x="272862" y="4652521"/>
            <a:ext cx="372434" cy="1092814"/>
          </a:xfrm>
          <a:prstGeom prst="rect">
            <a:avLst/>
          </a:prstGeom>
        </p:spPr>
        <p:txBody>
          <a:bodyPr vert="eaVert"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700" b="1" dirty="0" smtClean="0"/>
              <a:t>家族や友人との</a:t>
            </a:r>
            <a:endParaRPr lang="en-US" altLang="ja-JP" sz="700" b="1" dirty="0" smtClean="0"/>
          </a:p>
          <a:p>
            <a:r>
              <a:rPr lang="ja-JP" altLang="en-US" sz="700" b="1" dirty="0"/>
              <a:t>　</a:t>
            </a:r>
            <a:r>
              <a:rPr lang="ja-JP" altLang="en-US" sz="700" b="1" dirty="0" smtClean="0"/>
              <a:t>　　　面会や外食</a:t>
            </a:r>
            <a:endParaRPr lang="ja-JP" altLang="en-US" sz="700" b="1" dirty="0"/>
          </a:p>
        </p:txBody>
      </p:sp>
      <p:sp>
        <p:nvSpPr>
          <p:cNvPr id="96" name="左中かっこ 95"/>
          <p:cNvSpPr/>
          <p:nvPr/>
        </p:nvSpPr>
        <p:spPr>
          <a:xfrm>
            <a:off x="654037" y="4447789"/>
            <a:ext cx="71132" cy="1039343"/>
          </a:xfrm>
          <a:prstGeom prst="leftBrac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97" name="テキスト ボックス 1"/>
          <p:cNvSpPr txBox="1"/>
          <p:nvPr/>
        </p:nvSpPr>
        <p:spPr>
          <a:xfrm>
            <a:off x="280892" y="3421100"/>
            <a:ext cx="372434" cy="1426467"/>
          </a:xfrm>
          <a:prstGeom prst="rect">
            <a:avLst/>
          </a:prstGeom>
        </p:spPr>
        <p:txBody>
          <a:bodyPr vert="eaVert"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700" b="1" dirty="0" smtClean="0"/>
              <a:t>習い事、娯楽・</a:t>
            </a:r>
            <a:endParaRPr lang="en-US" altLang="ja-JP" sz="700" b="1" dirty="0" smtClean="0"/>
          </a:p>
          <a:p>
            <a:r>
              <a:rPr lang="ja-JP" altLang="en-US" sz="700" b="1" dirty="0"/>
              <a:t>　</a:t>
            </a:r>
            <a:r>
              <a:rPr lang="ja-JP" altLang="en-US" sz="700" b="1" dirty="0" smtClean="0"/>
              <a:t>スポーツ・趣味・観光など</a:t>
            </a:r>
            <a:endParaRPr lang="en-US" altLang="ja-JP" sz="700" b="1" dirty="0" smtClean="0"/>
          </a:p>
        </p:txBody>
      </p:sp>
      <p:cxnSp>
        <p:nvCxnSpPr>
          <p:cNvPr id="98" name="直線コネクタ 97"/>
          <p:cNvCxnSpPr/>
          <p:nvPr/>
        </p:nvCxnSpPr>
        <p:spPr>
          <a:xfrm flipH="1">
            <a:off x="2564590" y="3553211"/>
            <a:ext cx="104028" cy="58105"/>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03" name="直線コネクタ 102"/>
          <p:cNvCxnSpPr/>
          <p:nvPr/>
        </p:nvCxnSpPr>
        <p:spPr>
          <a:xfrm flipH="1">
            <a:off x="1919597" y="4026856"/>
            <a:ext cx="103720" cy="151367"/>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106" name="テキスト ボックス 105"/>
          <p:cNvSpPr txBox="1"/>
          <p:nvPr/>
        </p:nvSpPr>
        <p:spPr>
          <a:xfrm>
            <a:off x="5183887" y="1634514"/>
            <a:ext cx="1742379" cy="397414"/>
          </a:xfrm>
          <a:prstGeom prst="bracketPair">
            <a:avLst/>
          </a:prstGeom>
          <a:noFill/>
          <a:ln>
            <a:solidFill>
              <a:schemeClr val="accent2">
                <a:lumMod val="75000"/>
              </a:schemeClr>
            </a:solidFill>
          </a:ln>
        </p:spPr>
        <p:txBody>
          <a:bodyPr wrap="square" rtlCol="0">
            <a:spAutoFit/>
          </a:bodyPr>
          <a:lstStyle/>
          <a:p>
            <a:r>
              <a:rPr kumimoji="1" lang="en-US" altLang="ja-JP" sz="867" dirty="0">
                <a:solidFill>
                  <a:srgbClr val="FF0000"/>
                </a:solidFill>
                <a:latin typeface="+mn-ea"/>
              </a:rPr>
              <a:t>※</a:t>
            </a:r>
            <a:r>
              <a:rPr kumimoji="1" lang="ja-JP" altLang="en-US" sz="867" dirty="0">
                <a:solidFill>
                  <a:srgbClr val="FF0000"/>
                </a:solidFill>
                <a:latin typeface="+mn-ea"/>
              </a:rPr>
              <a:t>拡大前の行動日数を</a:t>
            </a:r>
            <a:r>
              <a:rPr kumimoji="1" lang="en-US" altLang="ja-JP" sz="867" dirty="0">
                <a:solidFill>
                  <a:srgbClr val="FF0000"/>
                </a:solidFill>
                <a:latin typeface="+mn-ea"/>
              </a:rPr>
              <a:t>1</a:t>
            </a:r>
            <a:r>
              <a:rPr kumimoji="1" lang="ja-JP" altLang="en-US" sz="867" dirty="0">
                <a:solidFill>
                  <a:srgbClr val="FF0000"/>
                </a:solidFill>
                <a:latin typeface="+mn-ea"/>
              </a:rPr>
              <a:t>として</a:t>
            </a:r>
            <a:r>
              <a:rPr kumimoji="1" lang="ja-JP" altLang="en-US" sz="867" dirty="0" smtClean="0">
                <a:solidFill>
                  <a:srgbClr val="FF0000"/>
                </a:solidFill>
                <a:latin typeface="+mn-ea"/>
              </a:rPr>
              <a:t>、</a:t>
            </a:r>
            <a:r>
              <a:rPr kumimoji="1" lang="ja-JP" altLang="en-US" sz="867" dirty="0">
                <a:solidFill>
                  <a:srgbClr val="FF0000"/>
                </a:solidFill>
                <a:latin typeface="+mn-ea"/>
              </a:rPr>
              <a:t>　</a:t>
            </a:r>
            <a:endParaRPr kumimoji="1" lang="en-US" altLang="ja-JP" sz="867" dirty="0" smtClean="0">
              <a:solidFill>
                <a:srgbClr val="FF0000"/>
              </a:solidFill>
              <a:latin typeface="+mn-ea"/>
            </a:endParaRPr>
          </a:p>
          <a:p>
            <a:r>
              <a:rPr kumimoji="1" lang="ja-JP" altLang="en-US" sz="867" dirty="0">
                <a:solidFill>
                  <a:srgbClr val="FF0000"/>
                </a:solidFill>
                <a:latin typeface="+mn-ea"/>
              </a:rPr>
              <a:t>　</a:t>
            </a:r>
            <a:r>
              <a:rPr kumimoji="1" lang="ja-JP" altLang="en-US" sz="867" dirty="0" smtClean="0">
                <a:solidFill>
                  <a:srgbClr val="FF0000"/>
                </a:solidFill>
                <a:latin typeface="+mn-ea"/>
              </a:rPr>
              <a:t>その後</a:t>
            </a:r>
            <a:r>
              <a:rPr kumimoji="1" lang="ja-JP" altLang="en-US" sz="867" dirty="0">
                <a:solidFill>
                  <a:srgbClr val="FF0000"/>
                </a:solidFill>
                <a:latin typeface="+mn-ea"/>
              </a:rPr>
              <a:t>の日数を指標化</a:t>
            </a:r>
          </a:p>
        </p:txBody>
      </p:sp>
      <p:sp>
        <p:nvSpPr>
          <p:cNvPr id="109" name="テキスト ボックス 108"/>
          <p:cNvSpPr txBox="1"/>
          <p:nvPr/>
        </p:nvSpPr>
        <p:spPr>
          <a:xfrm>
            <a:off x="8300657" y="341658"/>
            <a:ext cx="1694196" cy="338554"/>
          </a:xfrm>
          <a:prstGeom prst="rect">
            <a:avLst/>
          </a:prstGeom>
          <a:noFill/>
        </p:spPr>
        <p:txBody>
          <a:bodyPr wrap="square" rtlCol="0">
            <a:spAutoFit/>
          </a:bodyPr>
          <a:lstStyle/>
          <a:p>
            <a:pPr algn="ctr"/>
            <a:r>
              <a:rPr kumimoji="1" lang="ja-JP" altLang="en-US" sz="800" dirty="0" smtClean="0">
                <a:solidFill>
                  <a:schemeClr val="bg1"/>
                </a:solidFill>
              </a:rPr>
              <a:t>２０２０年５月１日</a:t>
            </a:r>
            <a:endParaRPr kumimoji="1" lang="en-US" altLang="ja-JP" sz="800" dirty="0" smtClean="0">
              <a:solidFill>
                <a:schemeClr val="bg1"/>
              </a:solidFill>
            </a:endParaRPr>
          </a:p>
          <a:p>
            <a:pPr algn="ctr"/>
            <a:r>
              <a:rPr kumimoji="1" lang="en-US" altLang="ja-JP" sz="800" spc="-150" dirty="0" smtClean="0">
                <a:solidFill>
                  <a:schemeClr val="bg1"/>
                </a:solidFill>
              </a:rPr>
              <a:t>【</a:t>
            </a:r>
            <a:r>
              <a:rPr kumimoji="1" lang="ja-JP" altLang="en-US" sz="800" spc="-150" dirty="0" smtClean="0">
                <a:solidFill>
                  <a:schemeClr val="bg1"/>
                </a:solidFill>
              </a:rPr>
              <a:t>危機管理室・商工労働部・企画室</a:t>
            </a:r>
            <a:r>
              <a:rPr kumimoji="1" lang="en-US" altLang="ja-JP" sz="800" spc="-150" dirty="0" smtClean="0">
                <a:solidFill>
                  <a:schemeClr val="bg1"/>
                </a:solidFill>
              </a:rPr>
              <a:t>】</a:t>
            </a:r>
            <a:endParaRPr kumimoji="1" lang="ja-JP" altLang="en-US" sz="800" spc="-150" dirty="0">
              <a:solidFill>
                <a:schemeClr val="bg1"/>
              </a:solidFill>
            </a:endParaRPr>
          </a:p>
        </p:txBody>
      </p:sp>
      <p:sp>
        <p:nvSpPr>
          <p:cNvPr id="2" name="テキスト ボックス 1"/>
          <p:cNvSpPr txBox="1"/>
          <p:nvPr/>
        </p:nvSpPr>
        <p:spPr>
          <a:xfrm>
            <a:off x="8666066" y="38897"/>
            <a:ext cx="1042988" cy="276999"/>
          </a:xfrm>
          <a:prstGeom prst="rect">
            <a:avLst/>
          </a:prstGeom>
          <a:solidFill>
            <a:schemeClr val="bg1"/>
          </a:solidFill>
        </p:spPr>
        <p:txBody>
          <a:bodyPr wrap="square" rtlCol="0">
            <a:spAutoFit/>
          </a:bodyPr>
          <a:lstStyle/>
          <a:p>
            <a:pPr algn="ctr"/>
            <a:r>
              <a:rPr kumimoji="1" lang="ja-JP" altLang="en-US" sz="1200" b="1" dirty="0" smtClean="0"/>
              <a:t>資料１－３</a:t>
            </a:r>
            <a:endParaRPr kumimoji="1" lang="ja-JP" altLang="en-US" sz="1200" b="1" dirty="0"/>
          </a:p>
        </p:txBody>
      </p:sp>
    </p:spTree>
    <p:extLst>
      <p:ext uri="{BB962C8B-B14F-4D97-AF65-F5344CB8AC3E}">
        <p14:creationId xmlns:p14="http://schemas.microsoft.com/office/powerpoint/2010/main" val="308803897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ユーザー定義 3">
      <a:majorFont>
        <a:latin typeface="Arial"/>
        <a:ea typeface="Meiryo UI"/>
        <a:cs typeface=""/>
      </a:majorFont>
      <a:minorFont>
        <a:latin typeface="Arial"/>
        <a:ea typeface="Meiryo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697</TotalTime>
  <Words>214</Words>
  <PresentationFormat>A4 210 x 297 mm</PresentationFormat>
  <Paragraphs>30</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Meiryo UI</vt:lpstr>
      <vt:lpstr>游ゴシック</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2020-05-02T00:32:18Z</cp:lastPrinted>
  <dcterms:created xsi:type="dcterms:W3CDTF">2020-04-28T02:34:25Z</dcterms:created>
  <dcterms:modified xsi:type="dcterms:W3CDTF">2020-05-02T06:39:53Z</dcterms:modified>
</cp:coreProperties>
</file>