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0" r:id="rId2"/>
    <p:sldId id="271" r:id="rId3"/>
    <p:sldId id="272" r:id="rId4"/>
    <p:sldId id="279" r:id="rId5"/>
    <p:sldId id="273" r:id="rId6"/>
    <p:sldId id="283" r:id="rId7"/>
    <p:sldId id="281" r:id="rId8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280"/>
            <p14:sldId id="271"/>
            <p14:sldId id="272"/>
            <p14:sldId id="279"/>
            <p14:sldId id="273"/>
            <p14:sldId id="283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6699"/>
    <a:srgbClr val="5DFC24"/>
    <a:srgbClr val="E54B1B"/>
    <a:srgbClr val="FFFF66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58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6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08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51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56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5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6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6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47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32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75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2E4AF-155F-49D0-A19A-79C25145625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8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225393"/>
            <a:ext cx="9144000" cy="2387600"/>
          </a:xfrm>
        </p:spPr>
        <p:txBody>
          <a:bodyPr/>
          <a:lstStyle/>
          <a:p>
            <a:r>
              <a:rPr kumimoji="1" lang="ja-JP" altLang="en-US" dirty="0" smtClean="0"/>
              <a:t>大阪の感染状況</a:t>
            </a:r>
            <a:endParaRPr kumimoji="1" lang="ja-JP" altLang="en-US" dirty="0"/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>
          <a:xfrm>
            <a:off x="1524000" y="4915683"/>
            <a:ext cx="9144000" cy="1655762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５月２日　健康医療部</a:t>
            </a:r>
            <a:endParaRPr kumimoji="1" lang="ja-JP" altLang="en-US" sz="3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749307" y="321972"/>
            <a:ext cx="176440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資料１－１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868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0778" y="2057531"/>
            <a:ext cx="5581650" cy="45339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026" y="1890325"/>
            <a:ext cx="6172200" cy="4829175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4254" y="0"/>
            <a:ext cx="12191999" cy="46166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陽性者数の推移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457144"/>
            <a:ext cx="12183492" cy="144668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44" lvl="0" indent="-285744">
              <a:buFont typeface="Wingdings" panose="05000000000000000000" pitchFamily="2" charset="2"/>
              <a:buChar char="u"/>
            </a:pP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大阪府内の新型コロナウイルス感染症の陽性者数は、５月１日時点で累計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1,639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44" lvl="0" indent="-285744">
              <a:buFont typeface="Wingdings" panose="05000000000000000000" pitchFamily="2" charset="2"/>
              <a:buChar char="u"/>
            </a:pPr>
            <a:r>
              <a:rPr lang="en-US" altLang="ja-JP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日毎の新規陽性者数は、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４月７日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の緊急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事態宣言後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の週（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4/11-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/17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と比較し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、半減。</a:t>
            </a:r>
            <a:endParaRPr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感染源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（リンク）が分からない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感染者数も同週と比較し、約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1/4</a:t>
            </a:r>
            <a:r>
              <a:rPr lang="ja-JP" altLang="en-US" sz="2000" b="1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減少しているが、増加スピードに比べて減少</a:t>
            </a:r>
            <a:endParaRPr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スピードが緩やかで、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月末時点までは減少していない。</a:t>
            </a:r>
            <a:endParaRPr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ウイルスの潜伏期間は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日程度であることから、緊急事態措置の取組みによる効果は２週間程度で出現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99105" y="2289786"/>
            <a:ext cx="6381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+mn-ea"/>
              </a:rPr>
              <a:t>（人）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9762" y="2107060"/>
            <a:ext cx="6381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+mn-ea"/>
              </a:rPr>
              <a:t>（人）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72802" y="6154738"/>
            <a:ext cx="890266" cy="576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倍加</a:t>
            </a:r>
            <a:r>
              <a:rPr lang="ja-JP" altLang="en-US" sz="1100" dirty="0" smtClean="0"/>
              <a:t>時間</a:t>
            </a:r>
            <a:endParaRPr lang="en-US" altLang="ja-JP" sz="1100" dirty="0"/>
          </a:p>
        </p:txBody>
      </p:sp>
      <p:sp>
        <p:nvSpPr>
          <p:cNvPr id="6" name="四角形吹き出し 5"/>
          <p:cNvSpPr/>
          <p:nvPr/>
        </p:nvSpPr>
        <p:spPr>
          <a:xfrm>
            <a:off x="7406280" y="4314437"/>
            <a:ext cx="562707" cy="477096"/>
          </a:xfrm>
          <a:prstGeom prst="wedgeRectCallout">
            <a:avLst>
              <a:gd name="adj1" fmla="val -8067"/>
              <a:gd name="adj2" fmla="val 729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/>
              <a:t>2.26</a:t>
            </a:r>
            <a:r>
              <a:rPr kumimoji="1" lang="ja-JP" altLang="en-US" sz="900" dirty="0" smtClean="0"/>
              <a:t>倍</a:t>
            </a:r>
            <a:endParaRPr kumimoji="1" lang="en-US" altLang="ja-JP" sz="900" dirty="0" smtClean="0"/>
          </a:p>
        </p:txBody>
      </p:sp>
      <p:sp>
        <p:nvSpPr>
          <p:cNvPr id="14" name="四角形吹き出し 13"/>
          <p:cNvSpPr/>
          <p:nvPr/>
        </p:nvSpPr>
        <p:spPr>
          <a:xfrm>
            <a:off x="7987313" y="4560162"/>
            <a:ext cx="562707" cy="477096"/>
          </a:xfrm>
          <a:prstGeom prst="wedgeRectCallout">
            <a:avLst>
              <a:gd name="adj1" fmla="val -8067"/>
              <a:gd name="adj2" fmla="val 729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/>
              <a:t>0.51</a:t>
            </a:r>
            <a:r>
              <a:rPr kumimoji="1" lang="ja-JP" altLang="en-US" sz="900" dirty="0" smtClean="0"/>
              <a:t>倍</a:t>
            </a:r>
            <a:endParaRPr kumimoji="1" lang="en-US" altLang="ja-JP" sz="900" dirty="0" smtClean="0"/>
          </a:p>
        </p:txBody>
      </p:sp>
      <p:sp>
        <p:nvSpPr>
          <p:cNvPr id="17" name="四角形吹き出し 16"/>
          <p:cNvSpPr/>
          <p:nvPr/>
        </p:nvSpPr>
        <p:spPr>
          <a:xfrm>
            <a:off x="8586672" y="4324481"/>
            <a:ext cx="562707" cy="477096"/>
          </a:xfrm>
          <a:prstGeom prst="wedgeRectCallout">
            <a:avLst>
              <a:gd name="adj1" fmla="val -8067"/>
              <a:gd name="adj2" fmla="val 729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/>
              <a:t>1.71</a:t>
            </a:r>
            <a:r>
              <a:rPr kumimoji="1" lang="ja-JP" altLang="en-US" sz="900" dirty="0" smtClean="0"/>
              <a:t>倍</a:t>
            </a:r>
            <a:endParaRPr kumimoji="1" lang="en-US" altLang="ja-JP" sz="900" dirty="0" smtClean="0"/>
          </a:p>
        </p:txBody>
      </p:sp>
      <p:sp>
        <p:nvSpPr>
          <p:cNvPr id="18" name="四角形吹き出し 17"/>
          <p:cNvSpPr/>
          <p:nvPr/>
        </p:nvSpPr>
        <p:spPr>
          <a:xfrm>
            <a:off x="9060048" y="3643198"/>
            <a:ext cx="562707" cy="477096"/>
          </a:xfrm>
          <a:prstGeom prst="wedgeRectCallout">
            <a:avLst>
              <a:gd name="adj1" fmla="val -8067"/>
              <a:gd name="adj2" fmla="val 729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/>
              <a:t>3.21</a:t>
            </a:r>
            <a:r>
              <a:rPr kumimoji="1" lang="ja-JP" altLang="en-US" sz="900" dirty="0" smtClean="0"/>
              <a:t>倍</a:t>
            </a:r>
            <a:endParaRPr kumimoji="1" lang="en-US" altLang="ja-JP" sz="900" dirty="0" smtClean="0"/>
          </a:p>
        </p:txBody>
      </p:sp>
      <p:sp>
        <p:nvSpPr>
          <p:cNvPr id="19" name="四角形吹き出し 18"/>
          <p:cNvSpPr/>
          <p:nvPr/>
        </p:nvSpPr>
        <p:spPr>
          <a:xfrm>
            <a:off x="9622755" y="2524097"/>
            <a:ext cx="562707" cy="477096"/>
          </a:xfrm>
          <a:prstGeom prst="wedgeRectCallout">
            <a:avLst>
              <a:gd name="adj1" fmla="val -8067"/>
              <a:gd name="adj2" fmla="val 729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/>
              <a:t>2.06</a:t>
            </a:r>
            <a:r>
              <a:rPr kumimoji="1" lang="ja-JP" altLang="en-US" sz="900" dirty="0" smtClean="0"/>
              <a:t>倍</a:t>
            </a:r>
            <a:endParaRPr kumimoji="1" lang="en-US" altLang="ja-JP" sz="900" dirty="0" smtClean="0"/>
          </a:p>
        </p:txBody>
      </p:sp>
      <p:sp>
        <p:nvSpPr>
          <p:cNvPr id="20" name="四角形吹き出し 19"/>
          <p:cNvSpPr/>
          <p:nvPr/>
        </p:nvSpPr>
        <p:spPr>
          <a:xfrm>
            <a:off x="10261811" y="2143988"/>
            <a:ext cx="562707" cy="477096"/>
          </a:xfrm>
          <a:prstGeom prst="wedgeRectCallout">
            <a:avLst>
              <a:gd name="adj1" fmla="val -8067"/>
              <a:gd name="adj2" fmla="val 729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/>
              <a:t>1.08</a:t>
            </a:r>
            <a:r>
              <a:rPr kumimoji="1" lang="ja-JP" altLang="en-US" sz="900" dirty="0" smtClean="0"/>
              <a:t>倍</a:t>
            </a:r>
            <a:endParaRPr kumimoji="1" lang="en-US" altLang="ja-JP" sz="900" dirty="0" smtClean="0"/>
          </a:p>
        </p:txBody>
      </p:sp>
      <p:sp>
        <p:nvSpPr>
          <p:cNvPr id="21" name="四角形吹き出し 20"/>
          <p:cNvSpPr/>
          <p:nvPr/>
        </p:nvSpPr>
        <p:spPr>
          <a:xfrm>
            <a:off x="10850276" y="2196305"/>
            <a:ext cx="562707" cy="477096"/>
          </a:xfrm>
          <a:prstGeom prst="wedgeRectCallout">
            <a:avLst>
              <a:gd name="adj1" fmla="val -8067"/>
              <a:gd name="adj2" fmla="val 729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/>
              <a:t>0.98</a:t>
            </a:r>
            <a:r>
              <a:rPr kumimoji="1" lang="ja-JP" altLang="en-US" sz="900" dirty="0" smtClean="0"/>
              <a:t>倍</a:t>
            </a:r>
            <a:endParaRPr kumimoji="1" lang="en-US" altLang="ja-JP" sz="900" dirty="0" smtClean="0"/>
          </a:p>
        </p:txBody>
      </p:sp>
      <p:sp>
        <p:nvSpPr>
          <p:cNvPr id="22" name="四角形吹き出し 21"/>
          <p:cNvSpPr/>
          <p:nvPr/>
        </p:nvSpPr>
        <p:spPr>
          <a:xfrm>
            <a:off x="11344684" y="3395675"/>
            <a:ext cx="562707" cy="477096"/>
          </a:xfrm>
          <a:prstGeom prst="wedgeRectCallout">
            <a:avLst>
              <a:gd name="adj1" fmla="val -8067"/>
              <a:gd name="adj2" fmla="val 729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/>
              <a:t>0.52</a:t>
            </a:r>
            <a:r>
              <a:rPr kumimoji="1" lang="ja-JP" altLang="en-US" sz="900" dirty="0" smtClean="0"/>
              <a:t>倍</a:t>
            </a:r>
            <a:endParaRPr kumimoji="1" lang="en-US" altLang="ja-JP" sz="900" dirty="0" smtClean="0"/>
          </a:p>
        </p:txBody>
      </p:sp>
      <p:sp>
        <p:nvSpPr>
          <p:cNvPr id="25" name="テキスト ボックス 1"/>
          <p:cNvSpPr txBox="1"/>
          <p:nvPr/>
        </p:nvSpPr>
        <p:spPr>
          <a:xfrm>
            <a:off x="7103474" y="5401687"/>
            <a:ext cx="381007" cy="39335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endParaRPr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1"/>
          <p:cNvSpPr txBox="1"/>
          <p:nvPr/>
        </p:nvSpPr>
        <p:spPr>
          <a:xfrm>
            <a:off x="5879710" y="2533516"/>
            <a:ext cx="738684" cy="30215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1,639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1"/>
          <p:cNvSpPr txBox="1"/>
          <p:nvPr/>
        </p:nvSpPr>
        <p:spPr>
          <a:xfrm>
            <a:off x="5985211" y="3849899"/>
            <a:ext cx="738684" cy="30215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923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1"/>
          <p:cNvSpPr txBox="1"/>
          <p:nvPr/>
        </p:nvSpPr>
        <p:spPr>
          <a:xfrm>
            <a:off x="5960675" y="4414309"/>
            <a:ext cx="629650" cy="30745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673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1"/>
          <p:cNvSpPr txBox="1"/>
          <p:nvPr/>
        </p:nvSpPr>
        <p:spPr>
          <a:xfrm>
            <a:off x="6056113" y="5646706"/>
            <a:ext cx="738684" cy="30215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759371" y="6581001"/>
            <a:ext cx="296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１</a:t>
            </a:r>
            <a:endParaRPr kumimoji="1" lang="ja-JP" altLang="en-US" sz="1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227781" y="3062630"/>
            <a:ext cx="13659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※</a:t>
            </a:r>
            <a:r>
              <a:rPr kumimoji="1" lang="ja-JP" altLang="en-US" sz="1100" dirty="0" smtClean="0"/>
              <a:t>増減倍率は</a:t>
            </a:r>
            <a:endParaRPr kumimoji="1" lang="en-US" altLang="ja-JP" sz="1100" dirty="0" smtClean="0"/>
          </a:p>
          <a:p>
            <a:r>
              <a:rPr lang="ja-JP" altLang="en-US" sz="1100" dirty="0"/>
              <a:t>　</a:t>
            </a:r>
            <a:r>
              <a:rPr kumimoji="1" lang="ja-JP" altLang="en-US" sz="1100" dirty="0" smtClean="0"/>
              <a:t>対前週</a:t>
            </a:r>
            <a:endParaRPr kumimoji="1" lang="ja-JP" altLang="en-US" sz="1100" dirty="0"/>
          </a:p>
        </p:txBody>
      </p:sp>
      <p:sp>
        <p:nvSpPr>
          <p:cNvPr id="7" name="右矢印 6"/>
          <p:cNvSpPr/>
          <p:nvPr/>
        </p:nvSpPr>
        <p:spPr>
          <a:xfrm>
            <a:off x="2013023" y="6165672"/>
            <a:ext cx="1394804" cy="49245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15</a:t>
            </a:r>
            <a:r>
              <a:rPr lang="ja-JP" altLang="en-US" sz="1100" dirty="0" smtClean="0">
                <a:solidFill>
                  <a:schemeClr val="tx1"/>
                </a:solidFill>
              </a:rPr>
              <a:t>日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059564" y="6405512"/>
            <a:ext cx="1161937" cy="576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100" dirty="0" smtClean="0"/>
              <a:t>100</a:t>
            </a:r>
            <a:r>
              <a:rPr lang="ja-JP" altLang="en-US" sz="1100" dirty="0" smtClean="0"/>
              <a:t>→</a:t>
            </a:r>
            <a:r>
              <a:rPr lang="en-US" altLang="ja-JP" sz="1100" dirty="0" smtClean="0"/>
              <a:t>200</a:t>
            </a:r>
            <a:r>
              <a:rPr lang="ja-JP" altLang="en-US" sz="1100" dirty="0" smtClean="0"/>
              <a:t>人</a:t>
            </a:r>
            <a:endParaRPr lang="en-US" altLang="ja-JP" sz="1100" dirty="0"/>
          </a:p>
        </p:txBody>
      </p:sp>
      <p:sp>
        <p:nvSpPr>
          <p:cNvPr id="32" name="右矢印 31"/>
          <p:cNvSpPr/>
          <p:nvPr/>
        </p:nvSpPr>
        <p:spPr>
          <a:xfrm>
            <a:off x="3409141" y="6166561"/>
            <a:ext cx="622619" cy="49245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７</a:t>
            </a:r>
            <a:r>
              <a:rPr lang="ja-JP" altLang="en-US" sz="1100" dirty="0" smtClean="0">
                <a:solidFill>
                  <a:schemeClr val="tx1"/>
                </a:solidFill>
              </a:rPr>
              <a:t>日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097071" y="6447327"/>
            <a:ext cx="1161937" cy="576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100" dirty="0"/>
              <a:t>2</a:t>
            </a:r>
            <a:r>
              <a:rPr lang="en-US" altLang="ja-JP" sz="1100" dirty="0" smtClean="0"/>
              <a:t>00</a:t>
            </a:r>
            <a:r>
              <a:rPr lang="ja-JP" altLang="en-US" sz="1100" dirty="0" smtClean="0"/>
              <a:t>→</a:t>
            </a:r>
            <a:r>
              <a:rPr lang="en-US" altLang="ja-JP" sz="1100" dirty="0"/>
              <a:t>4</a:t>
            </a:r>
            <a:r>
              <a:rPr lang="en-US" altLang="ja-JP" sz="1100" dirty="0" smtClean="0"/>
              <a:t>00</a:t>
            </a:r>
            <a:r>
              <a:rPr lang="ja-JP" altLang="en-US" sz="1100" dirty="0" smtClean="0"/>
              <a:t>人</a:t>
            </a:r>
            <a:endParaRPr lang="en-US" altLang="ja-JP" sz="1100" dirty="0"/>
          </a:p>
        </p:txBody>
      </p:sp>
      <p:sp>
        <p:nvSpPr>
          <p:cNvPr id="34" name="右矢印 33"/>
          <p:cNvSpPr/>
          <p:nvPr/>
        </p:nvSpPr>
        <p:spPr>
          <a:xfrm>
            <a:off x="4017273" y="6158086"/>
            <a:ext cx="651594" cy="49245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7</a:t>
            </a:r>
            <a:r>
              <a:rPr lang="ja-JP" altLang="en-US" sz="1100" dirty="0" smtClean="0">
                <a:solidFill>
                  <a:schemeClr val="tx1"/>
                </a:solidFill>
              </a:rPr>
              <a:t>日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882102" y="6447327"/>
            <a:ext cx="1161937" cy="576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100" dirty="0"/>
              <a:t>4</a:t>
            </a:r>
            <a:r>
              <a:rPr lang="en-US" altLang="ja-JP" sz="1100" dirty="0" smtClean="0"/>
              <a:t>00</a:t>
            </a:r>
            <a:r>
              <a:rPr lang="ja-JP" altLang="en-US" sz="1100" dirty="0" smtClean="0"/>
              <a:t>→</a:t>
            </a:r>
            <a:r>
              <a:rPr lang="en-US" altLang="ja-JP" sz="1100" dirty="0"/>
              <a:t>8</a:t>
            </a:r>
            <a:r>
              <a:rPr lang="en-US" altLang="ja-JP" sz="1100" dirty="0" smtClean="0"/>
              <a:t>00</a:t>
            </a:r>
            <a:r>
              <a:rPr lang="ja-JP" altLang="en-US" sz="1100" dirty="0" smtClean="0"/>
              <a:t>人</a:t>
            </a:r>
            <a:endParaRPr lang="en-US" altLang="ja-JP" sz="1100" dirty="0"/>
          </a:p>
        </p:txBody>
      </p:sp>
      <p:sp>
        <p:nvSpPr>
          <p:cNvPr id="36" name="右矢印 35"/>
          <p:cNvSpPr/>
          <p:nvPr/>
        </p:nvSpPr>
        <p:spPr>
          <a:xfrm>
            <a:off x="4673370" y="6191477"/>
            <a:ext cx="1544550" cy="49245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18</a:t>
            </a:r>
            <a:r>
              <a:rPr lang="ja-JP" altLang="en-US" sz="1100" dirty="0" smtClean="0">
                <a:solidFill>
                  <a:schemeClr val="tx1"/>
                </a:solidFill>
              </a:rPr>
              <a:t>日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873659" y="6441221"/>
            <a:ext cx="1286682" cy="576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100" dirty="0"/>
              <a:t>8</a:t>
            </a:r>
            <a:r>
              <a:rPr lang="en-US" altLang="ja-JP" sz="1100" dirty="0" smtClean="0"/>
              <a:t>00</a:t>
            </a:r>
            <a:r>
              <a:rPr lang="ja-JP" altLang="en-US" sz="1100" dirty="0" smtClean="0"/>
              <a:t>→</a:t>
            </a:r>
            <a:r>
              <a:rPr lang="en-US" altLang="ja-JP" sz="1100" dirty="0" smtClean="0"/>
              <a:t>1,600</a:t>
            </a:r>
            <a:r>
              <a:rPr lang="ja-JP" altLang="en-US" sz="1100" dirty="0" smtClean="0"/>
              <a:t>人</a:t>
            </a:r>
            <a:endParaRPr lang="en-US" altLang="ja-JP" sz="1100" dirty="0"/>
          </a:p>
        </p:txBody>
      </p:sp>
    </p:spTree>
    <p:extLst>
      <p:ext uri="{BB962C8B-B14F-4D97-AF65-F5344CB8AC3E}">
        <p14:creationId xmlns:p14="http://schemas.microsoft.com/office/powerpoint/2010/main" val="368735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89" y="1642374"/>
            <a:ext cx="11534775" cy="4667250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4254" y="0"/>
            <a:ext cx="12191999" cy="46166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リンク確認有無別　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判明日別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707" y="457144"/>
            <a:ext cx="12183492" cy="99817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44" lvl="0" indent="-285744">
              <a:buFont typeface="Wingdings" panose="05000000000000000000" pitchFamily="2" charset="2"/>
              <a:buChar char="u"/>
            </a:pP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感染源（リンク）が分からない感染者数累計は、４月６日にリンクが確認できる感染者数累計を上回って以降、その差が拡大。</a:t>
            </a:r>
            <a:endParaRPr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４月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日をピークにその差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縮小しているが、感染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拡大の速度に比べ、感染者数が減少する速度は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緩やか。</a:t>
            </a:r>
            <a:endParaRPr lang="ja-JP" altLang="en-US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7979" y="1658542"/>
            <a:ext cx="6381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+mn-ea"/>
              </a:rPr>
              <a:t>（人）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10" name="四角形吹き出し 9"/>
          <p:cNvSpPr/>
          <p:nvPr/>
        </p:nvSpPr>
        <p:spPr>
          <a:xfrm>
            <a:off x="6206858" y="6038562"/>
            <a:ext cx="2763016" cy="729186"/>
          </a:xfrm>
          <a:prstGeom prst="wedgeRectCallout">
            <a:avLst>
              <a:gd name="adj1" fmla="val -4176"/>
              <a:gd name="adj2" fmla="val -6090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00" dirty="0" smtClean="0"/>
              <a:t>4/18</a:t>
            </a:r>
            <a:r>
              <a:rPr lang="ja-JP" altLang="en-US" sz="1000" dirty="0" err="1" smtClean="0"/>
              <a:t>、</a:t>
            </a:r>
            <a:r>
              <a:rPr lang="en-US" altLang="ja-JP" sz="1000" dirty="0" smtClean="0"/>
              <a:t>4/20</a:t>
            </a:r>
            <a:r>
              <a:rPr lang="ja-JP" altLang="en-US" sz="1000" dirty="0" smtClean="0"/>
              <a:t>は、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 smtClean="0"/>
              <a:t>医療機関での院内感染者が多数判明</a:t>
            </a:r>
            <a:endParaRPr kumimoji="1" lang="ja-JP" altLang="en-US" sz="1000" dirty="0"/>
          </a:p>
        </p:txBody>
      </p:sp>
      <p:sp>
        <p:nvSpPr>
          <p:cNvPr id="3" name="右矢印 2"/>
          <p:cNvSpPr/>
          <p:nvPr/>
        </p:nvSpPr>
        <p:spPr>
          <a:xfrm rot="18032590">
            <a:off x="4450654" y="3419490"/>
            <a:ext cx="2653048" cy="19698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 rot="1568544">
            <a:off x="6662567" y="2603700"/>
            <a:ext cx="929642" cy="19839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719948" y="6496685"/>
            <a:ext cx="374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２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2086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4254" y="0"/>
            <a:ext cx="12191999" cy="46166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リンク確認有無別　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発症日別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508" y="508861"/>
            <a:ext cx="12183492" cy="626159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44" lvl="0" indent="-285744">
              <a:buFont typeface="Wingdings" panose="05000000000000000000" pitchFamily="2" charset="2"/>
              <a:buChar char="u"/>
            </a:pP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発症日別陽性者数では、４月３日をピークに減少。陽性者に占めるリンク不明率も減少。</a:t>
            </a:r>
            <a:endParaRPr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1"/>
          <p:cNvSpPr txBox="1"/>
          <p:nvPr/>
        </p:nvSpPr>
        <p:spPr>
          <a:xfrm>
            <a:off x="230980" y="1469870"/>
            <a:ext cx="837126" cy="28333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人</a:t>
            </a:r>
            <a:endParaRPr lang="ja-JP" altLang="en-US" sz="1100" dirty="0"/>
          </a:p>
        </p:txBody>
      </p:sp>
      <p:sp>
        <p:nvSpPr>
          <p:cNvPr id="8" name="四角形吹き出し 7"/>
          <p:cNvSpPr/>
          <p:nvPr/>
        </p:nvSpPr>
        <p:spPr>
          <a:xfrm>
            <a:off x="6417127" y="4900412"/>
            <a:ext cx="1219202" cy="656822"/>
          </a:xfrm>
          <a:prstGeom prst="wedgeRectCallout">
            <a:avLst>
              <a:gd name="adj1" fmla="val -3380"/>
              <a:gd name="adj2" fmla="val -9951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4</a:t>
            </a:r>
            <a:r>
              <a:rPr kumimoji="1" lang="en-US" altLang="ja-JP" sz="1200" dirty="0" smtClean="0"/>
              <a:t>/7</a:t>
            </a:r>
            <a:r>
              <a:rPr kumimoji="1" lang="ja-JP" altLang="en-US" sz="1200" dirty="0" smtClean="0"/>
              <a:t>　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緊急事態宣言</a:t>
            </a:r>
            <a:endParaRPr kumimoji="1" lang="ja-JP" altLang="en-US" sz="1200" dirty="0"/>
          </a:p>
        </p:txBody>
      </p:sp>
      <p:sp>
        <p:nvSpPr>
          <p:cNvPr id="9" name="四角形吹き出し 8"/>
          <p:cNvSpPr/>
          <p:nvPr/>
        </p:nvSpPr>
        <p:spPr>
          <a:xfrm>
            <a:off x="5309550" y="5628067"/>
            <a:ext cx="1500386" cy="656822"/>
          </a:xfrm>
          <a:prstGeom prst="wedgeRectCallout">
            <a:avLst>
              <a:gd name="adj1" fmla="val 12499"/>
              <a:gd name="adj2" fmla="val -22500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3</a:t>
            </a:r>
            <a:r>
              <a:rPr kumimoji="1" lang="en-US" altLang="ja-JP" sz="1200" dirty="0" smtClean="0"/>
              <a:t>/31</a:t>
            </a:r>
            <a:r>
              <a:rPr kumimoji="1" lang="ja-JP" altLang="en-US" sz="1200" dirty="0" smtClean="0"/>
              <a:t>　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/>
              <a:t>接客する</a:t>
            </a:r>
            <a:r>
              <a:rPr lang="ja-JP" altLang="en-US" sz="1200" dirty="0" smtClean="0"/>
              <a:t>飲食店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の</a:t>
            </a:r>
            <a:r>
              <a:rPr lang="ja-JP" altLang="en-US" sz="1200"/>
              <a:t>利用</a:t>
            </a:r>
            <a:r>
              <a:rPr lang="ja-JP" altLang="en-US" sz="1200" smtClean="0"/>
              <a:t>自粛</a:t>
            </a:r>
            <a:r>
              <a:rPr lang="ja-JP" altLang="en-US" sz="1200"/>
              <a:t>要請</a:t>
            </a:r>
            <a:endParaRPr kumimoji="1" lang="ja-JP" altLang="en-US" sz="1200" dirty="0"/>
          </a:p>
        </p:txBody>
      </p:sp>
      <p:sp>
        <p:nvSpPr>
          <p:cNvPr id="10" name="四角形吹き出し 9"/>
          <p:cNvSpPr/>
          <p:nvPr/>
        </p:nvSpPr>
        <p:spPr>
          <a:xfrm>
            <a:off x="7758668" y="4875726"/>
            <a:ext cx="1148370" cy="1504681"/>
          </a:xfrm>
          <a:prstGeom prst="wedgeRectCallout">
            <a:avLst>
              <a:gd name="adj1" fmla="val -29607"/>
              <a:gd name="adj2" fmla="val -6739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4</a:t>
            </a:r>
            <a:r>
              <a:rPr kumimoji="1" lang="en-US" altLang="ja-JP" sz="1200" dirty="0" smtClean="0"/>
              <a:t>/14</a:t>
            </a:r>
            <a:r>
              <a:rPr kumimoji="1" lang="ja-JP" altLang="en-US" sz="1200" dirty="0" smtClean="0"/>
              <a:t>　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人口増減状況</a:t>
            </a:r>
            <a:endParaRPr lang="en-US" altLang="ja-JP" sz="1200" dirty="0" smtClean="0"/>
          </a:p>
          <a:p>
            <a:pPr algn="ctr"/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梅田周辺</a:t>
            </a:r>
            <a:r>
              <a:rPr kumimoji="1" lang="en-US" altLang="ja-JP" sz="1200" dirty="0" smtClean="0"/>
              <a:t>】70.5%</a:t>
            </a:r>
            <a:r>
              <a:rPr kumimoji="1" lang="ja-JP" altLang="en-US" sz="1200" dirty="0" smtClean="0"/>
              <a:t>減</a:t>
            </a:r>
            <a:endParaRPr kumimoji="1" lang="en-US" altLang="ja-JP" sz="1200" dirty="0" smtClean="0"/>
          </a:p>
          <a:p>
            <a:pPr algn="ctr"/>
            <a:r>
              <a:rPr lang="en-US" altLang="ja-JP" sz="1200" dirty="0" smtClean="0"/>
              <a:t>52.1%</a:t>
            </a:r>
            <a:r>
              <a:rPr lang="ja-JP" altLang="en-US" sz="1200" dirty="0" smtClean="0"/>
              <a:t>減</a:t>
            </a:r>
            <a:endParaRPr lang="en-US" altLang="ja-JP" sz="1200" dirty="0"/>
          </a:p>
          <a:p>
            <a:pPr algn="ctr"/>
            <a:r>
              <a:rPr lang="en-US" altLang="ja-JP" sz="1200" dirty="0"/>
              <a:t>【</a:t>
            </a:r>
            <a:r>
              <a:rPr lang="ja-JP" altLang="en-US" sz="1200" dirty="0" smtClean="0"/>
              <a:t>難波周辺</a:t>
            </a:r>
            <a:r>
              <a:rPr lang="en-US" altLang="ja-JP" sz="1200" dirty="0" smtClean="0"/>
              <a:t>】</a:t>
            </a:r>
          </a:p>
          <a:p>
            <a:pPr algn="ctr"/>
            <a:r>
              <a:rPr lang="en-US" altLang="ja-JP" sz="1200" dirty="0" smtClean="0"/>
              <a:t>61.7%</a:t>
            </a:r>
            <a:r>
              <a:rPr lang="ja-JP" altLang="en-US" sz="1200" dirty="0" smtClean="0"/>
              <a:t>減</a:t>
            </a:r>
            <a:endParaRPr lang="en-US" altLang="ja-JP" sz="1200" dirty="0" smtClean="0"/>
          </a:p>
          <a:p>
            <a:pPr algn="ctr"/>
            <a:r>
              <a:rPr lang="en-US" altLang="ja-JP" sz="1200" dirty="0" smtClean="0"/>
              <a:t>41.0%</a:t>
            </a:r>
            <a:r>
              <a:rPr lang="ja-JP" altLang="en-US" sz="1200" dirty="0" smtClean="0"/>
              <a:t>減</a:t>
            </a:r>
            <a:endParaRPr lang="en-US" altLang="ja-JP" sz="1200" dirty="0" smtClean="0"/>
          </a:p>
        </p:txBody>
      </p:sp>
      <p:sp>
        <p:nvSpPr>
          <p:cNvPr id="11" name="四角形吹き出し 10"/>
          <p:cNvSpPr/>
          <p:nvPr/>
        </p:nvSpPr>
        <p:spPr>
          <a:xfrm>
            <a:off x="9029377" y="4906851"/>
            <a:ext cx="1148370" cy="1504681"/>
          </a:xfrm>
          <a:prstGeom prst="wedgeRectCallout">
            <a:avLst>
              <a:gd name="adj1" fmla="val -53158"/>
              <a:gd name="adj2" fmla="val -6660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4</a:t>
            </a:r>
            <a:r>
              <a:rPr kumimoji="1" lang="en-US" altLang="ja-JP" sz="1200" dirty="0" smtClean="0"/>
              <a:t>/21</a:t>
            </a:r>
          </a:p>
          <a:p>
            <a:pPr algn="ctr"/>
            <a:r>
              <a:rPr lang="ja-JP" altLang="en-US" sz="1200" dirty="0" smtClean="0"/>
              <a:t>人口増減状況</a:t>
            </a:r>
            <a:endParaRPr lang="en-US" altLang="ja-JP" sz="1200" dirty="0" smtClean="0"/>
          </a:p>
          <a:p>
            <a:pPr algn="ctr"/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梅田周辺</a:t>
            </a:r>
            <a:r>
              <a:rPr kumimoji="1" lang="en-US" altLang="ja-JP" sz="1200" dirty="0" smtClean="0"/>
              <a:t>】74.7%</a:t>
            </a:r>
            <a:r>
              <a:rPr kumimoji="1" lang="ja-JP" altLang="en-US" sz="1200" dirty="0" smtClean="0"/>
              <a:t>減</a:t>
            </a:r>
            <a:r>
              <a:rPr lang="en-US" altLang="ja-JP" sz="1200" dirty="0" smtClean="0"/>
              <a:t>58.4%</a:t>
            </a:r>
            <a:r>
              <a:rPr lang="ja-JP" altLang="en-US" sz="1200" dirty="0" smtClean="0"/>
              <a:t>減</a:t>
            </a:r>
            <a:endParaRPr lang="en-US" altLang="ja-JP" sz="1200" dirty="0" smtClean="0"/>
          </a:p>
          <a:p>
            <a:pPr algn="ctr"/>
            <a:r>
              <a:rPr lang="en-US" altLang="ja-JP" sz="1200" dirty="0" smtClean="0"/>
              <a:t>【</a:t>
            </a:r>
            <a:r>
              <a:rPr lang="ja-JP" altLang="en-US" sz="1200" dirty="0" smtClean="0"/>
              <a:t>難波周辺</a:t>
            </a:r>
            <a:r>
              <a:rPr lang="en-US" altLang="ja-JP" sz="1200" dirty="0" smtClean="0"/>
              <a:t>】</a:t>
            </a:r>
          </a:p>
          <a:p>
            <a:pPr algn="ctr"/>
            <a:r>
              <a:rPr lang="en-US" altLang="ja-JP" sz="1200" dirty="0" smtClean="0"/>
              <a:t>64.1%</a:t>
            </a:r>
            <a:r>
              <a:rPr lang="ja-JP" altLang="en-US" sz="1200" dirty="0" smtClean="0"/>
              <a:t>減</a:t>
            </a:r>
            <a:r>
              <a:rPr lang="en-US" altLang="ja-JP" sz="1200" dirty="0" smtClean="0"/>
              <a:t>44.7%</a:t>
            </a:r>
            <a:r>
              <a:rPr lang="ja-JP" altLang="en-US" sz="1200" dirty="0" smtClean="0"/>
              <a:t>減</a:t>
            </a:r>
            <a:endParaRPr lang="en-US" altLang="ja-JP" sz="1200" dirty="0" smtClean="0"/>
          </a:p>
        </p:txBody>
      </p:sp>
      <p:sp>
        <p:nvSpPr>
          <p:cNvPr id="12" name="四角形吹き出し 11"/>
          <p:cNvSpPr/>
          <p:nvPr/>
        </p:nvSpPr>
        <p:spPr>
          <a:xfrm>
            <a:off x="10246436" y="4883239"/>
            <a:ext cx="1148370" cy="1498241"/>
          </a:xfrm>
          <a:prstGeom prst="wedgeRectCallout">
            <a:avLst>
              <a:gd name="adj1" fmla="val -83438"/>
              <a:gd name="adj2" fmla="val -7156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4</a:t>
            </a:r>
            <a:r>
              <a:rPr kumimoji="1" lang="en-US" altLang="ja-JP" sz="1200" dirty="0" smtClean="0"/>
              <a:t>/28</a:t>
            </a:r>
            <a:r>
              <a:rPr kumimoji="1" lang="ja-JP" altLang="en-US" sz="1200" dirty="0" smtClean="0"/>
              <a:t>　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人口増減状況</a:t>
            </a:r>
            <a:endParaRPr lang="en-US" altLang="ja-JP" sz="1200" dirty="0" smtClean="0"/>
          </a:p>
          <a:p>
            <a:pPr algn="ctr"/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梅田周辺</a:t>
            </a:r>
            <a:r>
              <a:rPr kumimoji="1" lang="en-US" altLang="ja-JP" sz="1200" dirty="0" smtClean="0"/>
              <a:t>】74.1%</a:t>
            </a:r>
            <a:r>
              <a:rPr kumimoji="1" lang="ja-JP" altLang="en-US" sz="1200" dirty="0" smtClean="0"/>
              <a:t>減</a:t>
            </a:r>
            <a:endParaRPr kumimoji="1" lang="en-US" altLang="ja-JP" sz="1200" dirty="0" smtClean="0"/>
          </a:p>
          <a:p>
            <a:pPr algn="ctr"/>
            <a:r>
              <a:rPr lang="en-US" altLang="ja-JP" sz="1200" dirty="0" smtClean="0"/>
              <a:t>57.6%</a:t>
            </a:r>
            <a:r>
              <a:rPr lang="ja-JP" altLang="en-US" sz="1200" dirty="0" smtClean="0"/>
              <a:t>減</a:t>
            </a:r>
            <a:endParaRPr lang="en-US" altLang="ja-JP" sz="1200" dirty="0" smtClean="0"/>
          </a:p>
          <a:p>
            <a:pPr algn="ctr"/>
            <a:r>
              <a:rPr lang="en-US" altLang="ja-JP" sz="1200" dirty="0" smtClean="0"/>
              <a:t>【</a:t>
            </a:r>
            <a:r>
              <a:rPr lang="ja-JP" altLang="en-US" sz="1200" dirty="0" smtClean="0"/>
              <a:t>難波周辺</a:t>
            </a:r>
            <a:r>
              <a:rPr lang="en-US" altLang="ja-JP" sz="1200" dirty="0" smtClean="0"/>
              <a:t>】</a:t>
            </a:r>
          </a:p>
          <a:p>
            <a:pPr algn="ctr"/>
            <a:r>
              <a:rPr lang="en-US" altLang="ja-JP" sz="1200" dirty="0" smtClean="0"/>
              <a:t>63.5%</a:t>
            </a:r>
            <a:r>
              <a:rPr lang="ja-JP" altLang="en-US" sz="1200" dirty="0" smtClean="0"/>
              <a:t>減</a:t>
            </a:r>
            <a:r>
              <a:rPr lang="en-US" altLang="ja-JP" sz="1200" dirty="0" smtClean="0"/>
              <a:t>43.7%</a:t>
            </a:r>
            <a:r>
              <a:rPr lang="ja-JP" altLang="en-US" sz="1200" dirty="0" smtClean="0"/>
              <a:t>減</a:t>
            </a:r>
            <a:endParaRPr lang="en-US" altLang="ja-JP" sz="1200" dirty="0" smtClean="0"/>
          </a:p>
        </p:txBody>
      </p:sp>
      <p:sp>
        <p:nvSpPr>
          <p:cNvPr id="3" name="正方形/長方形 2"/>
          <p:cNvSpPr/>
          <p:nvPr/>
        </p:nvSpPr>
        <p:spPr>
          <a:xfrm>
            <a:off x="7758668" y="6432997"/>
            <a:ext cx="3785098" cy="3219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dirty="0" smtClean="0"/>
              <a:t>各地点</a:t>
            </a:r>
            <a:r>
              <a:rPr lang="ja-JP" altLang="en-US" sz="1100" dirty="0"/>
              <a:t>　</a:t>
            </a:r>
            <a:r>
              <a:rPr lang="ja-JP" altLang="en-US" sz="1100" dirty="0" smtClean="0"/>
              <a:t>上段</a:t>
            </a:r>
            <a:r>
              <a:rPr lang="ja-JP" altLang="en-US" sz="1100" dirty="0"/>
              <a:t>　</a:t>
            </a:r>
            <a:r>
              <a:rPr lang="en-US" altLang="ja-JP" sz="1100" dirty="0" smtClean="0"/>
              <a:t>1</a:t>
            </a:r>
            <a:r>
              <a:rPr kumimoji="1" lang="en-US" altLang="ja-JP" sz="1100" dirty="0" smtClean="0"/>
              <a:t>/18(</a:t>
            </a:r>
            <a:r>
              <a:rPr lang="ja-JP" altLang="en-US" sz="1100" dirty="0" smtClean="0"/>
              <a:t>土</a:t>
            </a:r>
            <a:r>
              <a:rPr kumimoji="1" lang="en-US" altLang="ja-JP" sz="1100" dirty="0" smtClean="0"/>
              <a:t>)</a:t>
            </a:r>
            <a:r>
              <a:rPr kumimoji="1" lang="ja-JP" altLang="en-US" sz="1100" dirty="0" smtClean="0"/>
              <a:t>～</a:t>
            </a:r>
            <a:r>
              <a:rPr kumimoji="1" lang="en-US" altLang="ja-JP" sz="1100" dirty="0" smtClean="0"/>
              <a:t>2/14(</a:t>
            </a:r>
            <a:r>
              <a:rPr kumimoji="1" lang="ja-JP" altLang="en-US" sz="1100" dirty="0" smtClean="0"/>
              <a:t>金</a:t>
            </a:r>
            <a:r>
              <a:rPr kumimoji="1" lang="en-US" altLang="ja-JP" sz="1100" dirty="0" smtClean="0"/>
              <a:t>)4</a:t>
            </a:r>
            <a:r>
              <a:rPr kumimoji="1" lang="ja-JP" altLang="en-US" sz="1100" dirty="0" smtClean="0"/>
              <a:t>週間の平均との比較</a:t>
            </a:r>
            <a:endParaRPr kumimoji="1"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　　下段</a:t>
            </a:r>
            <a:r>
              <a:rPr lang="ja-JP" altLang="en-US" sz="1100" dirty="0"/>
              <a:t>　</a:t>
            </a:r>
            <a:r>
              <a:rPr lang="en-US" altLang="ja-JP" sz="1100" dirty="0" smtClean="0"/>
              <a:t>4/6(</a:t>
            </a:r>
            <a:r>
              <a:rPr lang="ja-JP" altLang="en-US" sz="1100" dirty="0" smtClean="0"/>
              <a:t>金</a:t>
            </a:r>
            <a:r>
              <a:rPr lang="en-US" altLang="ja-JP" sz="1100" dirty="0" smtClean="0"/>
              <a:t>)</a:t>
            </a:r>
            <a:r>
              <a:rPr lang="ja-JP" altLang="en-US" sz="1100" dirty="0" smtClean="0"/>
              <a:t>～</a:t>
            </a:r>
            <a:r>
              <a:rPr lang="en-US" altLang="ja-JP" sz="1100" dirty="0" smtClean="0"/>
              <a:t>4/7(</a:t>
            </a:r>
            <a:r>
              <a:rPr lang="ja-JP" altLang="en-US" sz="1100" dirty="0" smtClean="0"/>
              <a:t>火</a:t>
            </a:r>
            <a:r>
              <a:rPr lang="en-US" altLang="ja-JP" sz="1100" dirty="0" smtClean="0"/>
              <a:t>)</a:t>
            </a:r>
            <a:r>
              <a:rPr lang="ja-JP" altLang="en-US" sz="1100" dirty="0" smtClean="0"/>
              <a:t>との比較</a:t>
            </a:r>
            <a:endParaRPr lang="en-US" altLang="ja-JP" sz="11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719948" y="6496685"/>
            <a:ext cx="374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３</a:t>
            </a:r>
            <a:endParaRPr kumimoji="1" lang="ja-JP" altLang="en-US" sz="12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80" y="1469870"/>
            <a:ext cx="11734800" cy="3590925"/>
          </a:xfrm>
          <a:prstGeom prst="rect">
            <a:avLst/>
          </a:prstGeom>
        </p:spPr>
      </p:pic>
      <p:sp>
        <p:nvSpPr>
          <p:cNvPr id="17" name="四角形吹き出し 16"/>
          <p:cNvSpPr/>
          <p:nvPr/>
        </p:nvSpPr>
        <p:spPr>
          <a:xfrm>
            <a:off x="3648176" y="5628066"/>
            <a:ext cx="1500386" cy="656822"/>
          </a:xfrm>
          <a:prstGeom prst="wedgeRectCallout">
            <a:avLst>
              <a:gd name="adj1" fmla="val 67206"/>
              <a:gd name="adj2" fmla="val -16422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3</a:t>
            </a:r>
            <a:r>
              <a:rPr kumimoji="1" lang="en-US" altLang="ja-JP" sz="1200" dirty="0" smtClean="0"/>
              <a:t>/27</a:t>
            </a:r>
            <a:r>
              <a:rPr kumimoji="1" lang="ja-JP" altLang="en-US" sz="1200" dirty="0" smtClean="0"/>
              <a:t>　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外出自粛</a:t>
            </a:r>
            <a:r>
              <a:rPr lang="ja-JP" altLang="en-US" sz="1200" dirty="0"/>
              <a:t>要請</a:t>
            </a:r>
            <a:endParaRPr kumimoji="1" lang="ja-JP" altLang="en-US" sz="1200" dirty="0"/>
          </a:p>
        </p:txBody>
      </p:sp>
      <p:sp>
        <p:nvSpPr>
          <p:cNvPr id="2" name="四角形吹き出し 1"/>
          <p:cNvSpPr/>
          <p:nvPr/>
        </p:nvSpPr>
        <p:spPr>
          <a:xfrm>
            <a:off x="3281125" y="4906851"/>
            <a:ext cx="1867436" cy="656822"/>
          </a:xfrm>
          <a:prstGeom prst="wedgeRectCallout">
            <a:avLst>
              <a:gd name="adj1" fmla="val 28341"/>
              <a:gd name="adj2" fmla="val -9167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3/20</a:t>
            </a:r>
            <a:r>
              <a:rPr kumimoji="1" lang="ja-JP" altLang="en-US" sz="1200" dirty="0" smtClean="0"/>
              <a:t>　</a:t>
            </a:r>
            <a:endParaRPr kumimoji="1" lang="en-US" altLang="ja-JP" sz="1200" dirty="0" smtClean="0"/>
          </a:p>
          <a:p>
            <a:pPr algn="ctr"/>
            <a:r>
              <a:rPr kumimoji="1" lang="ja-JP" altLang="en-US" sz="1200" dirty="0" smtClean="0"/>
              <a:t>大阪・兵庫往来自粛要請</a:t>
            </a:r>
            <a:endParaRPr kumimoji="1" lang="ja-JP" altLang="en-US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8863" y="4731599"/>
            <a:ext cx="25776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※</a:t>
            </a:r>
            <a:r>
              <a:rPr kumimoji="1" lang="ja-JP" altLang="en-US" sz="1100" dirty="0" smtClean="0"/>
              <a:t>直近２週間は、</a:t>
            </a:r>
            <a:r>
              <a:rPr kumimoji="1" lang="ja-JP" altLang="en-US" sz="1100" smtClean="0"/>
              <a:t>今後、新たに発症</a:t>
            </a:r>
            <a:r>
              <a:rPr kumimoji="1" lang="ja-JP" altLang="en-US" sz="1100" dirty="0" smtClean="0"/>
              <a:t>　　</a:t>
            </a:r>
            <a:endParaRPr kumimoji="1"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の</a:t>
            </a:r>
            <a:r>
              <a:rPr kumimoji="1" lang="ja-JP" altLang="en-US" sz="1100" dirty="0" smtClean="0"/>
              <a:t>可能性あり</a:t>
            </a:r>
            <a:endParaRPr kumimoji="1" lang="en-US" altLang="ja-JP" sz="1100" dirty="0" smtClean="0"/>
          </a:p>
        </p:txBody>
      </p:sp>
    </p:spTree>
    <p:extLst>
      <p:ext uri="{BB962C8B-B14F-4D97-AF65-F5344CB8AC3E}">
        <p14:creationId xmlns:p14="http://schemas.microsoft.com/office/powerpoint/2010/main" val="240196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4254" y="0"/>
            <a:ext cx="12191999" cy="46166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陽性率の推移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707" y="457143"/>
            <a:ext cx="12183492" cy="1118439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44" lvl="0" indent="-285744">
              <a:buFont typeface="Wingdings" panose="05000000000000000000" pitchFamily="2" charset="2"/>
              <a:buChar char="u"/>
            </a:pP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検査件数（退院のための陰性確認の検査を除く）に占める陽性者の割合（陽性率）は、４月９日に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％となって以降減少傾向にあるが、３月中旬レベル。</a:t>
            </a:r>
            <a:endParaRPr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78433" y="1905767"/>
            <a:ext cx="9314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+mn-ea"/>
              </a:rPr>
              <a:t>（人分）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719948" y="6496685"/>
            <a:ext cx="374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４</a:t>
            </a:r>
            <a:endParaRPr kumimoji="1" lang="ja-JP" altLang="en-US" sz="12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940" y="1782584"/>
            <a:ext cx="11096625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47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4254" y="0"/>
            <a:ext cx="12191999" cy="46166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陽性者の傾向（年代別・症状別）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707" y="457143"/>
            <a:ext cx="12183492" cy="102392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44" lvl="0" indent="-285744">
              <a:buFont typeface="Wingdings" panose="05000000000000000000" pitchFamily="2" charset="2"/>
              <a:buChar char="u"/>
            </a:pP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陽性者の年齢区分は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代～</a:t>
            </a:r>
            <a:r>
              <a:rPr lang="en-US" altLang="ja-JP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代が多い。一方、重症者に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限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代、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代が多い。</a:t>
            </a:r>
            <a:endParaRPr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44" lvl="0" indent="-285744">
              <a:buFont typeface="Wingdings" panose="05000000000000000000" pitchFamily="2" charset="2"/>
              <a:buChar char="u"/>
            </a:pP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陽性者の年齢別の症状として、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代～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代は、他の年齢層と比べ、重症化する割合が高く、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代以上は死亡割合が高い。</a:t>
            </a:r>
            <a:endParaRPr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3316" y="4875991"/>
            <a:ext cx="4262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（参考）大阪府　年齢別推計人口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歳未満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17%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11%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12%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15%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13%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11%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13%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8%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719948" y="6496685"/>
            <a:ext cx="374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５</a:t>
            </a:r>
            <a:endParaRPr kumimoji="1" lang="ja-JP" altLang="en-US" sz="1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243265" y="5255893"/>
            <a:ext cx="2575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累計陽性者の症状別内訳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0202" y="5942687"/>
            <a:ext cx="3179167" cy="83099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気管挿管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を実施した場合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ＩＣＵ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に入室した場合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人工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呼吸器管理が必要な場合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ECMO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を開始している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4905" y="1382561"/>
            <a:ext cx="3981450" cy="35052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8550" y="1423802"/>
            <a:ext cx="4219575" cy="387667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5359" y="1476249"/>
            <a:ext cx="6096000" cy="382905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2376" y="5394392"/>
            <a:ext cx="7488422" cy="168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4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4254" y="0"/>
            <a:ext cx="12191999" cy="46166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歳未満の感染状況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2761" y="461666"/>
            <a:ext cx="12183492" cy="90349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44" lvl="0" indent="-285744">
              <a:buFont typeface="Wingdings" panose="05000000000000000000" pitchFamily="2" charset="2"/>
              <a:buChar char="u"/>
            </a:pP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歳未満の感染経路は、同居家族または別居親族からが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47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人と全体の７割を占めている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90343" y="5733281"/>
            <a:ext cx="11681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（参考）富山市内小学校における感染事例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（富山市福祉保健部保健所保健予防課ホームページより抜粋）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09301" y="6102613"/>
            <a:ext cx="1147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・４月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日：小学生の感染が判明（同居家族からの感染）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・４月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日：濃厚接触者である小学生３名及び教員１名の感染が判明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719948" y="6496685"/>
            <a:ext cx="374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６</a:t>
            </a:r>
            <a:endParaRPr kumimoji="1" lang="ja-JP" altLang="en-US" sz="12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988" y="1365162"/>
            <a:ext cx="4238625" cy="393382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5840" y="1365162"/>
            <a:ext cx="630555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42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4008</TotalTime>
  <Words>466</Words>
  <PresentationFormat>ワイド画面</PresentationFormat>
  <Paragraphs>101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Meiryo UI</vt:lpstr>
      <vt:lpstr>ＭＳ Ｐゴシック</vt:lpstr>
      <vt:lpstr>ＭＳ ゴシック</vt:lpstr>
      <vt:lpstr>游ゴシック</vt:lpstr>
      <vt:lpstr>游ゴシック Light</vt:lpstr>
      <vt:lpstr>Arial</vt:lpstr>
      <vt:lpstr>Wingdings</vt:lpstr>
      <vt:lpstr>Office テーマ</vt:lpstr>
      <vt:lpstr>大阪の感染状況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2020-05-02T06:12:57Z</cp:lastPrinted>
  <dcterms:created xsi:type="dcterms:W3CDTF">2019-04-25T08:31:09Z</dcterms:created>
  <dcterms:modified xsi:type="dcterms:W3CDTF">2020-05-02T06:14:53Z</dcterms:modified>
</cp:coreProperties>
</file>