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0168w$\&#20316;&#26989;&#29992;\03&#24066;&#22580;&#38306;&#20418;(G&#21729;&#38480;&#23450;)\&#9734;12%20%20%20&#12467;&#12525;&#12490;&#38306;&#20418;\&#12304;&#20385;&#26684;&#21205;&#21521;&#35519;&#26619;&#12305;\&#12304;&#12496;&#12483;&#12463;&#12487;&#12540;&#12479;&#12305;&#12288;&#24066;&#22580;&#12395;&#12362;&#12369;&#12427;&#20385;&#26684;&#21205;&#2152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0168w$\&#20316;&#26989;&#29992;\03&#24066;&#22580;&#38306;&#20418;(G&#21729;&#38480;&#23450;)\&#9734;12%20%20%20&#12467;&#12525;&#12490;&#38306;&#20418;\&#12304;&#20385;&#26684;&#21205;&#21521;&#35519;&#26619;&#12305;\&#12304;&#12496;&#12483;&#12463;&#12487;&#12540;&#12479;&#12305;&#12288;&#24066;&#22580;&#12395;&#12362;&#12369;&#12427;&#20385;&#26684;&#21205;&#2152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キャベツ</a:t>
            </a:r>
            <a:r>
              <a:rPr lang="en-US" altLang="ja-JP" dirty="0" smtClean="0">
                <a:latin typeface="ＭＳ ゴシック" panose="020B0609070205080204" pitchFamily="49" charset="-128"/>
                <a:ea typeface="ＭＳ ゴシック" panose="020B0609070205080204" pitchFamily="49" charset="-128"/>
              </a:rPr>
              <a:t>】</a:t>
            </a:r>
            <a:endParaRPr lang="ja-JP" altLang="en-US" dirty="0">
              <a:latin typeface="ＭＳ ゴシック" panose="020B0609070205080204" pitchFamily="49" charset="-128"/>
              <a:ea typeface="ＭＳ ゴシック" panose="020B0609070205080204" pitchFamily="49" charset="-128"/>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title>
    <c:autoTitleDeleted val="0"/>
    <c:plotArea>
      <c:layout/>
      <c:barChart>
        <c:barDir val="col"/>
        <c:grouping val="clustered"/>
        <c:varyColors val="0"/>
        <c:ser>
          <c:idx val="0"/>
          <c:order val="0"/>
          <c:tx>
            <c:strRef>
              <c:f>【府】折れ線グラフ!$B$2</c:f>
              <c:strCache>
                <c:ptCount val="1"/>
                <c:pt idx="0">
                  <c:v>取扱数量</c:v>
                </c:pt>
              </c:strCache>
            </c:strRef>
          </c:tx>
          <c:spPr>
            <a:solidFill>
              <a:schemeClr val="accent1"/>
            </a:solidFill>
            <a:ln>
              <a:noFill/>
            </a:ln>
            <a:effectLst/>
          </c:spPr>
          <c:invertIfNegative val="0"/>
          <c:dLbls>
            <c:dLbl>
              <c:idx val="0"/>
              <c:layout>
                <c:manualLayout>
                  <c:x val="-1.3308015060648076E-17"/>
                  <c:y val="1.2668212391818369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2-F800-4FE4-B974-E3E6EAA8B80A}"/>
                </c:ext>
              </c:extLst>
            </c:dLbl>
            <c:dLbl>
              <c:idx val="1"/>
              <c:delete val="1"/>
              <c:extLst>
                <c:ext xmlns:c15="http://schemas.microsoft.com/office/drawing/2012/chart" uri="{CE6537A1-D6FC-4f65-9D91-7224C49458BB}"/>
                <c:ext xmlns:c16="http://schemas.microsoft.com/office/drawing/2014/chart" uri="{C3380CC4-5D6E-409C-BE32-E72D297353CC}">
                  <c16:uniqueId val="{00000000-F800-4FE4-B974-E3E6EAA8B80A}"/>
                </c:ext>
              </c:extLst>
            </c:dLbl>
            <c:dLbl>
              <c:idx val="2"/>
              <c:delete val="1"/>
              <c:extLst>
                <c:ext xmlns:c15="http://schemas.microsoft.com/office/drawing/2012/chart" uri="{CE6537A1-D6FC-4f65-9D91-7224C49458BB}"/>
                <c:ext xmlns:c16="http://schemas.microsoft.com/office/drawing/2014/chart" uri="{C3380CC4-5D6E-409C-BE32-E72D297353CC}">
                  <c16:uniqueId val="{00000001-F800-4FE4-B974-E3E6EAA8B80A}"/>
                </c:ext>
              </c:extLst>
            </c:dLbl>
            <c:dLbl>
              <c:idx val="3"/>
              <c:delete val="1"/>
              <c:extLst>
                <c:ext xmlns:c15="http://schemas.microsoft.com/office/drawing/2012/chart" uri="{CE6537A1-D6FC-4f65-9D91-7224C49458BB}"/>
                <c:ext xmlns:c16="http://schemas.microsoft.com/office/drawing/2014/chart" uri="{C3380CC4-5D6E-409C-BE32-E72D297353CC}">
                  <c16:uniqueId val="{00000002-F800-4FE4-B974-E3E6EAA8B80A}"/>
                </c:ext>
              </c:extLst>
            </c:dLbl>
            <c:dLbl>
              <c:idx val="4"/>
              <c:layout>
                <c:manualLayout>
                  <c:x val="0"/>
                  <c:y val="1.5871536466105004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6-F800-4FE4-B974-E3E6EAA8B80A}"/>
                </c:ext>
              </c:extLst>
            </c:dLbl>
            <c:dLbl>
              <c:idx val="5"/>
              <c:delete val="1"/>
              <c:extLst>
                <c:ext xmlns:c15="http://schemas.microsoft.com/office/drawing/2012/chart" uri="{CE6537A1-D6FC-4f65-9D91-7224C49458BB}"/>
                <c:ext xmlns:c16="http://schemas.microsoft.com/office/drawing/2014/chart" uri="{C3380CC4-5D6E-409C-BE32-E72D297353CC}">
                  <c16:uniqueId val="{00000003-F800-4FE4-B974-E3E6EAA8B80A}"/>
                </c:ext>
              </c:extLst>
            </c:dLbl>
            <c:dLbl>
              <c:idx val="6"/>
              <c:delete val="1"/>
              <c:extLst>
                <c:ext xmlns:c15="http://schemas.microsoft.com/office/drawing/2012/chart" uri="{CE6537A1-D6FC-4f65-9D91-7224C49458BB}"/>
                <c:ext xmlns:c16="http://schemas.microsoft.com/office/drawing/2014/chart" uri="{C3380CC4-5D6E-409C-BE32-E72D297353CC}">
                  <c16:uniqueId val="{00000004-F800-4FE4-B974-E3E6EAA8B80A}"/>
                </c:ext>
              </c:extLst>
            </c:dLbl>
            <c:dLbl>
              <c:idx val="7"/>
              <c:delete val="1"/>
              <c:extLst>
                <c:ext xmlns:c15="http://schemas.microsoft.com/office/drawing/2012/chart" uri="{CE6537A1-D6FC-4f65-9D91-7224C49458BB}"/>
                <c:ext xmlns:c16="http://schemas.microsoft.com/office/drawing/2014/chart" uri="{C3380CC4-5D6E-409C-BE32-E72D297353CC}">
                  <c16:uniqueId val="{00000005-F800-4FE4-B974-E3E6EAA8B80A}"/>
                </c:ext>
              </c:extLst>
            </c:dLbl>
            <c:dLbl>
              <c:idx val="8"/>
              <c:delete val="1"/>
              <c:extLst>
                <c:ext xmlns:c15="http://schemas.microsoft.com/office/drawing/2012/chart" uri="{CE6537A1-D6FC-4f65-9D91-7224C49458BB}"/>
                <c:ext xmlns:c16="http://schemas.microsoft.com/office/drawing/2014/chart" uri="{C3380CC4-5D6E-409C-BE32-E72D297353CC}">
                  <c16:uniqueId val="{00000006-F800-4FE4-B974-E3E6EAA8B80A}"/>
                </c:ext>
              </c:extLst>
            </c:dLbl>
            <c:dLbl>
              <c:idx val="9"/>
              <c:delete val="1"/>
              <c:extLst>
                <c:ext xmlns:c15="http://schemas.microsoft.com/office/drawing/2012/chart" uri="{CE6537A1-D6FC-4f65-9D91-7224C49458BB}"/>
                <c:ext xmlns:c16="http://schemas.microsoft.com/office/drawing/2014/chart" uri="{C3380CC4-5D6E-409C-BE32-E72D297353CC}">
                  <c16:uniqueId val="{00000007-F800-4FE4-B974-E3E6EAA8B80A}"/>
                </c:ext>
              </c:extLst>
            </c:dLbl>
            <c:dLbl>
              <c:idx val="10"/>
              <c:delete val="1"/>
              <c:extLst>
                <c:ext xmlns:c15="http://schemas.microsoft.com/office/drawing/2012/chart" uri="{CE6537A1-D6FC-4f65-9D91-7224C49458BB}"/>
                <c:ext xmlns:c16="http://schemas.microsoft.com/office/drawing/2014/chart" uri="{C3380CC4-5D6E-409C-BE32-E72D297353CC}">
                  <c16:uniqueId val="{00000008-F800-4FE4-B974-E3E6EAA8B80A}"/>
                </c:ext>
              </c:extLst>
            </c:dLbl>
            <c:dLbl>
              <c:idx val="11"/>
              <c:delete val="1"/>
              <c:extLst>
                <c:ext xmlns:c15="http://schemas.microsoft.com/office/drawing/2012/chart" uri="{CE6537A1-D6FC-4f65-9D91-7224C49458BB}"/>
                <c:ext xmlns:c16="http://schemas.microsoft.com/office/drawing/2014/chart" uri="{C3380CC4-5D6E-409C-BE32-E72D297353CC}">
                  <c16:uniqueId val="{00000009-F800-4FE4-B974-E3E6EAA8B80A}"/>
                </c:ext>
              </c:extLst>
            </c:dLbl>
            <c:dLbl>
              <c:idx val="12"/>
              <c:delete val="1"/>
              <c:extLst>
                <c:ext xmlns:c15="http://schemas.microsoft.com/office/drawing/2012/chart" uri="{CE6537A1-D6FC-4f65-9D91-7224C49458BB}"/>
                <c:ext xmlns:c16="http://schemas.microsoft.com/office/drawing/2014/chart" uri="{C3380CC4-5D6E-409C-BE32-E72D297353CC}">
                  <c16:uniqueId val="{00000029-F800-4FE4-B974-E3E6EAA8B80A}"/>
                </c:ext>
              </c:extLst>
            </c:dLbl>
            <c:dLbl>
              <c:idx val="13"/>
              <c:layout>
                <c:manualLayout>
                  <c:x val="0"/>
                  <c:y val="4.7343331750803526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F800-4FE4-B974-E3E6EAA8B80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【府】折れ線グラフ!$C$2:$AA$2</c:f>
              <c:numCache>
                <c:formatCode>m/d;@</c:formatCode>
                <c:ptCount val="14"/>
                <c:pt idx="0">
                  <c:v>43923</c:v>
                </c:pt>
                <c:pt idx="1">
                  <c:v>43924</c:v>
                </c:pt>
                <c:pt idx="2">
                  <c:v>43925</c:v>
                </c:pt>
                <c:pt idx="3">
                  <c:v>43927</c:v>
                </c:pt>
                <c:pt idx="4">
                  <c:v>43928</c:v>
                </c:pt>
                <c:pt idx="5">
                  <c:v>43930</c:v>
                </c:pt>
                <c:pt idx="6">
                  <c:v>43931</c:v>
                </c:pt>
                <c:pt idx="7">
                  <c:v>43932</c:v>
                </c:pt>
                <c:pt idx="8">
                  <c:v>43934</c:v>
                </c:pt>
                <c:pt idx="9">
                  <c:v>43935</c:v>
                </c:pt>
                <c:pt idx="10">
                  <c:v>43937</c:v>
                </c:pt>
                <c:pt idx="11">
                  <c:v>43938</c:v>
                </c:pt>
                <c:pt idx="12">
                  <c:v>43939</c:v>
                </c:pt>
                <c:pt idx="13">
                  <c:v>43941</c:v>
                </c:pt>
              </c:numCache>
            </c:numRef>
          </c:cat>
          <c:val>
            <c:numRef>
              <c:f>【府】折れ線グラフ!$C$6:$AA$6</c:f>
              <c:numCache>
                <c:formatCode>#,##0_);[Red]\(#,##0\)</c:formatCode>
                <c:ptCount val="14"/>
                <c:pt idx="0">
                  <c:v>58975</c:v>
                </c:pt>
                <c:pt idx="1">
                  <c:v>38480</c:v>
                </c:pt>
                <c:pt idx="2">
                  <c:v>69316</c:v>
                </c:pt>
                <c:pt idx="3">
                  <c:v>55860</c:v>
                </c:pt>
                <c:pt idx="4">
                  <c:v>44551</c:v>
                </c:pt>
                <c:pt idx="5">
                  <c:v>61497</c:v>
                </c:pt>
                <c:pt idx="6">
                  <c:v>44340</c:v>
                </c:pt>
                <c:pt idx="7">
                  <c:v>33151</c:v>
                </c:pt>
                <c:pt idx="8">
                  <c:v>48370</c:v>
                </c:pt>
                <c:pt idx="9">
                  <c:v>20650</c:v>
                </c:pt>
                <c:pt idx="10">
                  <c:v>46199</c:v>
                </c:pt>
                <c:pt idx="11">
                  <c:v>47581</c:v>
                </c:pt>
                <c:pt idx="12">
                  <c:v>58094</c:v>
                </c:pt>
                <c:pt idx="13">
                  <c:v>46364</c:v>
                </c:pt>
              </c:numCache>
            </c:numRef>
          </c:val>
          <c:extLst>
            <c:ext xmlns:c16="http://schemas.microsoft.com/office/drawing/2014/chart" uri="{C3380CC4-5D6E-409C-BE32-E72D297353CC}">
              <c16:uniqueId val="{0000000B-F800-4FE4-B974-E3E6EAA8B80A}"/>
            </c:ext>
          </c:extLst>
        </c:ser>
        <c:dLbls>
          <c:showLegendKey val="0"/>
          <c:showVal val="0"/>
          <c:showCatName val="0"/>
          <c:showSerName val="0"/>
          <c:showPercent val="0"/>
          <c:showBubbleSize val="0"/>
        </c:dLbls>
        <c:gapWidth val="150"/>
        <c:axId val="1202178064"/>
        <c:axId val="1202180144"/>
      </c:barChart>
      <c:lineChart>
        <c:grouping val="standard"/>
        <c:varyColors val="0"/>
        <c:ser>
          <c:idx val="1"/>
          <c:order val="1"/>
          <c:tx>
            <c:strRef>
              <c:f>【府】折れ線グラフ!$B$11</c:f>
              <c:strCache>
                <c:ptCount val="1"/>
                <c:pt idx="0">
                  <c:v>高値</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dLbls>
            <c:dLbl>
              <c:idx val="0"/>
              <c:layout>
                <c:manualLayout>
                  <c:x val="-5.0348432055749126E-2"/>
                  <c:y val="-4.9518943234156572E-2"/>
                </c:manualLayout>
              </c:layout>
              <c:tx>
                <c:rich>
                  <a:bodyPr/>
                  <a:lstStyle/>
                  <a:p>
                    <a:fld id="{3C5F2757-BD5E-45B7-A50A-2BF35A0AA9FB}" type="VALUE">
                      <a:rPr lang="en-US" altLang="ja-JP" sz="800" smtClean="0"/>
                      <a:pPr/>
                      <a:t>[値]</a:t>
                    </a:fld>
                    <a:endParaRPr lang="ja-JP" altLang="en-US"/>
                  </a:p>
                </c:rich>
              </c:tx>
              <c:dLblPos val="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24-F800-4FE4-B974-E3E6EAA8B80A}"/>
                </c:ext>
              </c:extLst>
            </c:dLbl>
            <c:dLbl>
              <c:idx val="1"/>
              <c:delete val="1"/>
              <c:extLst>
                <c:ext xmlns:c15="http://schemas.microsoft.com/office/drawing/2012/chart" uri="{CE6537A1-D6FC-4f65-9D91-7224C49458BB}"/>
                <c:ext xmlns:c16="http://schemas.microsoft.com/office/drawing/2014/chart" uri="{C3380CC4-5D6E-409C-BE32-E72D297353CC}">
                  <c16:uniqueId val="{0000000C-F800-4FE4-B974-E3E6EAA8B80A}"/>
                </c:ext>
              </c:extLst>
            </c:dLbl>
            <c:dLbl>
              <c:idx val="2"/>
              <c:delete val="1"/>
              <c:extLst>
                <c:ext xmlns:c15="http://schemas.microsoft.com/office/drawing/2012/chart" uri="{CE6537A1-D6FC-4f65-9D91-7224C49458BB}"/>
                <c:ext xmlns:c16="http://schemas.microsoft.com/office/drawing/2014/chart" uri="{C3380CC4-5D6E-409C-BE32-E72D297353CC}">
                  <c16:uniqueId val="{0000000D-F800-4FE4-B974-E3E6EAA8B80A}"/>
                </c:ext>
              </c:extLst>
            </c:dLbl>
            <c:dLbl>
              <c:idx val="3"/>
              <c:delete val="1"/>
              <c:extLst>
                <c:ext xmlns:c15="http://schemas.microsoft.com/office/drawing/2012/chart" uri="{CE6537A1-D6FC-4f65-9D91-7224C49458BB}"/>
                <c:ext xmlns:c16="http://schemas.microsoft.com/office/drawing/2014/chart" uri="{C3380CC4-5D6E-409C-BE32-E72D297353CC}">
                  <c16:uniqueId val="{0000000E-F800-4FE4-B974-E3E6EAA8B80A}"/>
                </c:ext>
              </c:extLst>
            </c:dLbl>
            <c:dLbl>
              <c:idx val="4"/>
              <c:layout>
                <c:manualLayout>
                  <c:x val="-4.4541231126597032E-2"/>
                  <c:y val="4.96062992125983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5-F800-4FE4-B974-E3E6EAA8B80A}"/>
                </c:ext>
              </c:extLst>
            </c:dLbl>
            <c:dLbl>
              <c:idx val="5"/>
              <c:delete val="1"/>
              <c:extLst>
                <c:ext xmlns:c15="http://schemas.microsoft.com/office/drawing/2012/chart" uri="{CE6537A1-D6FC-4f65-9D91-7224C49458BB}"/>
                <c:ext xmlns:c16="http://schemas.microsoft.com/office/drawing/2014/chart" uri="{C3380CC4-5D6E-409C-BE32-E72D297353CC}">
                  <c16:uniqueId val="{0000000F-F800-4FE4-B974-E3E6EAA8B80A}"/>
                </c:ext>
              </c:extLst>
            </c:dLbl>
            <c:dLbl>
              <c:idx val="6"/>
              <c:delete val="1"/>
              <c:extLst>
                <c:ext xmlns:c15="http://schemas.microsoft.com/office/drawing/2012/chart" uri="{CE6537A1-D6FC-4f65-9D91-7224C49458BB}"/>
                <c:ext xmlns:c16="http://schemas.microsoft.com/office/drawing/2014/chart" uri="{C3380CC4-5D6E-409C-BE32-E72D297353CC}">
                  <c16:uniqueId val="{00000010-F800-4FE4-B974-E3E6EAA8B80A}"/>
                </c:ext>
              </c:extLst>
            </c:dLbl>
            <c:dLbl>
              <c:idx val="7"/>
              <c:delete val="1"/>
              <c:extLst>
                <c:ext xmlns:c15="http://schemas.microsoft.com/office/drawing/2012/chart" uri="{CE6537A1-D6FC-4f65-9D91-7224C49458BB}"/>
                <c:ext xmlns:c16="http://schemas.microsoft.com/office/drawing/2014/chart" uri="{C3380CC4-5D6E-409C-BE32-E72D297353CC}">
                  <c16:uniqueId val="{00000011-F800-4FE4-B974-E3E6EAA8B80A}"/>
                </c:ext>
              </c:extLst>
            </c:dLbl>
            <c:dLbl>
              <c:idx val="8"/>
              <c:delete val="1"/>
              <c:extLst>
                <c:ext xmlns:c15="http://schemas.microsoft.com/office/drawing/2012/chart" uri="{CE6537A1-D6FC-4f65-9D91-7224C49458BB}"/>
                <c:ext xmlns:c16="http://schemas.microsoft.com/office/drawing/2014/chart" uri="{C3380CC4-5D6E-409C-BE32-E72D297353CC}">
                  <c16:uniqueId val="{00000012-F800-4FE4-B974-E3E6EAA8B80A}"/>
                </c:ext>
              </c:extLst>
            </c:dLbl>
            <c:dLbl>
              <c:idx val="9"/>
              <c:delete val="1"/>
              <c:extLst>
                <c:ext xmlns:c15="http://schemas.microsoft.com/office/drawing/2012/chart" uri="{CE6537A1-D6FC-4f65-9D91-7224C49458BB}"/>
                <c:ext xmlns:c16="http://schemas.microsoft.com/office/drawing/2014/chart" uri="{C3380CC4-5D6E-409C-BE32-E72D297353CC}">
                  <c16:uniqueId val="{00000013-F800-4FE4-B974-E3E6EAA8B80A}"/>
                </c:ext>
              </c:extLst>
            </c:dLbl>
            <c:dLbl>
              <c:idx val="10"/>
              <c:delete val="1"/>
              <c:extLst>
                <c:ext xmlns:c15="http://schemas.microsoft.com/office/drawing/2012/chart" uri="{CE6537A1-D6FC-4f65-9D91-7224C49458BB}"/>
                <c:ext xmlns:c16="http://schemas.microsoft.com/office/drawing/2014/chart" uri="{C3380CC4-5D6E-409C-BE32-E72D297353CC}">
                  <c16:uniqueId val="{00000014-F800-4FE4-B974-E3E6EAA8B80A}"/>
                </c:ext>
              </c:extLst>
            </c:dLbl>
            <c:dLbl>
              <c:idx val="11"/>
              <c:delete val="1"/>
              <c:extLst>
                <c:ext xmlns:c15="http://schemas.microsoft.com/office/drawing/2012/chart" uri="{CE6537A1-D6FC-4f65-9D91-7224C49458BB}"/>
                <c:ext xmlns:c16="http://schemas.microsoft.com/office/drawing/2014/chart" uri="{C3380CC4-5D6E-409C-BE32-E72D297353CC}">
                  <c16:uniqueId val="{00000015-F800-4FE4-B974-E3E6EAA8B80A}"/>
                </c:ext>
              </c:extLst>
            </c:dLbl>
            <c:dLbl>
              <c:idx val="12"/>
              <c:delete val="1"/>
              <c:extLst>
                <c:ext xmlns:c15="http://schemas.microsoft.com/office/drawing/2012/chart" uri="{CE6537A1-D6FC-4f65-9D91-7224C49458BB}"/>
                <c:ext xmlns:c16="http://schemas.microsoft.com/office/drawing/2014/chart" uri="{C3380CC4-5D6E-409C-BE32-E72D297353CC}">
                  <c16:uniqueId val="{00000028-F800-4FE4-B974-E3E6EAA8B80A}"/>
                </c:ext>
              </c:extLst>
            </c:dLbl>
            <c:dLbl>
              <c:idx val="13"/>
              <c:layout>
                <c:manualLayout>
                  <c:x val="-5.3252032520325308E-2"/>
                  <c:y val="-4.57151463957516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A-F800-4FE4-B974-E3E6EAA8B80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【府】折れ線グラフ!$C$2:$AA$2</c:f>
              <c:numCache>
                <c:formatCode>m/d;@</c:formatCode>
                <c:ptCount val="14"/>
                <c:pt idx="0">
                  <c:v>43923</c:v>
                </c:pt>
                <c:pt idx="1">
                  <c:v>43924</c:v>
                </c:pt>
                <c:pt idx="2">
                  <c:v>43925</c:v>
                </c:pt>
                <c:pt idx="3">
                  <c:v>43927</c:v>
                </c:pt>
                <c:pt idx="4">
                  <c:v>43928</c:v>
                </c:pt>
                <c:pt idx="5">
                  <c:v>43930</c:v>
                </c:pt>
                <c:pt idx="6">
                  <c:v>43931</c:v>
                </c:pt>
                <c:pt idx="7">
                  <c:v>43932</c:v>
                </c:pt>
                <c:pt idx="8">
                  <c:v>43934</c:v>
                </c:pt>
                <c:pt idx="9">
                  <c:v>43935</c:v>
                </c:pt>
                <c:pt idx="10">
                  <c:v>43937</c:v>
                </c:pt>
                <c:pt idx="11">
                  <c:v>43938</c:v>
                </c:pt>
                <c:pt idx="12">
                  <c:v>43939</c:v>
                </c:pt>
                <c:pt idx="13">
                  <c:v>43941</c:v>
                </c:pt>
              </c:numCache>
            </c:numRef>
          </c:cat>
          <c:val>
            <c:numRef>
              <c:f>【府】折れ線グラフ!$C$15:$AA$15</c:f>
              <c:numCache>
                <c:formatCode>#,##0_);[Red]\(#,##0\)</c:formatCode>
                <c:ptCount val="14"/>
                <c:pt idx="0">
                  <c:v>172.8</c:v>
                </c:pt>
                <c:pt idx="1">
                  <c:v>140.4</c:v>
                </c:pt>
                <c:pt idx="2">
                  <c:v>151.19999999999999</c:v>
                </c:pt>
                <c:pt idx="3">
                  <c:v>151.19999999999999</c:v>
                </c:pt>
                <c:pt idx="4">
                  <c:v>194.4</c:v>
                </c:pt>
                <c:pt idx="5">
                  <c:v>291.60000000000002</c:v>
                </c:pt>
                <c:pt idx="6">
                  <c:v>162</c:v>
                </c:pt>
                <c:pt idx="7">
                  <c:v>151.19999999999999</c:v>
                </c:pt>
                <c:pt idx="8">
                  <c:v>345.6</c:v>
                </c:pt>
                <c:pt idx="9">
                  <c:v>367.2</c:v>
                </c:pt>
                <c:pt idx="10">
                  <c:v>216</c:v>
                </c:pt>
                <c:pt idx="11">
                  <c:v>237.6</c:v>
                </c:pt>
                <c:pt idx="12">
                  <c:v>259.2</c:v>
                </c:pt>
                <c:pt idx="13">
                  <c:v>302.39999999999998</c:v>
                </c:pt>
              </c:numCache>
            </c:numRef>
          </c:val>
          <c:smooth val="0"/>
          <c:extLst>
            <c:ext xmlns:c16="http://schemas.microsoft.com/office/drawing/2014/chart" uri="{C3380CC4-5D6E-409C-BE32-E72D297353CC}">
              <c16:uniqueId val="{00000016-F800-4FE4-B974-E3E6EAA8B80A}"/>
            </c:ext>
          </c:extLst>
        </c:ser>
        <c:ser>
          <c:idx val="2"/>
          <c:order val="2"/>
          <c:tx>
            <c:strRef>
              <c:f>【府】折れ線グラフ!$B$20</c:f>
              <c:strCache>
                <c:ptCount val="1"/>
                <c:pt idx="0">
                  <c:v>安値</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3.792102206736353E-2"/>
                  <c:y val="-4.951906521888856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3-F800-4FE4-B974-E3E6EAA8B80A}"/>
                </c:ext>
              </c:extLst>
            </c:dLbl>
            <c:dLbl>
              <c:idx val="1"/>
              <c:delete val="1"/>
              <c:extLst>
                <c:ext xmlns:c15="http://schemas.microsoft.com/office/drawing/2012/chart" uri="{CE6537A1-D6FC-4f65-9D91-7224C49458BB}"/>
                <c:ext xmlns:c16="http://schemas.microsoft.com/office/drawing/2014/chart" uri="{C3380CC4-5D6E-409C-BE32-E72D297353CC}">
                  <c16:uniqueId val="{00000017-F800-4FE4-B974-E3E6EAA8B80A}"/>
                </c:ext>
              </c:extLst>
            </c:dLbl>
            <c:dLbl>
              <c:idx val="2"/>
              <c:delete val="1"/>
              <c:extLst>
                <c:ext xmlns:c15="http://schemas.microsoft.com/office/drawing/2012/chart" uri="{CE6537A1-D6FC-4f65-9D91-7224C49458BB}"/>
                <c:ext xmlns:c16="http://schemas.microsoft.com/office/drawing/2014/chart" uri="{C3380CC4-5D6E-409C-BE32-E72D297353CC}">
                  <c16:uniqueId val="{00000018-F800-4FE4-B974-E3E6EAA8B80A}"/>
                </c:ext>
              </c:extLst>
            </c:dLbl>
            <c:dLbl>
              <c:idx val="3"/>
              <c:delete val="1"/>
              <c:extLst>
                <c:ext xmlns:c15="http://schemas.microsoft.com/office/drawing/2012/chart" uri="{CE6537A1-D6FC-4f65-9D91-7224C49458BB}"/>
                <c:ext xmlns:c16="http://schemas.microsoft.com/office/drawing/2014/chart" uri="{C3380CC4-5D6E-409C-BE32-E72D297353CC}">
                  <c16:uniqueId val="{00000019-F800-4FE4-B974-E3E6EAA8B80A}"/>
                </c:ext>
              </c:extLst>
            </c:dLbl>
            <c:dLbl>
              <c:idx val="4"/>
              <c:layout>
                <c:manualLayout>
                  <c:x val="-3.792102206736353E-2"/>
                  <c:y val="-5.53499690089759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7-F800-4FE4-B974-E3E6EAA8B80A}"/>
                </c:ext>
              </c:extLst>
            </c:dLbl>
            <c:dLbl>
              <c:idx val="5"/>
              <c:delete val="1"/>
              <c:extLst>
                <c:ext xmlns:c15="http://schemas.microsoft.com/office/drawing/2012/chart" uri="{CE6537A1-D6FC-4f65-9D91-7224C49458BB}"/>
                <c:ext xmlns:c16="http://schemas.microsoft.com/office/drawing/2014/chart" uri="{C3380CC4-5D6E-409C-BE32-E72D297353CC}">
                  <c16:uniqueId val="{0000001A-F800-4FE4-B974-E3E6EAA8B80A}"/>
                </c:ext>
              </c:extLst>
            </c:dLbl>
            <c:dLbl>
              <c:idx val="6"/>
              <c:delete val="1"/>
              <c:extLst>
                <c:ext xmlns:c15="http://schemas.microsoft.com/office/drawing/2012/chart" uri="{CE6537A1-D6FC-4f65-9D91-7224C49458BB}"/>
                <c:ext xmlns:c16="http://schemas.microsoft.com/office/drawing/2014/chart" uri="{C3380CC4-5D6E-409C-BE32-E72D297353CC}">
                  <c16:uniqueId val="{0000001B-F800-4FE4-B974-E3E6EAA8B80A}"/>
                </c:ext>
              </c:extLst>
            </c:dLbl>
            <c:dLbl>
              <c:idx val="7"/>
              <c:delete val="1"/>
              <c:extLst>
                <c:ext xmlns:c15="http://schemas.microsoft.com/office/drawing/2012/chart" uri="{CE6537A1-D6FC-4f65-9D91-7224C49458BB}"/>
                <c:ext xmlns:c16="http://schemas.microsoft.com/office/drawing/2014/chart" uri="{C3380CC4-5D6E-409C-BE32-E72D297353CC}">
                  <c16:uniqueId val="{0000001C-F800-4FE4-B974-E3E6EAA8B80A}"/>
                </c:ext>
              </c:extLst>
            </c:dLbl>
            <c:dLbl>
              <c:idx val="8"/>
              <c:delete val="1"/>
              <c:extLst>
                <c:ext xmlns:c15="http://schemas.microsoft.com/office/drawing/2012/chart" uri="{CE6537A1-D6FC-4f65-9D91-7224C49458BB}"/>
                <c:ext xmlns:c16="http://schemas.microsoft.com/office/drawing/2014/chart" uri="{C3380CC4-5D6E-409C-BE32-E72D297353CC}">
                  <c16:uniqueId val="{0000001D-F800-4FE4-B974-E3E6EAA8B80A}"/>
                </c:ext>
              </c:extLst>
            </c:dLbl>
            <c:dLbl>
              <c:idx val="9"/>
              <c:delete val="1"/>
              <c:extLst>
                <c:ext xmlns:c15="http://schemas.microsoft.com/office/drawing/2012/chart" uri="{CE6537A1-D6FC-4f65-9D91-7224C49458BB}"/>
                <c:ext xmlns:c16="http://schemas.microsoft.com/office/drawing/2014/chart" uri="{C3380CC4-5D6E-409C-BE32-E72D297353CC}">
                  <c16:uniqueId val="{0000001E-F800-4FE4-B974-E3E6EAA8B80A}"/>
                </c:ext>
              </c:extLst>
            </c:dLbl>
            <c:dLbl>
              <c:idx val="10"/>
              <c:delete val="1"/>
              <c:extLst>
                <c:ext xmlns:c15="http://schemas.microsoft.com/office/drawing/2012/chart" uri="{CE6537A1-D6FC-4f65-9D91-7224C49458BB}"/>
                <c:ext xmlns:c16="http://schemas.microsoft.com/office/drawing/2014/chart" uri="{C3380CC4-5D6E-409C-BE32-E72D297353CC}">
                  <c16:uniqueId val="{0000001F-F800-4FE4-B974-E3E6EAA8B80A}"/>
                </c:ext>
              </c:extLst>
            </c:dLbl>
            <c:dLbl>
              <c:idx val="11"/>
              <c:delete val="1"/>
              <c:extLst>
                <c:ext xmlns:c15="http://schemas.microsoft.com/office/drawing/2012/chart" uri="{CE6537A1-D6FC-4f65-9D91-7224C49458BB}"/>
                <c:ext xmlns:c16="http://schemas.microsoft.com/office/drawing/2014/chart" uri="{C3380CC4-5D6E-409C-BE32-E72D297353CC}">
                  <c16:uniqueId val="{00000020-F800-4FE4-B974-E3E6EAA8B80A}"/>
                </c:ext>
              </c:extLst>
            </c:dLbl>
            <c:dLbl>
              <c:idx val="12"/>
              <c:delete val="1"/>
              <c:extLst>
                <c:ext xmlns:c15="http://schemas.microsoft.com/office/drawing/2012/chart" uri="{CE6537A1-D6FC-4f65-9D91-7224C49458BB}"/>
                <c:ext xmlns:c16="http://schemas.microsoft.com/office/drawing/2014/chart" uri="{C3380CC4-5D6E-409C-BE32-E72D297353CC}">
                  <c16:uniqueId val="{0000002C-F800-4FE4-B974-E3E6EAA8B80A}"/>
                </c:ext>
              </c:extLst>
            </c:dLbl>
            <c:dLbl>
              <c:idx val="13"/>
              <c:layout>
                <c:manualLayout>
                  <c:x val="-3.792102206736353E-2"/>
                  <c:y val="4.377539542251095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B-F800-4FE4-B974-E3E6EAA8B80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【府】折れ線グラフ!$C$2:$AA$2</c:f>
              <c:numCache>
                <c:formatCode>m/d;@</c:formatCode>
                <c:ptCount val="14"/>
                <c:pt idx="0">
                  <c:v>43923</c:v>
                </c:pt>
                <c:pt idx="1">
                  <c:v>43924</c:v>
                </c:pt>
                <c:pt idx="2">
                  <c:v>43925</c:v>
                </c:pt>
                <c:pt idx="3">
                  <c:v>43927</c:v>
                </c:pt>
                <c:pt idx="4">
                  <c:v>43928</c:v>
                </c:pt>
                <c:pt idx="5">
                  <c:v>43930</c:v>
                </c:pt>
                <c:pt idx="6">
                  <c:v>43931</c:v>
                </c:pt>
                <c:pt idx="7">
                  <c:v>43932</c:v>
                </c:pt>
                <c:pt idx="8">
                  <c:v>43934</c:v>
                </c:pt>
                <c:pt idx="9">
                  <c:v>43935</c:v>
                </c:pt>
                <c:pt idx="10">
                  <c:v>43937</c:v>
                </c:pt>
                <c:pt idx="11">
                  <c:v>43938</c:v>
                </c:pt>
                <c:pt idx="12">
                  <c:v>43939</c:v>
                </c:pt>
                <c:pt idx="13">
                  <c:v>43941</c:v>
                </c:pt>
              </c:numCache>
            </c:numRef>
          </c:cat>
          <c:val>
            <c:numRef>
              <c:f>【府】折れ線グラフ!$C$24:$AA$24</c:f>
              <c:numCache>
                <c:formatCode>#,##0_);[Red]\(#,##0\)</c:formatCode>
                <c:ptCount val="14"/>
                <c:pt idx="0">
                  <c:v>43.2</c:v>
                </c:pt>
                <c:pt idx="1">
                  <c:v>43.2</c:v>
                </c:pt>
                <c:pt idx="2">
                  <c:v>43.2</c:v>
                </c:pt>
                <c:pt idx="3">
                  <c:v>21.6</c:v>
                </c:pt>
                <c:pt idx="4">
                  <c:v>21.6</c:v>
                </c:pt>
                <c:pt idx="5">
                  <c:v>64.8</c:v>
                </c:pt>
                <c:pt idx="6">
                  <c:v>54</c:v>
                </c:pt>
                <c:pt idx="7">
                  <c:v>43.2</c:v>
                </c:pt>
                <c:pt idx="8">
                  <c:v>64.8</c:v>
                </c:pt>
                <c:pt idx="9">
                  <c:v>54</c:v>
                </c:pt>
                <c:pt idx="10">
                  <c:v>43.2</c:v>
                </c:pt>
                <c:pt idx="11">
                  <c:v>64.8</c:v>
                </c:pt>
                <c:pt idx="12">
                  <c:v>69.099999999999994</c:v>
                </c:pt>
                <c:pt idx="13">
                  <c:v>86.4</c:v>
                </c:pt>
              </c:numCache>
            </c:numRef>
          </c:val>
          <c:smooth val="0"/>
          <c:extLst>
            <c:ext xmlns:c16="http://schemas.microsoft.com/office/drawing/2014/chart" uri="{C3380CC4-5D6E-409C-BE32-E72D297353CC}">
              <c16:uniqueId val="{00000021-F800-4FE4-B974-E3E6EAA8B80A}"/>
            </c:ext>
          </c:extLst>
        </c:ser>
        <c:dLbls>
          <c:showLegendKey val="0"/>
          <c:showVal val="0"/>
          <c:showCatName val="0"/>
          <c:showSerName val="0"/>
          <c:showPercent val="0"/>
          <c:showBubbleSize val="0"/>
        </c:dLbls>
        <c:marker val="1"/>
        <c:smooth val="0"/>
        <c:axId val="1151925280"/>
        <c:axId val="1151922784"/>
      </c:lineChart>
      <c:catAx>
        <c:axId val="1151925280"/>
        <c:scaling>
          <c:orientation val="minMax"/>
        </c:scaling>
        <c:delete val="0"/>
        <c:axPos val="b"/>
        <c:numFmt formatCode="m/d;@"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1922784"/>
        <c:crosses val="autoZero"/>
        <c:auto val="0"/>
        <c:lblAlgn val="ctr"/>
        <c:lblOffset val="100"/>
        <c:noMultiLvlLbl val="0"/>
      </c:catAx>
      <c:valAx>
        <c:axId val="1151922784"/>
        <c:scaling>
          <c:orientation val="minMax"/>
          <c:max val="400"/>
          <c:min val="0"/>
        </c:scaling>
        <c:delete val="0"/>
        <c:axPos val="l"/>
        <c:majorGridlines>
          <c:spPr>
            <a:ln w="9525" cap="flat" cmpd="sng" algn="ctr">
              <a:solidFill>
                <a:schemeClr val="tx1">
                  <a:lumMod val="15000"/>
                  <a:lumOff val="85000"/>
                </a:schemeClr>
              </a:solidFill>
              <a:round/>
            </a:ln>
            <a:effectLst/>
          </c:spPr>
        </c:majorGridlines>
        <c:numFmt formatCode="###,###&quot;円&quot;"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1925280"/>
        <c:crosses val="autoZero"/>
        <c:crossBetween val="between"/>
        <c:majorUnit val="100"/>
      </c:valAx>
      <c:valAx>
        <c:axId val="1202180144"/>
        <c:scaling>
          <c:orientation val="minMax"/>
        </c:scaling>
        <c:delete val="0"/>
        <c:axPos val="r"/>
        <c:numFmt formatCode="###,###&quot;kg&quot;"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202178064"/>
        <c:crosses val="max"/>
        <c:crossBetween val="between"/>
      </c:valAx>
      <c:catAx>
        <c:axId val="1202178064"/>
        <c:scaling>
          <c:orientation val="minMax"/>
        </c:scaling>
        <c:delete val="1"/>
        <c:axPos val="b"/>
        <c:numFmt formatCode="m/d;@" sourceLinked="1"/>
        <c:majorTickMark val="out"/>
        <c:minorTickMark val="none"/>
        <c:tickLblPos val="nextTo"/>
        <c:crossAx val="1202180144"/>
        <c:crosses val="autoZero"/>
        <c:auto val="0"/>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さけ</a:t>
            </a:r>
            <a:r>
              <a:rPr lang="en-US" altLang="ja-JP" dirty="0" smtClean="0">
                <a:latin typeface="ＭＳ ゴシック" panose="020B0609070205080204" pitchFamily="49" charset="-128"/>
                <a:ea typeface="ＭＳ ゴシック" panose="020B0609070205080204" pitchFamily="49" charset="-128"/>
              </a:rPr>
              <a:t>】</a:t>
            </a:r>
            <a:endParaRPr lang="ja-JP" altLang="en-US" dirty="0">
              <a:latin typeface="ＭＳ ゴシック" panose="020B0609070205080204" pitchFamily="49" charset="-128"/>
              <a:ea typeface="ＭＳ ゴシック" panose="020B0609070205080204" pitchFamily="49" charset="-128"/>
            </a:endParaRPr>
          </a:p>
        </c:rich>
      </c:tx>
      <c:layout>
        <c:manualLayout>
          <c:xMode val="edge"/>
          <c:yMode val="edge"/>
          <c:x val="0.45218002812939523"/>
          <c:y val="3.26886406973576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ＭＳ ゴシック" panose="020B0609070205080204" pitchFamily="49" charset="-128"/>
              <a:ea typeface="ＭＳ ゴシック" panose="020B0609070205080204" pitchFamily="49" charset="-128"/>
              <a:cs typeface="+mn-cs"/>
            </a:defRPr>
          </a:pPr>
          <a:endParaRPr lang="ja-JP"/>
        </a:p>
      </c:txPr>
    </c:title>
    <c:autoTitleDeleted val="0"/>
    <c:plotArea>
      <c:layout/>
      <c:barChart>
        <c:barDir val="col"/>
        <c:grouping val="clustered"/>
        <c:varyColors val="0"/>
        <c:ser>
          <c:idx val="0"/>
          <c:order val="0"/>
          <c:tx>
            <c:strRef>
              <c:f>【府】折れ線グラフ!$B$60</c:f>
              <c:strCache>
                <c:ptCount val="1"/>
                <c:pt idx="0">
                  <c:v>取扱数量</c:v>
                </c:pt>
              </c:strCache>
            </c:strRef>
          </c:tx>
          <c:spPr>
            <a:solidFill>
              <a:schemeClr val="accent1"/>
            </a:solidFill>
            <a:ln>
              <a:noFill/>
            </a:ln>
            <a:effectLst/>
          </c:spPr>
          <c:invertIfNegative val="0"/>
          <c:dLbls>
            <c:dLbl>
              <c:idx val="0"/>
              <c:layout>
                <c:manualLayout>
                  <c:x val="0"/>
                  <c:y val="0.14264645004364915"/>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3-6DA0-4DE1-B499-1CCB98B2D873}"/>
                </c:ext>
              </c:extLst>
            </c:dLbl>
            <c:dLbl>
              <c:idx val="1"/>
              <c:delete val="1"/>
              <c:extLst>
                <c:ext xmlns:c15="http://schemas.microsoft.com/office/drawing/2012/chart" uri="{CE6537A1-D6FC-4f65-9D91-7224C49458BB}"/>
                <c:ext xmlns:c16="http://schemas.microsoft.com/office/drawing/2014/chart" uri="{C3380CC4-5D6E-409C-BE32-E72D297353CC}">
                  <c16:uniqueId val="{00000000-6DA0-4DE1-B499-1CCB98B2D873}"/>
                </c:ext>
              </c:extLst>
            </c:dLbl>
            <c:dLbl>
              <c:idx val="2"/>
              <c:delete val="1"/>
              <c:extLst>
                <c:ext xmlns:c15="http://schemas.microsoft.com/office/drawing/2012/chart" uri="{CE6537A1-D6FC-4f65-9D91-7224C49458BB}"/>
                <c:ext xmlns:c16="http://schemas.microsoft.com/office/drawing/2014/chart" uri="{C3380CC4-5D6E-409C-BE32-E72D297353CC}">
                  <c16:uniqueId val="{00000001-6DA0-4DE1-B499-1CCB98B2D873}"/>
                </c:ext>
              </c:extLst>
            </c:dLbl>
            <c:dLbl>
              <c:idx val="3"/>
              <c:delete val="1"/>
              <c:extLst>
                <c:ext xmlns:c15="http://schemas.microsoft.com/office/drawing/2012/chart" uri="{CE6537A1-D6FC-4f65-9D91-7224C49458BB}"/>
                <c:ext xmlns:c16="http://schemas.microsoft.com/office/drawing/2014/chart" uri="{C3380CC4-5D6E-409C-BE32-E72D297353CC}">
                  <c16:uniqueId val="{00000002-6DA0-4DE1-B499-1CCB98B2D873}"/>
                </c:ext>
              </c:extLst>
            </c:dLbl>
            <c:dLbl>
              <c:idx val="4"/>
              <c:layout>
                <c:manualLayout>
                  <c:x val="0"/>
                  <c:y val="3.5060815827881828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6-6DA0-4DE1-B499-1CCB98B2D873}"/>
                </c:ext>
              </c:extLst>
            </c:dLbl>
            <c:dLbl>
              <c:idx val="5"/>
              <c:delete val="1"/>
              <c:extLst>
                <c:ext xmlns:c15="http://schemas.microsoft.com/office/drawing/2012/chart" uri="{CE6537A1-D6FC-4f65-9D91-7224C49458BB}"/>
                <c:ext xmlns:c16="http://schemas.microsoft.com/office/drawing/2014/chart" uri="{C3380CC4-5D6E-409C-BE32-E72D297353CC}">
                  <c16:uniqueId val="{00000003-6DA0-4DE1-B499-1CCB98B2D873}"/>
                </c:ext>
              </c:extLst>
            </c:dLbl>
            <c:dLbl>
              <c:idx val="6"/>
              <c:delete val="1"/>
              <c:extLst>
                <c:ext xmlns:c15="http://schemas.microsoft.com/office/drawing/2012/chart" uri="{CE6537A1-D6FC-4f65-9D91-7224C49458BB}"/>
                <c:ext xmlns:c16="http://schemas.microsoft.com/office/drawing/2014/chart" uri="{C3380CC4-5D6E-409C-BE32-E72D297353CC}">
                  <c16:uniqueId val="{00000004-6DA0-4DE1-B499-1CCB98B2D873}"/>
                </c:ext>
              </c:extLst>
            </c:dLbl>
            <c:dLbl>
              <c:idx val="7"/>
              <c:delete val="1"/>
              <c:extLst>
                <c:ext xmlns:c15="http://schemas.microsoft.com/office/drawing/2012/chart" uri="{CE6537A1-D6FC-4f65-9D91-7224C49458BB}"/>
                <c:ext xmlns:c16="http://schemas.microsoft.com/office/drawing/2014/chart" uri="{C3380CC4-5D6E-409C-BE32-E72D297353CC}">
                  <c16:uniqueId val="{00000005-6DA0-4DE1-B499-1CCB98B2D873}"/>
                </c:ext>
              </c:extLst>
            </c:dLbl>
            <c:dLbl>
              <c:idx val="8"/>
              <c:delete val="1"/>
              <c:extLst>
                <c:ext xmlns:c15="http://schemas.microsoft.com/office/drawing/2012/chart" uri="{CE6537A1-D6FC-4f65-9D91-7224C49458BB}"/>
                <c:ext xmlns:c16="http://schemas.microsoft.com/office/drawing/2014/chart" uri="{C3380CC4-5D6E-409C-BE32-E72D297353CC}">
                  <c16:uniqueId val="{00000006-6DA0-4DE1-B499-1CCB98B2D873}"/>
                </c:ext>
              </c:extLst>
            </c:dLbl>
            <c:dLbl>
              <c:idx val="9"/>
              <c:delete val="1"/>
              <c:extLst>
                <c:ext xmlns:c15="http://schemas.microsoft.com/office/drawing/2012/chart" uri="{CE6537A1-D6FC-4f65-9D91-7224C49458BB}"/>
                <c:ext xmlns:c16="http://schemas.microsoft.com/office/drawing/2014/chart" uri="{C3380CC4-5D6E-409C-BE32-E72D297353CC}">
                  <c16:uniqueId val="{00000007-6DA0-4DE1-B499-1CCB98B2D873}"/>
                </c:ext>
              </c:extLst>
            </c:dLbl>
            <c:dLbl>
              <c:idx val="10"/>
              <c:delete val="1"/>
              <c:extLst>
                <c:ext xmlns:c15="http://schemas.microsoft.com/office/drawing/2012/chart" uri="{CE6537A1-D6FC-4f65-9D91-7224C49458BB}"/>
                <c:ext xmlns:c16="http://schemas.microsoft.com/office/drawing/2014/chart" uri="{C3380CC4-5D6E-409C-BE32-E72D297353CC}">
                  <c16:uniqueId val="{00000008-6DA0-4DE1-B499-1CCB98B2D873}"/>
                </c:ext>
              </c:extLst>
            </c:dLbl>
            <c:dLbl>
              <c:idx val="11"/>
              <c:delete val="1"/>
              <c:extLst>
                <c:ext xmlns:c15="http://schemas.microsoft.com/office/drawing/2012/chart" uri="{CE6537A1-D6FC-4f65-9D91-7224C49458BB}"/>
                <c:ext xmlns:c16="http://schemas.microsoft.com/office/drawing/2014/chart" uri="{C3380CC4-5D6E-409C-BE32-E72D297353CC}">
                  <c16:uniqueId val="{00000009-6DA0-4DE1-B499-1CCB98B2D873}"/>
                </c:ext>
              </c:extLst>
            </c:dLbl>
            <c:dLbl>
              <c:idx val="12"/>
              <c:delete val="1"/>
              <c:extLst>
                <c:ext xmlns:c15="http://schemas.microsoft.com/office/drawing/2012/chart" uri="{CE6537A1-D6FC-4f65-9D91-7224C49458BB}"/>
                <c:ext xmlns:c16="http://schemas.microsoft.com/office/drawing/2014/chart" uri="{C3380CC4-5D6E-409C-BE32-E72D297353CC}">
                  <c16:uniqueId val="{0000002C-6DA0-4DE1-B499-1CCB98B2D873}"/>
                </c:ext>
              </c:extLst>
            </c:dLbl>
            <c:dLbl>
              <c:idx val="13"/>
              <c:layout>
                <c:manualLayout>
                  <c:x val="-1.0313992431813665E-16"/>
                  <c:y val="6.8694712383281084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6DA0-4DE1-B499-1CCB98B2D87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【府】折れ線グラフ!$C$2:$AA$2</c:f>
              <c:numCache>
                <c:formatCode>m/d;@</c:formatCode>
                <c:ptCount val="14"/>
                <c:pt idx="0">
                  <c:v>43923</c:v>
                </c:pt>
                <c:pt idx="1">
                  <c:v>43924</c:v>
                </c:pt>
                <c:pt idx="2">
                  <c:v>43925</c:v>
                </c:pt>
                <c:pt idx="3">
                  <c:v>43927</c:v>
                </c:pt>
                <c:pt idx="4">
                  <c:v>43928</c:v>
                </c:pt>
                <c:pt idx="5">
                  <c:v>43930</c:v>
                </c:pt>
                <c:pt idx="6">
                  <c:v>43931</c:v>
                </c:pt>
                <c:pt idx="7">
                  <c:v>43932</c:v>
                </c:pt>
                <c:pt idx="8">
                  <c:v>43934</c:v>
                </c:pt>
                <c:pt idx="9">
                  <c:v>43935</c:v>
                </c:pt>
                <c:pt idx="10">
                  <c:v>43937</c:v>
                </c:pt>
                <c:pt idx="11">
                  <c:v>43938</c:v>
                </c:pt>
                <c:pt idx="12">
                  <c:v>43939</c:v>
                </c:pt>
                <c:pt idx="13">
                  <c:v>43941</c:v>
                </c:pt>
              </c:numCache>
            </c:numRef>
          </c:cat>
          <c:val>
            <c:numRef>
              <c:f>【府】折れ線グラフ!$C$63:$AA$63</c:f>
              <c:numCache>
                <c:formatCode>#,##0_);[Red]\(#,##0\)</c:formatCode>
                <c:ptCount val="14"/>
                <c:pt idx="0">
                  <c:v>4124</c:v>
                </c:pt>
                <c:pt idx="1">
                  <c:v>1949</c:v>
                </c:pt>
                <c:pt idx="2">
                  <c:v>2772</c:v>
                </c:pt>
                <c:pt idx="3">
                  <c:v>1920</c:v>
                </c:pt>
                <c:pt idx="4">
                  <c:v>2663</c:v>
                </c:pt>
                <c:pt idx="5">
                  <c:v>1148</c:v>
                </c:pt>
                <c:pt idx="6">
                  <c:v>2764</c:v>
                </c:pt>
                <c:pt idx="7">
                  <c:v>1308</c:v>
                </c:pt>
                <c:pt idx="8">
                  <c:v>3356</c:v>
                </c:pt>
                <c:pt idx="9">
                  <c:v>2002</c:v>
                </c:pt>
                <c:pt idx="10">
                  <c:v>1792</c:v>
                </c:pt>
                <c:pt idx="11">
                  <c:v>2135</c:v>
                </c:pt>
                <c:pt idx="12">
                  <c:v>3295</c:v>
                </c:pt>
                <c:pt idx="13">
                  <c:v>1985</c:v>
                </c:pt>
              </c:numCache>
            </c:numRef>
          </c:val>
          <c:extLst>
            <c:ext xmlns:c16="http://schemas.microsoft.com/office/drawing/2014/chart" uri="{C3380CC4-5D6E-409C-BE32-E72D297353CC}">
              <c16:uniqueId val="{0000000B-6DA0-4DE1-B499-1CCB98B2D873}"/>
            </c:ext>
          </c:extLst>
        </c:ser>
        <c:dLbls>
          <c:showLegendKey val="0"/>
          <c:showVal val="0"/>
          <c:showCatName val="0"/>
          <c:showSerName val="0"/>
          <c:showPercent val="0"/>
          <c:showBubbleSize val="0"/>
        </c:dLbls>
        <c:gapWidth val="150"/>
        <c:axId val="1202178064"/>
        <c:axId val="1202180144"/>
      </c:barChart>
      <c:lineChart>
        <c:grouping val="standard"/>
        <c:varyColors val="0"/>
        <c:ser>
          <c:idx val="1"/>
          <c:order val="1"/>
          <c:tx>
            <c:strRef>
              <c:f>【府】折れ線グラフ!$B$65</c:f>
              <c:strCache>
                <c:ptCount val="1"/>
                <c:pt idx="0">
                  <c:v>高値</c:v>
                </c:pt>
              </c:strCache>
            </c:strRef>
          </c:tx>
          <c:spPr>
            <a:ln w="28575" cap="rnd">
              <a:solidFill>
                <a:schemeClr val="accent2"/>
              </a:solidFill>
              <a:round/>
            </a:ln>
            <a:effectLst/>
          </c:spPr>
          <c:marker>
            <c:symbol val="square"/>
            <c:size val="5"/>
            <c:spPr>
              <a:solidFill>
                <a:schemeClr val="accent2"/>
              </a:solidFill>
              <a:ln w="9525">
                <a:solidFill>
                  <a:schemeClr val="accent2"/>
                </a:solidFill>
              </a:ln>
              <a:effectLst/>
            </c:spPr>
          </c:marker>
          <c:dLbls>
            <c:dLbl>
              <c:idx val="0"/>
              <c:layout>
                <c:manualLayout>
                  <c:x val="-5.2721574360167028E-2"/>
                  <c:y val="-3.537194053412900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2-6DA0-4DE1-B499-1CCB98B2D873}"/>
                </c:ext>
              </c:extLst>
            </c:dLbl>
            <c:dLbl>
              <c:idx val="1"/>
              <c:delete val="1"/>
              <c:extLst>
                <c:ext xmlns:c15="http://schemas.microsoft.com/office/drawing/2012/chart" uri="{CE6537A1-D6FC-4f65-9D91-7224C49458BB}"/>
                <c:ext xmlns:c16="http://schemas.microsoft.com/office/drawing/2014/chart" uri="{C3380CC4-5D6E-409C-BE32-E72D297353CC}">
                  <c16:uniqueId val="{0000000C-6DA0-4DE1-B499-1CCB98B2D873}"/>
                </c:ext>
              </c:extLst>
            </c:dLbl>
            <c:dLbl>
              <c:idx val="2"/>
              <c:delete val="1"/>
              <c:extLst>
                <c:ext xmlns:c15="http://schemas.microsoft.com/office/drawing/2012/chart" uri="{CE6537A1-D6FC-4f65-9D91-7224C49458BB}"/>
                <c:ext xmlns:c16="http://schemas.microsoft.com/office/drawing/2014/chart" uri="{C3380CC4-5D6E-409C-BE32-E72D297353CC}">
                  <c16:uniqueId val="{0000000D-6DA0-4DE1-B499-1CCB98B2D873}"/>
                </c:ext>
              </c:extLst>
            </c:dLbl>
            <c:dLbl>
              <c:idx val="3"/>
              <c:delete val="1"/>
              <c:extLst>
                <c:ext xmlns:c15="http://schemas.microsoft.com/office/drawing/2012/chart" uri="{CE6537A1-D6FC-4f65-9D91-7224C49458BB}"/>
                <c:ext xmlns:c16="http://schemas.microsoft.com/office/drawing/2014/chart" uri="{C3380CC4-5D6E-409C-BE32-E72D297353CC}">
                  <c16:uniqueId val="{0000000E-6DA0-4DE1-B499-1CCB98B2D873}"/>
                </c:ext>
              </c:extLst>
            </c:dLbl>
            <c:dLbl>
              <c:idx val="4"/>
              <c:layout>
                <c:manualLayout>
                  <c:x val="-5.2721574360167008E-2"/>
                  <c:y val="-4.082004731702194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7-6DA0-4DE1-B499-1CCB98B2D873}"/>
                </c:ext>
              </c:extLst>
            </c:dLbl>
            <c:dLbl>
              <c:idx val="5"/>
              <c:delete val="1"/>
              <c:extLst>
                <c:ext xmlns:c15="http://schemas.microsoft.com/office/drawing/2012/chart" uri="{CE6537A1-D6FC-4f65-9D91-7224C49458BB}"/>
                <c:ext xmlns:c16="http://schemas.microsoft.com/office/drawing/2014/chart" uri="{C3380CC4-5D6E-409C-BE32-E72D297353CC}">
                  <c16:uniqueId val="{0000000F-6DA0-4DE1-B499-1CCB98B2D873}"/>
                </c:ext>
              </c:extLst>
            </c:dLbl>
            <c:dLbl>
              <c:idx val="6"/>
              <c:delete val="1"/>
              <c:extLst>
                <c:ext xmlns:c15="http://schemas.microsoft.com/office/drawing/2012/chart" uri="{CE6537A1-D6FC-4f65-9D91-7224C49458BB}"/>
                <c:ext xmlns:c16="http://schemas.microsoft.com/office/drawing/2014/chart" uri="{C3380CC4-5D6E-409C-BE32-E72D297353CC}">
                  <c16:uniqueId val="{00000010-6DA0-4DE1-B499-1CCB98B2D873}"/>
                </c:ext>
              </c:extLst>
            </c:dLbl>
            <c:dLbl>
              <c:idx val="7"/>
              <c:delete val="1"/>
              <c:extLst>
                <c:ext xmlns:c15="http://schemas.microsoft.com/office/drawing/2012/chart" uri="{CE6537A1-D6FC-4f65-9D91-7224C49458BB}"/>
                <c:ext xmlns:c16="http://schemas.microsoft.com/office/drawing/2014/chart" uri="{C3380CC4-5D6E-409C-BE32-E72D297353CC}">
                  <c16:uniqueId val="{00000011-6DA0-4DE1-B499-1CCB98B2D873}"/>
                </c:ext>
              </c:extLst>
            </c:dLbl>
            <c:dLbl>
              <c:idx val="8"/>
              <c:delete val="1"/>
              <c:extLst>
                <c:ext xmlns:c15="http://schemas.microsoft.com/office/drawing/2012/chart" uri="{CE6537A1-D6FC-4f65-9D91-7224C49458BB}"/>
                <c:ext xmlns:c16="http://schemas.microsoft.com/office/drawing/2014/chart" uri="{C3380CC4-5D6E-409C-BE32-E72D297353CC}">
                  <c16:uniqueId val="{00000012-6DA0-4DE1-B499-1CCB98B2D873}"/>
                </c:ext>
              </c:extLst>
            </c:dLbl>
            <c:dLbl>
              <c:idx val="9"/>
              <c:delete val="1"/>
              <c:extLst>
                <c:ext xmlns:c15="http://schemas.microsoft.com/office/drawing/2012/chart" uri="{CE6537A1-D6FC-4f65-9D91-7224C49458BB}"/>
                <c:ext xmlns:c16="http://schemas.microsoft.com/office/drawing/2014/chart" uri="{C3380CC4-5D6E-409C-BE32-E72D297353CC}">
                  <c16:uniqueId val="{00000013-6DA0-4DE1-B499-1CCB98B2D873}"/>
                </c:ext>
              </c:extLst>
            </c:dLbl>
            <c:dLbl>
              <c:idx val="10"/>
              <c:delete val="1"/>
              <c:extLst>
                <c:ext xmlns:c15="http://schemas.microsoft.com/office/drawing/2012/chart" uri="{CE6537A1-D6FC-4f65-9D91-7224C49458BB}"/>
                <c:ext xmlns:c16="http://schemas.microsoft.com/office/drawing/2014/chart" uri="{C3380CC4-5D6E-409C-BE32-E72D297353CC}">
                  <c16:uniqueId val="{00000014-6DA0-4DE1-B499-1CCB98B2D873}"/>
                </c:ext>
              </c:extLst>
            </c:dLbl>
            <c:dLbl>
              <c:idx val="11"/>
              <c:delete val="1"/>
              <c:extLst>
                <c:ext xmlns:c15="http://schemas.microsoft.com/office/drawing/2012/chart" uri="{CE6537A1-D6FC-4f65-9D91-7224C49458BB}"/>
                <c:ext xmlns:c16="http://schemas.microsoft.com/office/drawing/2014/chart" uri="{C3380CC4-5D6E-409C-BE32-E72D297353CC}">
                  <c16:uniqueId val="{00000015-6DA0-4DE1-B499-1CCB98B2D873}"/>
                </c:ext>
              </c:extLst>
            </c:dLbl>
            <c:dLbl>
              <c:idx val="12"/>
              <c:delete val="1"/>
              <c:extLst>
                <c:ext xmlns:c15="http://schemas.microsoft.com/office/drawing/2012/chart" uri="{CE6537A1-D6FC-4f65-9D91-7224C49458BB}"/>
                <c:ext xmlns:c16="http://schemas.microsoft.com/office/drawing/2014/chart" uri="{C3380CC4-5D6E-409C-BE32-E72D297353CC}">
                  <c16:uniqueId val="{00000028-6DA0-4DE1-B499-1CCB98B2D873}"/>
                </c:ext>
              </c:extLst>
            </c:dLbl>
            <c:dLbl>
              <c:idx val="13"/>
              <c:layout>
                <c:manualLayout>
                  <c:x val="-6.116039292556795E-2"/>
                  <c:y val="-5.745464026220087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9-6DA0-4DE1-B499-1CCB98B2D87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【府】折れ線グラフ!$C$2:$AA$2</c:f>
              <c:numCache>
                <c:formatCode>m/d;@</c:formatCode>
                <c:ptCount val="14"/>
                <c:pt idx="0">
                  <c:v>43923</c:v>
                </c:pt>
                <c:pt idx="1">
                  <c:v>43924</c:v>
                </c:pt>
                <c:pt idx="2">
                  <c:v>43925</c:v>
                </c:pt>
                <c:pt idx="3">
                  <c:v>43927</c:v>
                </c:pt>
                <c:pt idx="4">
                  <c:v>43928</c:v>
                </c:pt>
                <c:pt idx="5">
                  <c:v>43930</c:v>
                </c:pt>
                <c:pt idx="6">
                  <c:v>43931</c:v>
                </c:pt>
                <c:pt idx="7">
                  <c:v>43932</c:v>
                </c:pt>
                <c:pt idx="8">
                  <c:v>43934</c:v>
                </c:pt>
                <c:pt idx="9">
                  <c:v>43935</c:v>
                </c:pt>
                <c:pt idx="10">
                  <c:v>43937</c:v>
                </c:pt>
                <c:pt idx="11">
                  <c:v>43938</c:v>
                </c:pt>
                <c:pt idx="12">
                  <c:v>43939</c:v>
                </c:pt>
                <c:pt idx="13">
                  <c:v>43941</c:v>
                </c:pt>
              </c:numCache>
            </c:numRef>
          </c:cat>
          <c:val>
            <c:numRef>
              <c:f>【府】折れ線グラフ!$C$68:$AA$68</c:f>
              <c:numCache>
                <c:formatCode>#,##0_);[Red]\(#,##0\)</c:formatCode>
                <c:ptCount val="14"/>
                <c:pt idx="0">
                  <c:v>2000</c:v>
                </c:pt>
                <c:pt idx="1">
                  <c:v>2000</c:v>
                </c:pt>
                <c:pt idx="2">
                  <c:v>1950</c:v>
                </c:pt>
                <c:pt idx="3">
                  <c:v>2000</c:v>
                </c:pt>
                <c:pt idx="4">
                  <c:v>1950</c:v>
                </c:pt>
                <c:pt idx="5">
                  <c:v>1750</c:v>
                </c:pt>
                <c:pt idx="6">
                  <c:v>1850</c:v>
                </c:pt>
                <c:pt idx="7">
                  <c:v>1900</c:v>
                </c:pt>
                <c:pt idx="8">
                  <c:v>1900</c:v>
                </c:pt>
                <c:pt idx="9">
                  <c:v>1750</c:v>
                </c:pt>
                <c:pt idx="10">
                  <c:v>1700</c:v>
                </c:pt>
                <c:pt idx="11">
                  <c:v>1900</c:v>
                </c:pt>
                <c:pt idx="12">
                  <c:v>1850</c:v>
                </c:pt>
                <c:pt idx="13">
                  <c:v>1700</c:v>
                </c:pt>
              </c:numCache>
            </c:numRef>
          </c:val>
          <c:smooth val="0"/>
          <c:extLst>
            <c:ext xmlns:c16="http://schemas.microsoft.com/office/drawing/2014/chart" uri="{C3380CC4-5D6E-409C-BE32-E72D297353CC}">
              <c16:uniqueId val="{00000016-6DA0-4DE1-B499-1CCB98B2D873}"/>
            </c:ext>
          </c:extLst>
        </c:ser>
        <c:ser>
          <c:idx val="2"/>
          <c:order val="2"/>
          <c:tx>
            <c:strRef>
              <c:f>【府】折れ線グラフ!$B$70</c:f>
              <c:strCache>
                <c:ptCount val="1"/>
                <c:pt idx="0">
                  <c:v>安値</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4.3150492264416314E-2"/>
                  <c:y val="3.545344764347932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4-6DA0-4DE1-B499-1CCB98B2D873}"/>
                </c:ext>
              </c:extLst>
            </c:dLbl>
            <c:dLbl>
              <c:idx val="1"/>
              <c:delete val="1"/>
              <c:extLst>
                <c:ext xmlns:c15="http://schemas.microsoft.com/office/drawing/2012/chart" uri="{CE6537A1-D6FC-4f65-9D91-7224C49458BB}"/>
                <c:ext xmlns:c16="http://schemas.microsoft.com/office/drawing/2014/chart" uri="{C3380CC4-5D6E-409C-BE32-E72D297353CC}">
                  <c16:uniqueId val="{00000017-6DA0-4DE1-B499-1CCB98B2D873}"/>
                </c:ext>
              </c:extLst>
            </c:dLbl>
            <c:dLbl>
              <c:idx val="2"/>
              <c:delete val="1"/>
              <c:extLst>
                <c:ext xmlns:c15="http://schemas.microsoft.com/office/drawing/2012/chart" uri="{CE6537A1-D6FC-4f65-9D91-7224C49458BB}"/>
                <c:ext xmlns:c16="http://schemas.microsoft.com/office/drawing/2014/chart" uri="{C3380CC4-5D6E-409C-BE32-E72D297353CC}">
                  <c16:uniqueId val="{00000018-6DA0-4DE1-B499-1CCB98B2D873}"/>
                </c:ext>
              </c:extLst>
            </c:dLbl>
            <c:dLbl>
              <c:idx val="3"/>
              <c:delete val="1"/>
              <c:extLst>
                <c:ext xmlns:c15="http://schemas.microsoft.com/office/drawing/2012/chart" uri="{CE6537A1-D6FC-4f65-9D91-7224C49458BB}"/>
                <c:ext xmlns:c16="http://schemas.microsoft.com/office/drawing/2014/chart" uri="{C3380CC4-5D6E-409C-BE32-E72D297353CC}">
                  <c16:uniqueId val="{00000019-6DA0-4DE1-B499-1CCB98B2D873}"/>
                </c:ext>
              </c:extLst>
            </c:dLbl>
            <c:dLbl>
              <c:idx val="4"/>
              <c:layout>
                <c:manualLayout>
                  <c:x val="-4.3150492264416314E-2"/>
                  <c:y val="3.000534086058637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5-6DA0-4DE1-B499-1CCB98B2D873}"/>
                </c:ext>
              </c:extLst>
            </c:dLbl>
            <c:dLbl>
              <c:idx val="5"/>
              <c:delete val="1"/>
              <c:extLst>
                <c:ext xmlns:c15="http://schemas.microsoft.com/office/drawing/2012/chart" uri="{CE6537A1-D6FC-4f65-9D91-7224C49458BB}"/>
                <c:ext xmlns:c16="http://schemas.microsoft.com/office/drawing/2014/chart" uri="{C3380CC4-5D6E-409C-BE32-E72D297353CC}">
                  <c16:uniqueId val="{0000001A-6DA0-4DE1-B499-1CCB98B2D873}"/>
                </c:ext>
              </c:extLst>
            </c:dLbl>
            <c:dLbl>
              <c:idx val="6"/>
              <c:delete val="1"/>
              <c:extLst>
                <c:ext xmlns:c15="http://schemas.microsoft.com/office/drawing/2012/chart" uri="{CE6537A1-D6FC-4f65-9D91-7224C49458BB}"/>
                <c:ext xmlns:c16="http://schemas.microsoft.com/office/drawing/2014/chart" uri="{C3380CC4-5D6E-409C-BE32-E72D297353CC}">
                  <c16:uniqueId val="{0000001B-6DA0-4DE1-B499-1CCB98B2D873}"/>
                </c:ext>
              </c:extLst>
            </c:dLbl>
            <c:dLbl>
              <c:idx val="7"/>
              <c:delete val="1"/>
              <c:extLst>
                <c:ext xmlns:c15="http://schemas.microsoft.com/office/drawing/2012/chart" uri="{CE6537A1-D6FC-4f65-9D91-7224C49458BB}"/>
                <c:ext xmlns:c16="http://schemas.microsoft.com/office/drawing/2014/chart" uri="{C3380CC4-5D6E-409C-BE32-E72D297353CC}">
                  <c16:uniqueId val="{0000001C-6DA0-4DE1-B499-1CCB98B2D873}"/>
                </c:ext>
              </c:extLst>
            </c:dLbl>
            <c:dLbl>
              <c:idx val="8"/>
              <c:delete val="1"/>
              <c:extLst>
                <c:ext xmlns:c15="http://schemas.microsoft.com/office/drawing/2012/chart" uri="{CE6537A1-D6FC-4f65-9D91-7224C49458BB}"/>
                <c:ext xmlns:c16="http://schemas.microsoft.com/office/drawing/2014/chart" uri="{C3380CC4-5D6E-409C-BE32-E72D297353CC}">
                  <c16:uniqueId val="{0000001D-6DA0-4DE1-B499-1CCB98B2D873}"/>
                </c:ext>
              </c:extLst>
            </c:dLbl>
            <c:dLbl>
              <c:idx val="9"/>
              <c:delete val="1"/>
              <c:extLst>
                <c:ext xmlns:c15="http://schemas.microsoft.com/office/drawing/2012/chart" uri="{CE6537A1-D6FC-4f65-9D91-7224C49458BB}"/>
                <c:ext xmlns:c16="http://schemas.microsoft.com/office/drawing/2014/chart" uri="{C3380CC4-5D6E-409C-BE32-E72D297353CC}">
                  <c16:uniqueId val="{0000001E-6DA0-4DE1-B499-1CCB98B2D873}"/>
                </c:ext>
              </c:extLst>
            </c:dLbl>
            <c:dLbl>
              <c:idx val="10"/>
              <c:delete val="1"/>
              <c:extLst>
                <c:ext xmlns:c15="http://schemas.microsoft.com/office/drawing/2012/chart" uri="{CE6537A1-D6FC-4f65-9D91-7224C49458BB}"/>
                <c:ext xmlns:c16="http://schemas.microsoft.com/office/drawing/2014/chart" uri="{C3380CC4-5D6E-409C-BE32-E72D297353CC}">
                  <c16:uniqueId val="{0000001F-6DA0-4DE1-B499-1CCB98B2D873}"/>
                </c:ext>
              </c:extLst>
            </c:dLbl>
            <c:dLbl>
              <c:idx val="11"/>
              <c:delete val="1"/>
              <c:extLst>
                <c:ext xmlns:c15="http://schemas.microsoft.com/office/drawing/2012/chart" uri="{CE6537A1-D6FC-4f65-9D91-7224C49458BB}"/>
                <c:ext xmlns:c16="http://schemas.microsoft.com/office/drawing/2014/chart" uri="{C3380CC4-5D6E-409C-BE32-E72D297353CC}">
                  <c16:uniqueId val="{00000020-6DA0-4DE1-B499-1CCB98B2D873}"/>
                </c:ext>
              </c:extLst>
            </c:dLbl>
            <c:dLbl>
              <c:idx val="12"/>
              <c:delete val="1"/>
              <c:extLst>
                <c:ext xmlns:c15="http://schemas.microsoft.com/office/drawing/2012/chart" uri="{CE6537A1-D6FC-4f65-9D91-7224C49458BB}"/>
                <c:ext xmlns:c16="http://schemas.microsoft.com/office/drawing/2014/chart" uri="{C3380CC4-5D6E-409C-BE32-E72D297353CC}">
                  <c16:uniqueId val="{0000002B-6DA0-4DE1-B499-1CCB98B2D873}"/>
                </c:ext>
              </c:extLst>
            </c:dLbl>
            <c:dLbl>
              <c:idx val="13"/>
              <c:layout>
                <c:manualLayout>
                  <c:x val="-4.3150492264416314E-2"/>
                  <c:y val="4.090155442637216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2A-6DA0-4DE1-B499-1CCB98B2D87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【府】折れ線グラフ!$C$2:$AA$2</c:f>
              <c:numCache>
                <c:formatCode>m/d;@</c:formatCode>
                <c:ptCount val="14"/>
                <c:pt idx="0">
                  <c:v>43923</c:v>
                </c:pt>
                <c:pt idx="1">
                  <c:v>43924</c:v>
                </c:pt>
                <c:pt idx="2">
                  <c:v>43925</c:v>
                </c:pt>
                <c:pt idx="3">
                  <c:v>43927</c:v>
                </c:pt>
                <c:pt idx="4">
                  <c:v>43928</c:v>
                </c:pt>
                <c:pt idx="5">
                  <c:v>43930</c:v>
                </c:pt>
                <c:pt idx="6">
                  <c:v>43931</c:v>
                </c:pt>
                <c:pt idx="7">
                  <c:v>43932</c:v>
                </c:pt>
                <c:pt idx="8">
                  <c:v>43934</c:v>
                </c:pt>
                <c:pt idx="9">
                  <c:v>43935</c:v>
                </c:pt>
                <c:pt idx="10">
                  <c:v>43937</c:v>
                </c:pt>
                <c:pt idx="11">
                  <c:v>43938</c:v>
                </c:pt>
                <c:pt idx="12">
                  <c:v>43939</c:v>
                </c:pt>
                <c:pt idx="13">
                  <c:v>43941</c:v>
                </c:pt>
              </c:numCache>
            </c:numRef>
          </c:cat>
          <c:val>
            <c:numRef>
              <c:f>【府】折れ線グラフ!$C$73:$AA$73</c:f>
              <c:numCache>
                <c:formatCode>#,##0_);[Red]\(#,##0\)</c:formatCode>
                <c:ptCount val="14"/>
                <c:pt idx="0">
                  <c:v>350</c:v>
                </c:pt>
                <c:pt idx="1">
                  <c:v>620</c:v>
                </c:pt>
                <c:pt idx="2">
                  <c:v>410</c:v>
                </c:pt>
                <c:pt idx="3">
                  <c:v>400</c:v>
                </c:pt>
                <c:pt idx="4">
                  <c:v>650</c:v>
                </c:pt>
                <c:pt idx="5">
                  <c:v>700</c:v>
                </c:pt>
                <c:pt idx="6">
                  <c:v>550</c:v>
                </c:pt>
                <c:pt idx="7">
                  <c:v>380</c:v>
                </c:pt>
                <c:pt idx="8">
                  <c:v>600</c:v>
                </c:pt>
                <c:pt idx="9">
                  <c:v>650</c:v>
                </c:pt>
                <c:pt idx="10">
                  <c:v>620</c:v>
                </c:pt>
                <c:pt idx="11">
                  <c:v>580</c:v>
                </c:pt>
                <c:pt idx="12">
                  <c:v>350</c:v>
                </c:pt>
                <c:pt idx="13">
                  <c:v>800</c:v>
                </c:pt>
              </c:numCache>
            </c:numRef>
          </c:val>
          <c:smooth val="0"/>
          <c:extLst>
            <c:ext xmlns:c16="http://schemas.microsoft.com/office/drawing/2014/chart" uri="{C3380CC4-5D6E-409C-BE32-E72D297353CC}">
              <c16:uniqueId val="{00000021-6DA0-4DE1-B499-1CCB98B2D873}"/>
            </c:ext>
          </c:extLst>
        </c:ser>
        <c:dLbls>
          <c:showLegendKey val="0"/>
          <c:showVal val="0"/>
          <c:showCatName val="0"/>
          <c:showSerName val="0"/>
          <c:showPercent val="0"/>
          <c:showBubbleSize val="0"/>
        </c:dLbls>
        <c:marker val="1"/>
        <c:smooth val="0"/>
        <c:axId val="1151925280"/>
        <c:axId val="1151922784"/>
      </c:lineChart>
      <c:catAx>
        <c:axId val="1151925280"/>
        <c:scaling>
          <c:orientation val="minMax"/>
        </c:scaling>
        <c:delete val="0"/>
        <c:axPos val="b"/>
        <c:numFmt formatCode="m/d;@"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1922784"/>
        <c:crosses val="autoZero"/>
        <c:auto val="0"/>
        <c:lblAlgn val="ctr"/>
        <c:lblOffset val="100"/>
        <c:noMultiLvlLbl val="0"/>
      </c:catAx>
      <c:valAx>
        <c:axId val="1151922784"/>
        <c:scaling>
          <c:orientation val="minMax"/>
        </c:scaling>
        <c:delete val="0"/>
        <c:axPos val="l"/>
        <c:majorGridlines>
          <c:spPr>
            <a:ln w="9525" cap="flat" cmpd="sng" algn="ctr">
              <a:solidFill>
                <a:schemeClr val="tx1">
                  <a:lumMod val="15000"/>
                  <a:lumOff val="85000"/>
                </a:schemeClr>
              </a:solidFill>
              <a:round/>
            </a:ln>
            <a:effectLst/>
          </c:spPr>
        </c:majorGridlines>
        <c:numFmt formatCode="###,###&quot;円&quot;"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1925280"/>
        <c:crosses val="autoZero"/>
        <c:crossBetween val="between"/>
        <c:majorUnit val="1000"/>
      </c:valAx>
      <c:valAx>
        <c:axId val="1202180144"/>
        <c:scaling>
          <c:orientation val="minMax"/>
        </c:scaling>
        <c:delete val="0"/>
        <c:axPos val="r"/>
        <c:numFmt formatCode="###,###&quot;kg&quot;"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202178064"/>
        <c:crosses val="max"/>
        <c:crossBetween val="between"/>
        <c:majorUnit val="2000"/>
      </c:valAx>
      <c:catAx>
        <c:axId val="1202178064"/>
        <c:scaling>
          <c:orientation val="minMax"/>
        </c:scaling>
        <c:delete val="1"/>
        <c:axPos val="b"/>
        <c:numFmt formatCode="m/d;@" sourceLinked="1"/>
        <c:majorTickMark val="out"/>
        <c:minorTickMark val="none"/>
        <c:tickLblPos val="nextTo"/>
        <c:crossAx val="1202180144"/>
        <c:crosses val="autoZero"/>
        <c:auto val="0"/>
        <c:lblAlgn val="ctr"/>
        <c:lblOffset val="100"/>
        <c:noMultiLvlLbl val="0"/>
      </c:cat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389D966A-D09D-45AD-BB79-8073D19D7A91}" type="datetimeFigureOut">
              <a:rPr kumimoji="1" lang="ja-JP" altLang="en-US" smtClean="0"/>
              <a:t>2020/4/22</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9227C765-928E-4675-AE56-075D2791C904}" type="slidenum">
              <a:rPr kumimoji="1" lang="ja-JP" altLang="en-US" smtClean="0"/>
              <a:t>‹#›</a:t>
            </a:fld>
            <a:endParaRPr kumimoji="1" lang="ja-JP" altLang="en-US"/>
          </a:p>
        </p:txBody>
      </p:sp>
    </p:spTree>
    <p:extLst>
      <p:ext uri="{BB962C8B-B14F-4D97-AF65-F5344CB8AC3E}">
        <p14:creationId xmlns:p14="http://schemas.microsoft.com/office/powerpoint/2010/main" val="37073201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777644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032972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295778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417807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359235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95395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980477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2117391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354298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596712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164744F-E5FB-44D3-B9EB-5AB90B1EFED3}" type="datetimeFigureOut">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2474248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4744F-E5FB-44D3-B9EB-5AB90B1EFED3}" type="datetimeFigureOut">
              <a:rPr kumimoji="1" lang="ja-JP" altLang="en-US" smtClean="0"/>
              <a:t>2020/4/22</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2D5CB-8769-475A-9BC8-A2F17E2F558B}" type="slidenum">
              <a:rPr kumimoji="1" lang="ja-JP" altLang="en-US" smtClean="0"/>
              <a:t>‹#›</a:t>
            </a:fld>
            <a:endParaRPr kumimoji="1" lang="ja-JP" altLang="en-US"/>
          </a:p>
        </p:txBody>
      </p:sp>
    </p:spTree>
    <p:extLst>
      <p:ext uri="{BB962C8B-B14F-4D97-AF65-F5344CB8AC3E}">
        <p14:creationId xmlns:p14="http://schemas.microsoft.com/office/powerpoint/2010/main" val="13722143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86497" y="1487622"/>
            <a:ext cx="8971006" cy="1712778"/>
          </a:xfrm>
          <a:prstGeom prst="roundRect">
            <a:avLst>
              <a:gd name="adj" fmla="val 3928"/>
            </a:avLst>
          </a:prstGeom>
          <a:solidFill>
            <a:schemeClr val="tx2">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lvl="0">
              <a:lnSpc>
                <a:spcPts val="2300"/>
              </a:lnSpc>
            </a:pPr>
            <a:r>
              <a:rPr lang="ja-JP" altLang="en-US" sz="1200" b="1" dirty="0" smtClean="0">
                <a:solidFill>
                  <a:prstClr val="black"/>
                </a:solidFill>
              </a:rPr>
              <a:t>①食料品の安定的な供給を確保するため、大阪府・市中央卸売市場の青果物・水産物の取扱量及び価格のモニタリング</a:t>
            </a:r>
            <a:endParaRPr lang="en-US" altLang="ja-JP" sz="1200" b="1" dirty="0" smtClean="0">
              <a:solidFill>
                <a:prstClr val="black"/>
              </a:solidFill>
            </a:endParaRPr>
          </a:p>
          <a:p>
            <a:pPr lvl="0">
              <a:lnSpc>
                <a:spcPts val="2300"/>
              </a:lnSpc>
            </a:pPr>
            <a:r>
              <a:rPr lang="ja-JP" altLang="en-US" sz="1200" dirty="0">
                <a:solidFill>
                  <a:prstClr val="black"/>
                </a:solidFill>
              </a:rPr>
              <a:t>　・</a:t>
            </a:r>
            <a:r>
              <a:rPr lang="ja-JP" altLang="en-US" sz="1200" dirty="0" smtClean="0">
                <a:solidFill>
                  <a:prstClr val="black"/>
                </a:solidFill>
              </a:rPr>
              <a:t>調査品目：野菜</a:t>
            </a:r>
            <a:r>
              <a:rPr lang="en-US" altLang="ja-JP" sz="1200" dirty="0" smtClean="0">
                <a:solidFill>
                  <a:prstClr val="black"/>
                </a:solidFill>
              </a:rPr>
              <a:t>7</a:t>
            </a:r>
            <a:r>
              <a:rPr lang="ja-JP" altLang="en-US" sz="1200" dirty="0" smtClean="0">
                <a:solidFill>
                  <a:prstClr val="black"/>
                </a:solidFill>
              </a:rPr>
              <a:t>品目（だいこん、はくさい、西洋にんじん、キャベツ、ばれ</a:t>
            </a:r>
            <a:r>
              <a:rPr lang="ja-JP" altLang="en-US" sz="1200" dirty="0" err="1" smtClean="0">
                <a:solidFill>
                  <a:prstClr val="black"/>
                </a:solidFill>
              </a:rPr>
              <a:t>いしょ</a:t>
            </a:r>
            <a:r>
              <a:rPr lang="ja-JP" altLang="en-US" sz="1200" dirty="0" smtClean="0">
                <a:solidFill>
                  <a:prstClr val="black"/>
                </a:solidFill>
              </a:rPr>
              <a:t>、レタス、たまねぎ）</a:t>
            </a:r>
            <a:endParaRPr lang="en-US" altLang="ja-JP" sz="1200" dirty="0" smtClean="0">
              <a:solidFill>
                <a:prstClr val="black"/>
              </a:solidFill>
            </a:endParaRPr>
          </a:p>
          <a:p>
            <a:pPr lvl="0">
              <a:lnSpc>
                <a:spcPts val="2300"/>
              </a:lnSpc>
            </a:pPr>
            <a:r>
              <a:rPr lang="ja-JP" altLang="en-US" sz="1200" dirty="0">
                <a:solidFill>
                  <a:prstClr val="black"/>
                </a:solidFill>
              </a:rPr>
              <a:t>　　</a:t>
            </a:r>
            <a:r>
              <a:rPr lang="ja-JP" altLang="en-US" sz="1200" dirty="0" smtClean="0">
                <a:solidFill>
                  <a:prstClr val="black"/>
                </a:solidFill>
              </a:rPr>
              <a:t>　　　　　魚介</a:t>
            </a:r>
            <a:r>
              <a:rPr lang="en-US" altLang="ja-JP" sz="1200" dirty="0" smtClean="0">
                <a:solidFill>
                  <a:prstClr val="black"/>
                </a:solidFill>
              </a:rPr>
              <a:t>3</a:t>
            </a:r>
            <a:r>
              <a:rPr lang="ja-JP" altLang="en-US" sz="1200" dirty="0" smtClean="0">
                <a:solidFill>
                  <a:prstClr val="black"/>
                </a:solidFill>
              </a:rPr>
              <a:t>品目（さけ、さば、養成まだい）</a:t>
            </a:r>
            <a:endParaRPr lang="en-US" altLang="ja-JP" sz="1200" dirty="0">
              <a:solidFill>
                <a:prstClr val="black"/>
              </a:solidFill>
            </a:endParaRPr>
          </a:p>
          <a:p>
            <a:pPr lvl="0">
              <a:lnSpc>
                <a:spcPts val="2300"/>
              </a:lnSpc>
            </a:pPr>
            <a:r>
              <a:rPr lang="ja-JP" altLang="en-US" sz="1200" b="1" dirty="0" smtClean="0">
                <a:solidFill>
                  <a:prstClr val="black"/>
                </a:solidFill>
              </a:rPr>
              <a:t>②農林水産省近畿農政局と連携した府内食料品店における欠品等在庫状況の把握</a:t>
            </a:r>
            <a:endParaRPr lang="en-US" altLang="ja-JP" sz="1200" b="1" dirty="0" smtClean="0">
              <a:solidFill>
                <a:prstClr val="black"/>
              </a:solidFill>
            </a:endParaRPr>
          </a:p>
          <a:p>
            <a:pPr lvl="0">
              <a:lnSpc>
                <a:spcPts val="2300"/>
              </a:lnSpc>
            </a:pPr>
            <a:r>
              <a:rPr lang="ja-JP" altLang="en-US" sz="1200" dirty="0">
                <a:solidFill>
                  <a:prstClr val="black"/>
                </a:solidFill>
              </a:rPr>
              <a:t>　・</a:t>
            </a:r>
            <a:r>
              <a:rPr lang="ja-JP" altLang="en-US" sz="1200" dirty="0" smtClean="0">
                <a:solidFill>
                  <a:prstClr val="black"/>
                </a:solidFill>
              </a:rPr>
              <a:t>調査店舗：</a:t>
            </a:r>
            <a:r>
              <a:rPr lang="ja-JP" altLang="ja-JP" sz="1200" dirty="0">
                <a:cs typeface="Times New Roman" panose="02020603050405020304" pitchFamily="18" charset="0"/>
              </a:rPr>
              <a:t>大阪</a:t>
            </a:r>
            <a:r>
              <a:rPr lang="ja-JP" altLang="ja-JP" sz="1200" dirty="0" smtClean="0">
                <a:cs typeface="Times New Roman" panose="02020603050405020304" pitchFamily="18" charset="0"/>
              </a:rPr>
              <a:t>府内</a:t>
            </a:r>
            <a:r>
              <a:rPr lang="en-US" altLang="ja-JP" sz="1200" smtClean="0">
                <a:cs typeface="Times New Roman" panose="02020603050405020304" pitchFamily="18" charset="0"/>
              </a:rPr>
              <a:t>26</a:t>
            </a:r>
            <a:r>
              <a:rPr lang="ja-JP" altLang="ja-JP" sz="1200" smtClean="0">
                <a:cs typeface="Times New Roman" panose="02020603050405020304" pitchFamily="18" charset="0"/>
              </a:rPr>
              <a:t>店舗</a:t>
            </a:r>
            <a:r>
              <a:rPr lang="ja-JP" altLang="ja-JP" sz="1200" dirty="0">
                <a:cs typeface="Times New Roman" panose="02020603050405020304" pitchFamily="18" charset="0"/>
              </a:rPr>
              <a:t>に対する電話聞き取りによる調査（月・水・金）</a:t>
            </a:r>
            <a:endParaRPr lang="en-US" altLang="ja-JP" sz="1200" dirty="0" smtClean="0">
              <a:solidFill>
                <a:prstClr val="black"/>
              </a:solidFill>
            </a:endParaRPr>
          </a:p>
          <a:p>
            <a:pPr lvl="0">
              <a:lnSpc>
                <a:spcPts val="2300"/>
              </a:lnSpc>
            </a:pPr>
            <a:r>
              <a:rPr lang="ja-JP" altLang="en-US" sz="1200" dirty="0" smtClean="0">
                <a:solidFill>
                  <a:prstClr val="black"/>
                </a:solidFill>
              </a:rPr>
              <a:t>　・調査品目：</a:t>
            </a:r>
            <a:r>
              <a:rPr lang="en-US" altLang="ja-JP" sz="1200" dirty="0" smtClean="0">
                <a:solidFill>
                  <a:prstClr val="black"/>
                </a:solidFill>
              </a:rPr>
              <a:t>44</a:t>
            </a:r>
            <a:r>
              <a:rPr lang="ja-JP" altLang="en-US" sz="1200" dirty="0" smtClean="0">
                <a:solidFill>
                  <a:prstClr val="black"/>
                </a:solidFill>
              </a:rPr>
              <a:t>品目（</a:t>
            </a:r>
            <a:r>
              <a:rPr lang="ja-JP" altLang="en-US" sz="1200" dirty="0" smtClean="0"/>
              <a:t>米、野菜（</a:t>
            </a:r>
            <a:r>
              <a:rPr lang="en-US" altLang="ja-JP" sz="1200" dirty="0" smtClean="0"/>
              <a:t>10</a:t>
            </a:r>
            <a:r>
              <a:rPr lang="ja-JP" altLang="en-US" sz="1200" dirty="0" smtClean="0"/>
              <a:t>品目）、肉（</a:t>
            </a:r>
            <a:r>
              <a:rPr lang="en-US" altLang="ja-JP" sz="1200" dirty="0" smtClean="0"/>
              <a:t>3</a:t>
            </a:r>
            <a:r>
              <a:rPr lang="ja-JP" altLang="en-US" sz="1200" dirty="0" smtClean="0"/>
              <a:t>品目）、魚介類（</a:t>
            </a:r>
            <a:r>
              <a:rPr lang="en-US" altLang="ja-JP" sz="1200" dirty="0" smtClean="0"/>
              <a:t>6</a:t>
            </a:r>
            <a:r>
              <a:rPr lang="ja-JP" altLang="en-US" sz="1200" dirty="0" smtClean="0"/>
              <a:t>品目）、即席麺、レトルト食品、缶詰、冷凍食品等）</a:t>
            </a:r>
            <a:endParaRPr lang="en-US" altLang="ja-JP" sz="1200" dirty="0" smtClean="0">
              <a:solidFill>
                <a:prstClr val="black"/>
              </a:solidFill>
            </a:endParaRPr>
          </a:p>
        </p:txBody>
      </p:sp>
      <p:sp>
        <p:nvSpPr>
          <p:cNvPr id="4" name="正方形/長方形 3"/>
          <p:cNvSpPr/>
          <p:nvPr/>
        </p:nvSpPr>
        <p:spPr>
          <a:xfrm>
            <a:off x="0" y="425005"/>
            <a:ext cx="9144000" cy="924285"/>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t>府内における食料品の供給状況について</a:t>
            </a:r>
            <a:endParaRPr lang="en-US" altLang="ja-JP" sz="2400" b="1" dirty="0" smtClean="0"/>
          </a:p>
          <a:p>
            <a:pPr algn="r"/>
            <a:r>
              <a:rPr lang="ja-JP" altLang="en-US" b="1" dirty="0"/>
              <a:t>　</a:t>
            </a:r>
            <a:r>
              <a:rPr lang="ja-JP" altLang="en-US" b="1" dirty="0" smtClean="0"/>
              <a:t>　　　　　　　　　　</a:t>
            </a:r>
            <a:r>
              <a:rPr lang="en-US" altLang="ja-JP" b="1" dirty="0" smtClean="0"/>
              <a:t>R.2.4.22</a:t>
            </a:r>
            <a:r>
              <a:rPr lang="ja-JP" altLang="en-US" b="1" dirty="0" smtClean="0"/>
              <a:t>　環境農林水産部</a:t>
            </a:r>
            <a:r>
              <a:rPr lang="ja-JP" altLang="en-US" sz="1600" b="1" dirty="0"/>
              <a:t>　</a:t>
            </a:r>
          </a:p>
        </p:txBody>
      </p:sp>
      <p:sp>
        <p:nvSpPr>
          <p:cNvPr id="2" name="テキスト ボックス 1"/>
          <p:cNvSpPr txBox="1"/>
          <p:nvPr/>
        </p:nvSpPr>
        <p:spPr>
          <a:xfrm>
            <a:off x="1600201" y="5436880"/>
            <a:ext cx="5724524" cy="276999"/>
          </a:xfrm>
          <a:prstGeom prst="rect">
            <a:avLst/>
          </a:prstGeom>
          <a:noFill/>
        </p:spPr>
        <p:txBody>
          <a:bodyPr wrap="square" rtlCol="0">
            <a:spAutoFit/>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府中央卸売市場の取扱量・価格の推移（高値・安値は</a:t>
            </a:r>
            <a:r>
              <a:rPr kumimoji="1" lang="en-US" altLang="ja-JP" sz="1200" dirty="0" smtClean="0">
                <a:latin typeface="HG丸ｺﾞｼｯｸM-PRO" panose="020F0600000000000000" pitchFamily="50" charset="-128"/>
                <a:ea typeface="HG丸ｺﾞｼｯｸM-PRO" panose="020F0600000000000000" pitchFamily="50" charset="-128"/>
              </a:rPr>
              <a:t>1kg</a:t>
            </a:r>
            <a:r>
              <a:rPr kumimoji="1" lang="ja-JP" altLang="en-US" sz="1200" dirty="0" smtClean="0">
                <a:latin typeface="HG丸ｺﾞｼｯｸM-PRO" panose="020F0600000000000000" pitchFamily="50" charset="-128"/>
                <a:ea typeface="HG丸ｺﾞｼｯｸM-PRO" panose="020F0600000000000000" pitchFamily="50" charset="-128"/>
              </a:rPr>
              <a:t>当たりの価格）</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7984543" y="14961"/>
            <a:ext cx="1081825" cy="38446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a:t>
            </a:r>
            <a:r>
              <a:rPr kumimoji="1" lang="en-US" altLang="ja-JP" dirty="0" smtClean="0"/>
              <a:t>3-1</a:t>
            </a:r>
            <a:endParaRPr kumimoji="1" lang="ja-JP" altLang="en-US" dirty="0"/>
          </a:p>
        </p:txBody>
      </p:sp>
      <p:sp>
        <p:nvSpPr>
          <p:cNvPr id="8" name="角丸四角形 7"/>
          <p:cNvSpPr/>
          <p:nvPr/>
        </p:nvSpPr>
        <p:spPr>
          <a:xfrm>
            <a:off x="86497" y="5705036"/>
            <a:ext cx="8971006" cy="1066468"/>
          </a:xfrm>
          <a:prstGeom prst="roundRect">
            <a:avLst>
              <a:gd name="adj" fmla="val 11936"/>
            </a:avLst>
          </a:prstGeom>
          <a:solidFill>
            <a:srgbClr val="7030A0"/>
          </a:solidFill>
        </p:spPr>
        <p:style>
          <a:lnRef idx="1">
            <a:schemeClr val="accent2"/>
          </a:lnRef>
          <a:fillRef idx="2">
            <a:schemeClr val="accent2"/>
          </a:fillRef>
          <a:effectRef idx="1">
            <a:schemeClr val="accent2"/>
          </a:effectRef>
          <a:fontRef idx="minor">
            <a:schemeClr val="dk1"/>
          </a:fontRef>
        </p:style>
        <p:txBody>
          <a:bodyPr rtlCol="0" anchor="ctr"/>
          <a:lstStyle/>
          <a:p>
            <a:pPr lvl="0">
              <a:lnSpc>
                <a:spcPts val="2300"/>
              </a:lnSpc>
            </a:pPr>
            <a:r>
              <a:rPr lang="ja-JP" altLang="en-US" sz="1300" b="1" dirty="0" smtClean="0">
                <a:solidFill>
                  <a:schemeClr val="bg1"/>
                </a:solidFill>
              </a:rPr>
              <a:t>〇中央卸売市場の取引において、取扱数量・価格とも安定して推移している状況。</a:t>
            </a:r>
            <a:endParaRPr lang="en-US" altLang="ja-JP" sz="1300" b="1" dirty="0" smtClean="0">
              <a:solidFill>
                <a:schemeClr val="bg1"/>
              </a:solidFill>
            </a:endParaRPr>
          </a:p>
          <a:p>
            <a:pPr lvl="0">
              <a:lnSpc>
                <a:spcPts val="1600"/>
              </a:lnSpc>
            </a:pPr>
            <a:r>
              <a:rPr lang="ja-JP" altLang="en-US" sz="1300" b="1" dirty="0" smtClean="0">
                <a:solidFill>
                  <a:schemeClr val="bg1"/>
                </a:solidFill>
              </a:rPr>
              <a:t>〇食料品店では、パスタ等に一部商品の欠品が見られるものの、ほとんどの商品が</a:t>
            </a:r>
            <a:r>
              <a:rPr lang="ja-JP" altLang="en-US" sz="1300" b="1" smtClean="0">
                <a:solidFill>
                  <a:schemeClr val="bg1"/>
                </a:solidFill>
              </a:rPr>
              <a:t>通常通りの状況</a:t>
            </a:r>
            <a:r>
              <a:rPr lang="ja-JP" altLang="en-US" sz="1300" b="1" dirty="0" smtClean="0">
                <a:solidFill>
                  <a:schemeClr val="bg1"/>
                </a:solidFill>
              </a:rPr>
              <a:t>。</a:t>
            </a:r>
            <a:endParaRPr lang="en-US" altLang="ja-JP" sz="1300" b="1" dirty="0" smtClean="0">
              <a:solidFill>
                <a:schemeClr val="bg1"/>
              </a:solidFill>
            </a:endParaRPr>
          </a:p>
          <a:p>
            <a:pPr lvl="0">
              <a:lnSpc>
                <a:spcPts val="1600"/>
              </a:lnSpc>
            </a:pPr>
            <a:r>
              <a:rPr lang="ja-JP" altLang="en-US" sz="1200" b="1" dirty="0" smtClean="0">
                <a:solidFill>
                  <a:schemeClr val="bg1"/>
                </a:solidFill>
              </a:rPr>
              <a:t>（各種食品関連団体には、それぞれの品目について需要を満たす供給量を確保していることを</a:t>
            </a:r>
            <a:r>
              <a:rPr lang="ja-JP" altLang="en-US" sz="1200" b="1" dirty="0">
                <a:solidFill>
                  <a:schemeClr val="bg1"/>
                </a:solidFill>
              </a:rPr>
              <a:t>国</a:t>
            </a:r>
            <a:r>
              <a:rPr lang="ja-JP" altLang="en-US" sz="1200" b="1" dirty="0" smtClean="0">
                <a:solidFill>
                  <a:schemeClr val="bg1"/>
                </a:solidFill>
              </a:rPr>
              <a:t>が確認済）</a:t>
            </a:r>
            <a:endParaRPr lang="en-US" altLang="ja-JP" sz="1200" b="1" dirty="0">
              <a:solidFill>
                <a:schemeClr val="bg1"/>
              </a:solidFill>
            </a:endParaRPr>
          </a:p>
          <a:p>
            <a:pPr lvl="0">
              <a:lnSpc>
                <a:spcPts val="1500"/>
              </a:lnSpc>
            </a:pPr>
            <a:r>
              <a:rPr lang="ja-JP" altLang="en-US" sz="1300" b="1" dirty="0" smtClean="0">
                <a:solidFill>
                  <a:schemeClr val="bg1"/>
                </a:solidFill>
              </a:rPr>
              <a:t>　</a:t>
            </a:r>
            <a:r>
              <a:rPr lang="ja-JP" altLang="en-US" sz="1300" dirty="0" smtClean="0">
                <a:solidFill>
                  <a:schemeClr val="bg1"/>
                </a:solidFill>
              </a:rPr>
              <a:t>⇒著しい</a:t>
            </a:r>
            <a:r>
              <a:rPr lang="ja-JP" altLang="en-US" sz="1300" dirty="0">
                <a:solidFill>
                  <a:schemeClr val="bg1"/>
                </a:solidFill>
              </a:rPr>
              <a:t>欠品</a:t>
            </a:r>
            <a:r>
              <a:rPr lang="ja-JP" altLang="en-US" sz="1300" dirty="0" smtClean="0">
                <a:solidFill>
                  <a:schemeClr val="bg1"/>
                </a:solidFill>
              </a:rPr>
              <a:t>が確認された場合</a:t>
            </a:r>
            <a:r>
              <a:rPr lang="ja-JP" altLang="en-US" sz="1300" dirty="0">
                <a:solidFill>
                  <a:schemeClr val="bg1"/>
                </a:solidFill>
              </a:rPr>
              <a:t>は、府域を超えて安定的な供給を確保する</a:t>
            </a:r>
            <a:r>
              <a:rPr lang="ja-JP" altLang="en-US" sz="1300" dirty="0" smtClean="0">
                <a:solidFill>
                  <a:schemeClr val="bg1"/>
                </a:solidFill>
              </a:rPr>
              <a:t>など、</a:t>
            </a:r>
            <a:r>
              <a:rPr lang="ja-JP" altLang="en-US" sz="1300" dirty="0">
                <a:solidFill>
                  <a:schemeClr val="bg1"/>
                </a:solidFill>
              </a:rPr>
              <a:t>国</a:t>
            </a:r>
            <a:r>
              <a:rPr lang="ja-JP" altLang="en-US" sz="1300" dirty="0" smtClean="0">
                <a:solidFill>
                  <a:schemeClr val="bg1"/>
                </a:solidFill>
              </a:rPr>
              <a:t>と連携</a:t>
            </a:r>
            <a:r>
              <a:rPr lang="ja-JP" altLang="en-US" sz="1300" dirty="0">
                <a:solidFill>
                  <a:schemeClr val="bg1"/>
                </a:solidFill>
              </a:rPr>
              <a:t>して</a:t>
            </a:r>
            <a:r>
              <a:rPr lang="ja-JP" altLang="en-US" sz="1300" dirty="0" smtClean="0">
                <a:solidFill>
                  <a:schemeClr val="bg1"/>
                </a:solidFill>
              </a:rPr>
              <a:t>対応。</a:t>
            </a:r>
            <a:endParaRPr lang="en-US" altLang="ja-JP" sz="1300" dirty="0" smtClean="0">
              <a:solidFill>
                <a:schemeClr val="bg1"/>
              </a:solidFill>
            </a:endParaRPr>
          </a:p>
          <a:p>
            <a:pPr lvl="0">
              <a:lnSpc>
                <a:spcPts val="1500"/>
              </a:lnSpc>
            </a:pPr>
            <a:endParaRPr lang="en-US" altLang="ja-JP" sz="1300" dirty="0" smtClean="0">
              <a:solidFill>
                <a:schemeClr val="bg1"/>
              </a:solidFill>
            </a:endParaRPr>
          </a:p>
        </p:txBody>
      </p:sp>
      <p:graphicFrame>
        <p:nvGraphicFramePr>
          <p:cNvPr id="13" name="グラフ 12"/>
          <p:cNvGraphicFramePr/>
          <p:nvPr>
            <p:extLst>
              <p:ext uri="{D42A27DB-BD31-4B8C-83A1-F6EECF244321}">
                <p14:modId xmlns:p14="http://schemas.microsoft.com/office/powerpoint/2010/main" val="4178650736"/>
              </p:ext>
            </p:extLst>
          </p:nvPr>
        </p:nvGraphicFramePr>
        <p:xfrm>
          <a:off x="104608" y="3258232"/>
          <a:ext cx="4373880" cy="22706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グラフ 13"/>
          <p:cNvGraphicFramePr/>
          <p:nvPr>
            <p:extLst>
              <p:ext uri="{D42A27DB-BD31-4B8C-83A1-F6EECF244321}">
                <p14:modId xmlns:p14="http://schemas.microsoft.com/office/powerpoint/2010/main" val="2225538906"/>
              </p:ext>
            </p:extLst>
          </p:nvPr>
        </p:nvGraphicFramePr>
        <p:xfrm>
          <a:off x="4478488" y="3258233"/>
          <a:ext cx="4514850" cy="2270626"/>
        </p:xfrm>
        <a:graphic>
          <a:graphicData uri="http://schemas.openxmlformats.org/drawingml/2006/chart">
            <c:chart xmlns:c="http://schemas.openxmlformats.org/drawingml/2006/chart" xmlns:r="http://schemas.openxmlformats.org/officeDocument/2006/relationships" r:id="rId3"/>
          </a:graphicData>
        </a:graphic>
      </p:graphicFrame>
      <p:sp>
        <p:nvSpPr>
          <p:cNvPr id="16" name="正方形/長方形 15"/>
          <p:cNvSpPr/>
          <p:nvPr/>
        </p:nvSpPr>
        <p:spPr>
          <a:xfrm>
            <a:off x="3530667" y="3734480"/>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19" name="正方形/長方形 18"/>
          <p:cNvSpPr/>
          <p:nvPr/>
        </p:nvSpPr>
        <p:spPr>
          <a:xfrm>
            <a:off x="476250" y="4116986"/>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0" name="正方形/長方形 19"/>
          <p:cNvSpPr/>
          <p:nvPr/>
        </p:nvSpPr>
        <p:spPr>
          <a:xfrm>
            <a:off x="8137991" y="4521763"/>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1" name="正方形/長方形 20"/>
          <p:cNvSpPr/>
          <p:nvPr/>
        </p:nvSpPr>
        <p:spPr>
          <a:xfrm>
            <a:off x="3540192" y="4575814"/>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2" name="正方形/長方形 21"/>
          <p:cNvSpPr/>
          <p:nvPr/>
        </p:nvSpPr>
        <p:spPr>
          <a:xfrm>
            <a:off x="1466850" y="4285199"/>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3" name="正方形/長方形 22"/>
          <p:cNvSpPr/>
          <p:nvPr/>
        </p:nvSpPr>
        <p:spPr>
          <a:xfrm>
            <a:off x="1428917" y="4554945"/>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4" name="正方形/長方形 23"/>
          <p:cNvSpPr/>
          <p:nvPr/>
        </p:nvSpPr>
        <p:spPr>
          <a:xfrm>
            <a:off x="485775" y="4505076"/>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5" name="正方形/長方形 24"/>
          <p:cNvSpPr/>
          <p:nvPr/>
        </p:nvSpPr>
        <p:spPr>
          <a:xfrm>
            <a:off x="5949641" y="4554945"/>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6" name="正方形/長方形 25"/>
          <p:cNvSpPr/>
          <p:nvPr/>
        </p:nvSpPr>
        <p:spPr>
          <a:xfrm>
            <a:off x="6003440" y="3877704"/>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7" name="正方形/長方形 26"/>
          <p:cNvSpPr/>
          <p:nvPr/>
        </p:nvSpPr>
        <p:spPr>
          <a:xfrm>
            <a:off x="4984884" y="4684136"/>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8" name="正方形/長方形 27"/>
          <p:cNvSpPr/>
          <p:nvPr/>
        </p:nvSpPr>
        <p:spPr>
          <a:xfrm>
            <a:off x="5036569" y="3869514"/>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29" name="正方形/長方形 28"/>
          <p:cNvSpPr/>
          <p:nvPr/>
        </p:nvSpPr>
        <p:spPr>
          <a:xfrm>
            <a:off x="8147517" y="3960193"/>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rPr>
              <a:t>円</a:t>
            </a:r>
            <a:endParaRPr kumimoji="1" lang="ja-JP" altLang="en-US" sz="700" dirty="0">
              <a:solidFill>
                <a:schemeClr val="tx1"/>
              </a:solidFill>
            </a:endParaRPr>
          </a:p>
        </p:txBody>
      </p:sp>
      <p:sp>
        <p:nvSpPr>
          <p:cNvPr id="30" name="正方形/長方形 29"/>
          <p:cNvSpPr/>
          <p:nvPr/>
        </p:nvSpPr>
        <p:spPr>
          <a:xfrm>
            <a:off x="8186904" y="4231286"/>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smtClean="0">
                <a:solidFill>
                  <a:schemeClr val="tx1"/>
                </a:solidFill>
              </a:rPr>
              <a:t>kg</a:t>
            </a:r>
            <a:endParaRPr kumimoji="1" lang="ja-JP" altLang="en-US" sz="700" dirty="0">
              <a:solidFill>
                <a:schemeClr val="tx1"/>
              </a:solidFill>
            </a:endParaRPr>
          </a:p>
        </p:txBody>
      </p:sp>
      <p:sp>
        <p:nvSpPr>
          <p:cNvPr id="31" name="正方形/長方形 30"/>
          <p:cNvSpPr/>
          <p:nvPr/>
        </p:nvSpPr>
        <p:spPr>
          <a:xfrm>
            <a:off x="5991157" y="4162581"/>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smtClean="0">
                <a:solidFill>
                  <a:schemeClr val="tx1"/>
                </a:solidFill>
              </a:rPr>
              <a:t>kg</a:t>
            </a:r>
            <a:endParaRPr kumimoji="1" lang="ja-JP" altLang="en-US" sz="700" dirty="0">
              <a:solidFill>
                <a:schemeClr val="tx1"/>
              </a:solidFill>
            </a:endParaRPr>
          </a:p>
        </p:txBody>
      </p:sp>
      <p:sp>
        <p:nvSpPr>
          <p:cNvPr id="32" name="正方形/長方形 31"/>
          <p:cNvSpPr/>
          <p:nvPr/>
        </p:nvSpPr>
        <p:spPr>
          <a:xfrm>
            <a:off x="5036568" y="4131118"/>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smtClean="0">
                <a:solidFill>
                  <a:schemeClr val="tx1"/>
                </a:solidFill>
              </a:rPr>
              <a:t>kg</a:t>
            </a:r>
            <a:endParaRPr kumimoji="1" lang="ja-JP" altLang="en-US" sz="700" dirty="0">
              <a:solidFill>
                <a:schemeClr val="tx1"/>
              </a:solidFill>
            </a:endParaRPr>
          </a:p>
        </p:txBody>
      </p:sp>
      <p:sp>
        <p:nvSpPr>
          <p:cNvPr id="33" name="正方形/長方形 32"/>
          <p:cNvSpPr/>
          <p:nvPr/>
        </p:nvSpPr>
        <p:spPr>
          <a:xfrm>
            <a:off x="3644015" y="4037056"/>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smtClean="0">
                <a:solidFill>
                  <a:schemeClr val="tx1"/>
                </a:solidFill>
              </a:rPr>
              <a:t>kg</a:t>
            </a:r>
            <a:endParaRPr kumimoji="1" lang="ja-JP" altLang="en-US" sz="700" dirty="0">
              <a:solidFill>
                <a:schemeClr val="tx1"/>
              </a:solidFill>
            </a:endParaRPr>
          </a:p>
        </p:txBody>
      </p:sp>
      <p:sp>
        <p:nvSpPr>
          <p:cNvPr id="34" name="正方形/長方形 33"/>
          <p:cNvSpPr/>
          <p:nvPr/>
        </p:nvSpPr>
        <p:spPr>
          <a:xfrm>
            <a:off x="1531102" y="3986720"/>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smtClean="0">
                <a:solidFill>
                  <a:schemeClr val="tx1"/>
                </a:solidFill>
              </a:rPr>
              <a:t>kg</a:t>
            </a:r>
            <a:endParaRPr kumimoji="1" lang="ja-JP" altLang="en-US" sz="700" dirty="0">
              <a:solidFill>
                <a:schemeClr val="tx1"/>
              </a:solidFill>
            </a:endParaRPr>
          </a:p>
        </p:txBody>
      </p:sp>
      <p:sp>
        <p:nvSpPr>
          <p:cNvPr id="35" name="正方形/長方形 34"/>
          <p:cNvSpPr/>
          <p:nvPr/>
        </p:nvSpPr>
        <p:spPr>
          <a:xfrm>
            <a:off x="592806" y="3769239"/>
            <a:ext cx="619125" cy="423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dirty="0" smtClean="0">
                <a:solidFill>
                  <a:schemeClr val="tx1"/>
                </a:solidFill>
              </a:rPr>
              <a:t>kg</a:t>
            </a:r>
            <a:endParaRPr kumimoji="1" lang="ja-JP" altLang="en-US" sz="700" dirty="0">
              <a:solidFill>
                <a:schemeClr val="tx1"/>
              </a:solidFill>
            </a:endParaRPr>
          </a:p>
        </p:txBody>
      </p:sp>
    </p:spTree>
    <p:extLst>
      <p:ext uri="{BB962C8B-B14F-4D97-AF65-F5344CB8AC3E}">
        <p14:creationId xmlns:p14="http://schemas.microsoft.com/office/powerpoint/2010/main" val="3457367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876</TotalTime>
  <Words>171</Words>
  <PresentationFormat>画面に合わせる (4:3)</PresentationFormat>
  <Paragraphs>52</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2020-04-22T04:31:37Z</cp:lastPrinted>
  <dcterms:created xsi:type="dcterms:W3CDTF">2020-04-10T08:34:03Z</dcterms:created>
  <dcterms:modified xsi:type="dcterms:W3CDTF">2020-04-22T06:46:01Z</dcterms:modified>
</cp:coreProperties>
</file>