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10"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4238" autoAdjust="0"/>
  </p:normalViewPr>
  <p:slideViewPr>
    <p:cSldViewPr snapToGrid="0">
      <p:cViewPr varScale="1">
        <p:scale>
          <a:sx n="71" d="100"/>
          <a:sy n="71" d="100"/>
        </p:scale>
        <p:origin x="684"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A7F59E0-AB93-49DC-91CC-74347FFC8612}" type="datetimeFigureOut">
              <a:rPr kumimoji="1" lang="ja-JP" altLang="en-US" smtClean="0"/>
              <a:t>2020/4/22</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4E5C4B3-80B0-49FD-88C5-5E759B078379}" type="slidenum">
              <a:rPr kumimoji="1" lang="ja-JP" altLang="en-US" smtClean="0"/>
              <a:t>‹#›</a:t>
            </a:fld>
            <a:endParaRPr kumimoji="1" lang="ja-JP" altLang="en-US"/>
          </a:p>
        </p:txBody>
      </p:sp>
    </p:spTree>
    <p:extLst>
      <p:ext uri="{BB962C8B-B14F-4D97-AF65-F5344CB8AC3E}">
        <p14:creationId xmlns:p14="http://schemas.microsoft.com/office/powerpoint/2010/main" val="25514215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6C4D3E-CD71-49DD-BB1B-BF5BAC6535B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5544326-FFED-48E8-95BC-329825A028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マスター字幕の書式設定</a:t>
            </a:r>
          </a:p>
        </p:txBody>
      </p:sp>
      <p:sp>
        <p:nvSpPr>
          <p:cNvPr id="4" name="日付プレースホルダー 3">
            <a:extLst>
              <a:ext uri="{FF2B5EF4-FFF2-40B4-BE49-F238E27FC236}">
                <a16:creationId xmlns:a16="http://schemas.microsoft.com/office/drawing/2014/main" id="{E8AFD979-8015-4EDE-9730-79C463750015}"/>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5" name="フッター プレースホルダー 4">
            <a:extLst>
              <a:ext uri="{FF2B5EF4-FFF2-40B4-BE49-F238E27FC236}">
                <a16:creationId xmlns:a16="http://schemas.microsoft.com/office/drawing/2014/main" id="{5A4F330C-655E-4F0C-BF59-8F496B5BCCB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5B9FDD-500C-47F2-8FE1-8CCA71AE4D42}"/>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45441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95592A-1543-4E22-BC99-08E295DE254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1637CA0-7143-463C-90DA-CFC5D2684AA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8C26AE-0789-4B81-B6EC-284DFF19D2B7}"/>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5" name="フッター プレースホルダー 4">
            <a:extLst>
              <a:ext uri="{FF2B5EF4-FFF2-40B4-BE49-F238E27FC236}">
                <a16:creationId xmlns:a16="http://schemas.microsoft.com/office/drawing/2014/main" id="{1C1B4F8D-69AB-41A6-9B19-BA6EAB683E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0D77CD-B577-4E31-BCD1-91BBB80F68DF}"/>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298007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FE50083-1119-4E78-8D48-BDDBA17CDAC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64D157A-D420-4FB1-BEC9-CE7144FEC26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AFB1DB-B5C3-462F-BF60-F13685EF871A}"/>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5" name="フッター プレースホルダー 4">
            <a:extLst>
              <a:ext uri="{FF2B5EF4-FFF2-40B4-BE49-F238E27FC236}">
                <a16:creationId xmlns:a16="http://schemas.microsoft.com/office/drawing/2014/main" id="{38ACCAD2-D2BD-4C36-9295-F6B6BB41A0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60E471-9176-4CFD-A2A8-68A54632AF12}"/>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170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821BC-B563-4BED-A290-777A4D184C5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2EE477-9FE8-4C84-8431-E3A539DA760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F28F23-31F0-4854-892B-95F5D92268B3}"/>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5" name="フッター プレースホルダー 4">
            <a:extLst>
              <a:ext uri="{FF2B5EF4-FFF2-40B4-BE49-F238E27FC236}">
                <a16:creationId xmlns:a16="http://schemas.microsoft.com/office/drawing/2014/main" id="{62B88E74-6B4D-4CA7-B280-5A6B218824F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C656F0-4F97-490E-A775-C74400C70EC6}"/>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162326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633AD5-817B-4966-9ED5-26100115317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F66AC4-C2E5-4DA5-9D8E-09028AAE59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198D12E-2C68-4322-AE63-6CF8BDBAB6FA}"/>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5" name="フッター プレースホルダー 4">
            <a:extLst>
              <a:ext uri="{FF2B5EF4-FFF2-40B4-BE49-F238E27FC236}">
                <a16:creationId xmlns:a16="http://schemas.microsoft.com/office/drawing/2014/main" id="{EE7994E5-D360-48C2-8F3F-A4A864FE8D1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3755909-0E4E-4962-8FB6-E165D5ED1228}"/>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110282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420A71-599D-4834-AD6E-F74AAAF121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390E33-AB36-4A03-B880-9344CAA31DF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73B1D6E-A899-4E5C-9999-51362E52041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511F05F-91CF-4259-A9AE-C2453914DA8D}"/>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6" name="フッター プレースホルダー 5">
            <a:extLst>
              <a:ext uri="{FF2B5EF4-FFF2-40B4-BE49-F238E27FC236}">
                <a16:creationId xmlns:a16="http://schemas.microsoft.com/office/drawing/2014/main" id="{DAD80F7C-B9E3-4639-942E-69309AF4B23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4ABCB64-B158-456B-AED7-D9C27A364992}"/>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3545660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532702-F82E-4093-8E56-B0FAD45F355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D9CA3B-C039-4BAA-9227-D7A290B891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628633F-FA9C-4903-BCA8-6B7BFD77BA4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FEA3564-D907-4DA2-8164-45DC84BCAE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FA2FB49-AE29-4524-8F08-70215190413D}"/>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998A07B-F573-4F92-91B2-39879E96C6E4}"/>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8" name="フッター プレースホルダー 7">
            <a:extLst>
              <a:ext uri="{FF2B5EF4-FFF2-40B4-BE49-F238E27FC236}">
                <a16:creationId xmlns:a16="http://schemas.microsoft.com/office/drawing/2014/main" id="{882E5B2E-7EF2-4C33-8337-ECD19B744E7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45847CD-E1F3-47A7-9C63-7CAD954BA519}"/>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948678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03697C-0BF4-44F4-9F5F-85A80CFE0A1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587BF65-FF2B-4D02-84A1-3038856579B8}"/>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4" name="フッター プレースホルダー 3">
            <a:extLst>
              <a:ext uri="{FF2B5EF4-FFF2-40B4-BE49-F238E27FC236}">
                <a16:creationId xmlns:a16="http://schemas.microsoft.com/office/drawing/2014/main" id="{B00EB97C-716F-4E62-89E9-E6FCF72CBC2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D2FE0D5-10EE-4750-A729-BA80C240D850}"/>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37748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D4665C5-8F8D-4F8A-B7D9-B49FEFC55D50}"/>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3" name="フッター プレースホルダー 2">
            <a:extLst>
              <a:ext uri="{FF2B5EF4-FFF2-40B4-BE49-F238E27FC236}">
                <a16:creationId xmlns:a16="http://schemas.microsoft.com/office/drawing/2014/main" id="{632607C2-0883-47D3-A2CC-65BDE1F039C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C8F866F-BD54-4B55-B9DD-35CE4ACC87BC}"/>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310396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2CC909-5CBB-4095-8E90-5C2C9036CE7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D0DD93-20D5-433A-BA9A-0F28DD1344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C8B1BBE-E53E-45CA-9BAB-96422BB8D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C08E8D-D7FF-4144-854F-043224D5BBF9}"/>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6" name="フッター プレースホルダー 5">
            <a:extLst>
              <a:ext uri="{FF2B5EF4-FFF2-40B4-BE49-F238E27FC236}">
                <a16:creationId xmlns:a16="http://schemas.microsoft.com/office/drawing/2014/main" id="{317A7B52-326E-41F9-9DB0-5C272172B7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152CF72-0A86-411A-92CC-FF4443CFC44D}"/>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579251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9F65C4-F543-4A74-9805-74EE6772BBE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3C4AB8-B44B-4B0A-BD55-9F8DB70868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35D9D30-2E99-4F70-9802-197AD6E23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2011A31-663D-40EB-8787-5E58F282C655}"/>
              </a:ext>
            </a:extLst>
          </p:cNvPr>
          <p:cNvSpPr>
            <a:spLocks noGrp="1"/>
          </p:cNvSpPr>
          <p:nvPr>
            <p:ph type="dt" sz="half" idx="10"/>
          </p:nvPr>
        </p:nvSpPr>
        <p:spPr/>
        <p:txBody>
          <a:bodyPr/>
          <a:lstStyle/>
          <a:p>
            <a:fld id="{1B426847-D290-4237-A962-7F2EA768B7C8}" type="datetimeFigureOut">
              <a:rPr kumimoji="1" lang="ja-JP" altLang="en-US" smtClean="0"/>
              <a:t>2020/4/22</a:t>
            </a:fld>
            <a:endParaRPr kumimoji="1" lang="ja-JP" altLang="en-US"/>
          </a:p>
        </p:txBody>
      </p:sp>
      <p:sp>
        <p:nvSpPr>
          <p:cNvPr id="6" name="フッター プレースホルダー 5">
            <a:extLst>
              <a:ext uri="{FF2B5EF4-FFF2-40B4-BE49-F238E27FC236}">
                <a16:creationId xmlns:a16="http://schemas.microsoft.com/office/drawing/2014/main" id="{3B384339-05F1-4D1E-BAA1-0A90BAC771C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3E3F90-6D8B-4B18-9B1D-9E37D8DEAE25}"/>
              </a:ext>
            </a:extLst>
          </p:cNvPr>
          <p:cNvSpPr>
            <a:spLocks noGrp="1"/>
          </p:cNvSpPr>
          <p:nvPr>
            <p:ph type="sldNum" sz="quarter" idx="12"/>
          </p:nvPr>
        </p:nvSpPr>
        <p:spPr/>
        <p:txBody>
          <a:body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92832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E111D0-4CB2-4A2F-9830-9A6B519294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2728C21-484A-49B2-AA72-D3F67D161F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0082D0-2E24-4EAF-B18E-3F00E83F8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26847-D290-4237-A962-7F2EA768B7C8}" type="datetimeFigureOut">
              <a:rPr kumimoji="1" lang="ja-JP" altLang="en-US" smtClean="0"/>
              <a:t>2020/4/22</a:t>
            </a:fld>
            <a:endParaRPr kumimoji="1" lang="ja-JP" altLang="en-US"/>
          </a:p>
        </p:txBody>
      </p:sp>
      <p:sp>
        <p:nvSpPr>
          <p:cNvPr id="5" name="フッター プレースホルダー 4">
            <a:extLst>
              <a:ext uri="{FF2B5EF4-FFF2-40B4-BE49-F238E27FC236}">
                <a16:creationId xmlns:a16="http://schemas.microsoft.com/office/drawing/2014/main" id="{2B079D2D-D007-439C-A60A-BCE4E6C38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97C6C7-D1B6-48D7-BB3A-439B062885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CBF06-60BC-4848-8AC8-D4B8D1E863B1}" type="slidenum">
              <a:rPr kumimoji="1" lang="ja-JP" altLang="en-US" smtClean="0"/>
              <a:t>‹#›</a:t>
            </a:fld>
            <a:endParaRPr kumimoji="1" lang="ja-JP" altLang="en-US"/>
          </a:p>
        </p:txBody>
      </p:sp>
    </p:spTree>
    <p:extLst>
      <p:ext uri="{BB962C8B-B14F-4D97-AF65-F5344CB8AC3E}">
        <p14:creationId xmlns:p14="http://schemas.microsoft.com/office/powerpoint/2010/main" val="2346511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E528F5D0-6208-4BDE-B578-C57568188AF6}"/>
              </a:ext>
            </a:extLst>
          </p:cNvPr>
          <p:cNvSpPr/>
          <p:nvPr/>
        </p:nvSpPr>
        <p:spPr>
          <a:xfrm>
            <a:off x="0" y="0"/>
            <a:ext cx="12192000" cy="631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施設の使用制限の実効性確保</a:t>
            </a:r>
            <a:endParaRPr lang="en-US" altLang="ja-JP" sz="2400" dirty="0"/>
          </a:p>
        </p:txBody>
      </p:sp>
      <p:sp>
        <p:nvSpPr>
          <p:cNvPr id="4" name="角丸四角形 4">
            <a:extLst>
              <a:ext uri="{FF2B5EF4-FFF2-40B4-BE49-F238E27FC236}">
                <a16:creationId xmlns:a16="http://schemas.microsoft.com/office/drawing/2014/main" id="{14B1D14B-CB69-4C9F-B822-38CCF3173443}"/>
              </a:ext>
            </a:extLst>
          </p:cNvPr>
          <p:cNvSpPr/>
          <p:nvPr/>
        </p:nvSpPr>
        <p:spPr>
          <a:xfrm>
            <a:off x="286360" y="765744"/>
            <a:ext cx="5578467" cy="4224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「施設使用</a:t>
            </a:r>
            <a:r>
              <a:rPr lang="ja-JP" altLang="en-US" dirty="0"/>
              <a:t>制限</a:t>
            </a:r>
            <a:r>
              <a:rPr lang="ja-JP" altLang="en-US" dirty="0" smtClean="0"/>
              <a:t>の協力要請」の現状</a:t>
            </a:r>
            <a:endParaRPr lang="en-US" altLang="ja-JP" dirty="0"/>
          </a:p>
        </p:txBody>
      </p:sp>
      <p:sp>
        <p:nvSpPr>
          <p:cNvPr id="5" name="角丸四角形 4">
            <a:extLst>
              <a:ext uri="{FF2B5EF4-FFF2-40B4-BE49-F238E27FC236}">
                <a16:creationId xmlns:a16="http://schemas.microsoft.com/office/drawing/2014/main" id="{0DD150C1-3A1A-4BE4-82C3-070738608B90}"/>
              </a:ext>
            </a:extLst>
          </p:cNvPr>
          <p:cNvSpPr/>
          <p:nvPr/>
        </p:nvSpPr>
        <p:spPr>
          <a:xfrm>
            <a:off x="187116" y="1388452"/>
            <a:ext cx="5580947" cy="631066"/>
          </a:xfrm>
          <a:prstGeom prst="roundRect">
            <a:avLst/>
          </a:prstGeom>
          <a:no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ほとんどの管理者が要請に基づき、施設を一時休止。一方で、休止していない施設もあり。</a:t>
            </a:r>
            <a:endParaRPr lang="en-US" altLang="ja-JP" dirty="0">
              <a:solidFill>
                <a:schemeClr val="tx1"/>
              </a:solidFill>
            </a:endParaRPr>
          </a:p>
        </p:txBody>
      </p:sp>
      <p:sp>
        <p:nvSpPr>
          <p:cNvPr id="6" name="テキスト ボックス 5">
            <a:extLst>
              <a:ext uri="{FF2B5EF4-FFF2-40B4-BE49-F238E27FC236}">
                <a16:creationId xmlns:a16="http://schemas.microsoft.com/office/drawing/2014/main" id="{903D40AB-320A-4978-9648-BBF5FBF99353}"/>
              </a:ext>
            </a:extLst>
          </p:cNvPr>
          <p:cNvSpPr txBox="1"/>
          <p:nvPr/>
        </p:nvSpPr>
        <p:spPr>
          <a:xfrm>
            <a:off x="286359" y="2112089"/>
            <a:ext cx="4891041" cy="369332"/>
          </a:xfrm>
          <a:prstGeom prst="rect">
            <a:avLst/>
          </a:prstGeom>
          <a:noFill/>
        </p:spPr>
        <p:txBody>
          <a:bodyPr wrap="square" rtlCol="0">
            <a:spAutoFit/>
          </a:bodyPr>
          <a:lstStyle/>
          <a:p>
            <a:r>
              <a:rPr kumimoji="1" lang="ja-JP" altLang="en-US" dirty="0"/>
              <a:t>■休止要請施設が営業している旨の通報件数</a:t>
            </a:r>
          </a:p>
        </p:txBody>
      </p:sp>
      <p:sp>
        <p:nvSpPr>
          <p:cNvPr id="10" name="角丸四角形 4">
            <a:extLst>
              <a:ext uri="{FF2B5EF4-FFF2-40B4-BE49-F238E27FC236}">
                <a16:creationId xmlns:a16="http://schemas.microsoft.com/office/drawing/2014/main" id="{B102CF46-A834-4441-A782-71DD9047DF4F}"/>
              </a:ext>
            </a:extLst>
          </p:cNvPr>
          <p:cNvSpPr/>
          <p:nvPr/>
        </p:nvSpPr>
        <p:spPr>
          <a:xfrm>
            <a:off x="6169473" y="754818"/>
            <a:ext cx="5717728" cy="394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対応フロー</a:t>
            </a:r>
            <a:endParaRPr lang="en-US" altLang="ja-JP" dirty="0"/>
          </a:p>
        </p:txBody>
      </p:sp>
      <p:sp>
        <p:nvSpPr>
          <p:cNvPr id="11" name="角丸四角形 5">
            <a:extLst>
              <a:ext uri="{FF2B5EF4-FFF2-40B4-BE49-F238E27FC236}">
                <a16:creationId xmlns:a16="http://schemas.microsoft.com/office/drawing/2014/main" id="{4B3AB1E8-7C50-463C-837B-AF81AF743622}"/>
              </a:ext>
            </a:extLst>
          </p:cNvPr>
          <p:cNvSpPr/>
          <p:nvPr/>
        </p:nvSpPr>
        <p:spPr>
          <a:xfrm>
            <a:off x="6329310" y="1248391"/>
            <a:ext cx="3693991" cy="31454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dirty="0">
                <a:solidFill>
                  <a:schemeClr val="tx1"/>
                </a:solidFill>
              </a:rPr>
              <a:t>コールセンターへの通報</a:t>
            </a:r>
            <a:endParaRPr kumimoji="1" lang="en-US" altLang="ja-JP" dirty="0">
              <a:solidFill>
                <a:schemeClr val="tx1"/>
              </a:solidFill>
            </a:endParaRPr>
          </a:p>
        </p:txBody>
      </p:sp>
      <p:sp>
        <p:nvSpPr>
          <p:cNvPr id="12" name="角丸四角形 5">
            <a:extLst>
              <a:ext uri="{FF2B5EF4-FFF2-40B4-BE49-F238E27FC236}">
                <a16:creationId xmlns:a16="http://schemas.microsoft.com/office/drawing/2014/main" id="{973FB945-7A9C-4DF8-854E-8E187D3E9259}"/>
              </a:ext>
            </a:extLst>
          </p:cNvPr>
          <p:cNvSpPr/>
          <p:nvPr/>
        </p:nvSpPr>
        <p:spPr>
          <a:xfrm>
            <a:off x="6329310" y="1996565"/>
            <a:ext cx="3693991" cy="32653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dirty="0">
                <a:solidFill>
                  <a:schemeClr val="tx1"/>
                </a:solidFill>
              </a:rPr>
              <a:t>現地状況の確認（</a:t>
            </a:r>
            <a:r>
              <a:rPr kumimoji="1" lang="en-US" altLang="ja-JP" dirty="0">
                <a:solidFill>
                  <a:schemeClr val="tx1"/>
                </a:solidFill>
              </a:rPr>
              <a:t>※</a:t>
            </a:r>
            <a:r>
              <a:rPr kumimoji="1" lang="ja-JP" altLang="en-US" dirty="0">
                <a:solidFill>
                  <a:schemeClr val="tx1"/>
                </a:solidFill>
              </a:rPr>
              <a:t>）</a:t>
            </a:r>
            <a:endParaRPr kumimoji="1" lang="en-US" altLang="ja-JP" dirty="0">
              <a:solidFill>
                <a:schemeClr val="tx1"/>
              </a:solidFill>
            </a:endParaRPr>
          </a:p>
        </p:txBody>
      </p:sp>
      <p:sp>
        <p:nvSpPr>
          <p:cNvPr id="14" name="角丸四角形 5">
            <a:extLst>
              <a:ext uri="{FF2B5EF4-FFF2-40B4-BE49-F238E27FC236}">
                <a16:creationId xmlns:a16="http://schemas.microsoft.com/office/drawing/2014/main" id="{16029D8A-89EB-490F-A8AE-89AE4F03A77B}"/>
              </a:ext>
            </a:extLst>
          </p:cNvPr>
          <p:cNvSpPr/>
          <p:nvPr/>
        </p:nvSpPr>
        <p:spPr>
          <a:xfrm>
            <a:off x="6344807" y="2765090"/>
            <a:ext cx="3678494" cy="33681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dirty="0">
                <a:solidFill>
                  <a:schemeClr val="tx1"/>
                </a:solidFill>
              </a:rPr>
              <a:t>施設管理者へ休止要請（架電）</a:t>
            </a:r>
            <a:endParaRPr kumimoji="1" lang="en-US" altLang="ja-JP" dirty="0">
              <a:solidFill>
                <a:schemeClr val="tx1"/>
              </a:solidFill>
            </a:endParaRPr>
          </a:p>
        </p:txBody>
      </p:sp>
      <p:sp>
        <p:nvSpPr>
          <p:cNvPr id="15" name="角丸四角形 5">
            <a:extLst>
              <a:ext uri="{FF2B5EF4-FFF2-40B4-BE49-F238E27FC236}">
                <a16:creationId xmlns:a16="http://schemas.microsoft.com/office/drawing/2014/main" id="{C98F7F08-BDCE-4ED5-BDC7-45180196F1FF}"/>
              </a:ext>
            </a:extLst>
          </p:cNvPr>
          <p:cNvSpPr/>
          <p:nvPr/>
        </p:nvSpPr>
        <p:spPr>
          <a:xfrm>
            <a:off x="6329310" y="3612900"/>
            <a:ext cx="3678494" cy="31170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dirty="0" smtClean="0">
                <a:solidFill>
                  <a:schemeClr val="tx1"/>
                </a:solidFill>
              </a:rPr>
              <a:t>要請文書送付</a:t>
            </a:r>
            <a:endParaRPr kumimoji="1" lang="en-US" altLang="ja-JP" dirty="0">
              <a:solidFill>
                <a:schemeClr val="tx1"/>
              </a:solidFill>
            </a:endParaRPr>
          </a:p>
        </p:txBody>
      </p:sp>
      <p:sp>
        <p:nvSpPr>
          <p:cNvPr id="16" name="角丸四角形 4">
            <a:extLst>
              <a:ext uri="{FF2B5EF4-FFF2-40B4-BE49-F238E27FC236}">
                <a16:creationId xmlns:a16="http://schemas.microsoft.com/office/drawing/2014/main" id="{825218C2-F3D3-466F-B535-193B68C0C8A0}"/>
              </a:ext>
            </a:extLst>
          </p:cNvPr>
          <p:cNvSpPr/>
          <p:nvPr/>
        </p:nvSpPr>
        <p:spPr>
          <a:xfrm>
            <a:off x="8925637" y="3973161"/>
            <a:ext cx="1082167" cy="388774"/>
          </a:xfrm>
          <a:prstGeom prst="roundRect">
            <a:avLst/>
          </a:prstGeom>
          <a:no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rPr>
              <a:t>【</a:t>
            </a:r>
            <a:r>
              <a:rPr lang="ja-JP" altLang="en-US" sz="1050" dirty="0">
                <a:solidFill>
                  <a:schemeClr val="tx1"/>
                </a:solidFill>
              </a:rPr>
              <a:t>現地確認</a:t>
            </a:r>
            <a:r>
              <a:rPr lang="en-US" altLang="ja-JP" sz="1050" dirty="0">
                <a:solidFill>
                  <a:schemeClr val="tx1"/>
                </a:solidFill>
              </a:rPr>
              <a:t>】</a:t>
            </a:r>
          </a:p>
        </p:txBody>
      </p:sp>
      <p:sp>
        <p:nvSpPr>
          <p:cNvPr id="17" name="角丸四角形 5">
            <a:extLst>
              <a:ext uri="{FF2B5EF4-FFF2-40B4-BE49-F238E27FC236}">
                <a16:creationId xmlns:a16="http://schemas.microsoft.com/office/drawing/2014/main" id="{66896614-7ED5-4297-BCCF-B9F5B7D556B2}"/>
              </a:ext>
            </a:extLst>
          </p:cNvPr>
          <p:cNvSpPr/>
          <p:nvPr/>
        </p:nvSpPr>
        <p:spPr>
          <a:xfrm>
            <a:off x="5964073" y="6330163"/>
            <a:ext cx="5923128" cy="474745"/>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ct val="150000"/>
              </a:lnSpc>
            </a:pPr>
            <a:r>
              <a:rPr lang="ja-JP" altLang="en-US" u="sng" dirty="0">
                <a:solidFill>
                  <a:schemeClr val="tx1"/>
                </a:solidFill>
              </a:rPr>
              <a:t>法律に基づき施設休止要請文書通知、及び施設名公表</a:t>
            </a:r>
            <a:endParaRPr kumimoji="1" lang="en-US" altLang="ja-JP" u="sng" dirty="0">
              <a:solidFill>
                <a:schemeClr val="tx1"/>
              </a:solidFill>
            </a:endParaRPr>
          </a:p>
        </p:txBody>
      </p:sp>
      <p:sp>
        <p:nvSpPr>
          <p:cNvPr id="18" name="角丸四角形 4">
            <a:extLst>
              <a:ext uri="{FF2B5EF4-FFF2-40B4-BE49-F238E27FC236}">
                <a16:creationId xmlns:a16="http://schemas.microsoft.com/office/drawing/2014/main" id="{1D0203B7-2EBE-4AB9-A6DA-C5B588A7EEDD}"/>
              </a:ext>
            </a:extLst>
          </p:cNvPr>
          <p:cNvSpPr/>
          <p:nvPr/>
        </p:nvSpPr>
        <p:spPr>
          <a:xfrm>
            <a:off x="8925637" y="3167919"/>
            <a:ext cx="1082167" cy="404422"/>
          </a:xfrm>
          <a:prstGeom prst="roundRect">
            <a:avLst/>
          </a:prstGeom>
          <a:no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rPr>
              <a:t>【</a:t>
            </a:r>
            <a:r>
              <a:rPr lang="ja-JP" altLang="en-US" sz="1050" dirty="0">
                <a:solidFill>
                  <a:schemeClr val="tx1"/>
                </a:solidFill>
              </a:rPr>
              <a:t>現地確認</a:t>
            </a:r>
            <a:r>
              <a:rPr lang="en-US" altLang="ja-JP" sz="1050" dirty="0">
                <a:solidFill>
                  <a:schemeClr val="tx1"/>
                </a:solidFill>
              </a:rPr>
              <a:t>】</a:t>
            </a:r>
          </a:p>
        </p:txBody>
      </p:sp>
      <p:sp>
        <p:nvSpPr>
          <p:cNvPr id="19" name="矢印: 下 18">
            <a:extLst>
              <a:ext uri="{FF2B5EF4-FFF2-40B4-BE49-F238E27FC236}">
                <a16:creationId xmlns:a16="http://schemas.microsoft.com/office/drawing/2014/main" id="{06690101-7089-457F-8911-75F3101B1662}"/>
              </a:ext>
            </a:extLst>
          </p:cNvPr>
          <p:cNvSpPr/>
          <p:nvPr/>
        </p:nvSpPr>
        <p:spPr>
          <a:xfrm>
            <a:off x="7895813" y="1605778"/>
            <a:ext cx="409433" cy="3517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下 19">
            <a:extLst>
              <a:ext uri="{FF2B5EF4-FFF2-40B4-BE49-F238E27FC236}">
                <a16:creationId xmlns:a16="http://schemas.microsoft.com/office/drawing/2014/main" id="{D99BD6E1-01C6-41B1-9671-8D4FF8DEC90B}"/>
              </a:ext>
            </a:extLst>
          </p:cNvPr>
          <p:cNvSpPr/>
          <p:nvPr/>
        </p:nvSpPr>
        <p:spPr>
          <a:xfrm>
            <a:off x="7895813" y="3973161"/>
            <a:ext cx="409433" cy="441546"/>
          </a:xfrm>
          <a:prstGeom prst="downArrow">
            <a:avLst/>
          </a:prstGeom>
          <a:solidFill>
            <a:schemeClr val="accent1">
              <a:alpha val="25000"/>
            </a:schemeClr>
          </a:solidFill>
          <a:ln w="19050">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24BE9D50-7F4F-4227-94EF-8F4D2534AC5C}"/>
              </a:ext>
            </a:extLst>
          </p:cNvPr>
          <p:cNvSpPr/>
          <p:nvPr/>
        </p:nvSpPr>
        <p:spPr>
          <a:xfrm>
            <a:off x="7895813" y="3153541"/>
            <a:ext cx="409433" cy="3782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D21EFC8D-A419-4C5C-AB64-251138B752B9}"/>
              </a:ext>
            </a:extLst>
          </p:cNvPr>
          <p:cNvSpPr/>
          <p:nvPr/>
        </p:nvSpPr>
        <p:spPr>
          <a:xfrm>
            <a:off x="7895813" y="2368796"/>
            <a:ext cx="409433" cy="3463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5">
            <a:extLst>
              <a:ext uri="{FF2B5EF4-FFF2-40B4-BE49-F238E27FC236}">
                <a16:creationId xmlns:a16="http://schemas.microsoft.com/office/drawing/2014/main" id="{3ACD4B25-79D3-4374-B25A-860013E180C1}"/>
              </a:ext>
            </a:extLst>
          </p:cNvPr>
          <p:cNvSpPr/>
          <p:nvPr/>
        </p:nvSpPr>
        <p:spPr>
          <a:xfrm>
            <a:off x="6169473" y="4463266"/>
            <a:ext cx="5311028" cy="1803592"/>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rPr>
              <a:t>＜特措法第</a:t>
            </a:r>
            <a:r>
              <a:rPr lang="en-US" altLang="ja-JP" sz="1600" dirty="0" smtClean="0">
                <a:solidFill>
                  <a:schemeClr val="tx1"/>
                </a:solidFill>
              </a:rPr>
              <a:t>45</a:t>
            </a:r>
            <a:r>
              <a:rPr lang="ja-JP" altLang="en-US" sz="1600" dirty="0" smtClean="0">
                <a:solidFill>
                  <a:schemeClr val="tx1"/>
                </a:solidFill>
              </a:rPr>
              <a:t>条第</a:t>
            </a:r>
            <a:r>
              <a:rPr lang="en-US" altLang="ja-JP" sz="1600" dirty="0" smtClean="0">
                <a:solidFill>
                  <a:schemeClr val="tx1"/>
                </a:solidFill>
              </a:rPr>
              <a:t>2</a:t>
            </a:r>
            <a:r>
              <a:rPr lang="ja-JP" altLang="en-US" sz="1600" dirty="0" smtClean="0">
                <a:solidFill>
                  <a:schemeClr val="tx1"/>
                </a:solidFill>
              </a:rPr>
              <a:t>項＞</a:t>
            </a:r>
          </a:p>
          <a:p>
            <a:r>
              <a:rPr lang="ja-JP" altLang="en-US" sz="1200" dirty="0" smtClean="0">
                <a:solidFill>
                  <a:schemeClr val="tx1"/>
                </a:solidFill>
              </a:rPr>
              <a:t>「特定都道府県知事は、新型インフルエンザ等緊急事態において、新型インフルエンザ等のまん延を防止し、国民の生命及び健康を保護し、並びに国民生活及び国民経済の混乱を回避するため必要があるときは・・要請</a:t>
            </a:r>
            <a:r>
              <a:rPr lang="ja-JP" altLang="en-US" sz="1200" dirty="0">
                <a:solidFill>
                  <a:schemeClr val="tx1"/>
                </a:solidFill>
              </a:rPr>
              <a:t>す</a:t>
            </a:r>
            <a:r>
              <a:rPr lang="ja-JP" altLang="en-US" sz="1200" dirty="0" smtClean="0">
                <a:solidFill>
                  <a:schemeClr val="tx1"/>
                </a:solidFill>
              </a:rPr>
              <a:t>ることができる。」</a:t>
            </a:r>
          </a:p>
          <a:p>
            <a:r>
              <a:rPr lang="ja-JP" altLang="en-US" sz="1600" dirty="0" smtClean="0">
                <a:solidFill>
                  <a:schemeClr val="tx1"/>
                </a:solidFill>
              </a:rPr>
              <a:t>＜特措法第</a:t>
            </a:r>
            <a:r>
              <a:rPr lang="en-US" altLang="ja-JP" sz="1600" dirty="0" smtClean="0">
                <a:solidFill>
                  <a:schemeClr val="tx1"/>
                </a:solidFill>
              </a:rPr>
              <a:t>18</a:t>
            </a:r>
            <a:r>
              <a:rPr lang="ja-JP" altLang="en-US" sz="1600" dirty="0" smtClean="0">
                <a:solidFill>
                  <a:schemeClr val="tx1"/>
                </a:solidFill>
              </a:rPr>
              <a:t>条に基づく基本的対処方針抜粋＞</a:t>
            </a:r>
          </a:p>
          <a:p>
            <a:r>
              <a:rPr lang="ja-JP" altLang="en-US" sz="1200" dirty="0" smtClean="0">
                <a:solidFill>
                  <a:schemeClr val="tx1"/>
                </a:solidFill>
              </a:rPr>
              <a:t>「特定都道府県は、国に協議の上、外出の自粛等の協力の要請の効果を見極めつつ、専門家の意見も聞いた上で行うものとする。」</a:t>
            </a:r>
            <a:endParaRPr lang="en-US" altLang="ja-JP" sz="1200" dirty="0">
              <a:solidFill>
                <a:schemeClr val="tx1"/>
              </a:solidFill>
            </a:endParaRPr>
          </a:p>
        </p:txBody>
      </p:sp>
      <p:sp>
        <p:nvSpPr>
          <p:cNvPr id="25" name="角丸四角形 24">
            <a:extLst>
              <a:ext uri="{FF2B5EF4-FFF2-40B4-BE49-F238E27FC236}">
                <a16:creationId xmlns:a16="http://schemas.microsoft.com/office/drawing/2014/main" id="{0DD150C1-3A1A-4BE4-82C3-070738608B90}"/>
              </a:ext>
            </a:extLst>
          </p:cNvPr>
          <p:cNvSpPr/>
          <p:nvPr/>
        </p:nvSpPr>
        <p:spPr>
          <a:xfrm>
            <a:off x="286359" y="2501945"/>
            <a:ext cx="5481704" cy="1592923"/>
          </a:xfrm>
          <a:prstGeom prst="roundRect">
            <a:avLst/>
          </a:prstGeom>
          <a:no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　</a:t>
            </a:r>
          </a:p>
          <a:p>
            <a:r>
              <a:rPr lang="ja-JP" altLang="en-US" dirty="0">
                <a:solidFill>
                  <a:schemeClr val="tx1"/>
                </a:solidFill>
              </a:rPr>
              <a:t>　</a:t>
            </a:r>
            <a:r>
              <a:rPr lang="ja-JP" altLang="en-US" dirty="0" smtClean="0">
                <a:solidFill>
                  <a:schemeClr val="tx1"/>
                </a:solidFill>
              </a:rPr>
              <a:t>　　　約</a:t>
            </a:r>
            <a:r>
              <a:rPr lang="en-US" altLang="ja-JP" dirty="0" smtClean="0">
                <a:solidFill>
                  <a:schemeClr val="tx1"/>
                </a:solidFill>
              </a:rPr>
              <a:t>640</a:t>
            </a:r>
            <a:r>
              <a:rPr lang="ja-JP" altLang="en-US" dirty="0" smtClean="0">
                <a:solidFill>
                  <a:schemeClr val="tx1"/>
                </a:solidFill>
              </a:rPr>
              <a:t>件（</a:t>
            </a:r>
            <a:r>
              <a:rPr lang="en-US" altLang="ja-JP" dirty="0" smtClean="0">
                <a:solidFill>
                  <a:schemeClr val="tx1"/>
                </a:solidFill>
              </a:rPr>
              <a:t>4</a:t>
            </a:r>
            <a:r>
              <a:rPr lang="ja-JP" altLang="en-US" dirty="0" smtClean="0">
                <a:solidFill>
                  <a:schemeClr val="tx1"/>
                </a:solidFill>
              </a:rPr>
              <a:t>月</a:t>
            </a:r>
            <a:r>
              <a:rPr lang="en-US" altLang="ja-JP" dirty="0" smtClean="0">
                <a:solidFill>
                  <a:schemeClr val="tx1"/>
                </a:solidFill>
              </a:rPr>
              <a:t>20</a:t>
            </a:r>
            <a:r>
              <a:rPr lang="ja-JP" altLang="en-US" dirty="0" smtClean="0">
                <a:solidFill>
                  <a:schemeClr val="tx1"/>
                </a:solidFill>
              </a:rPr>
              <a:t>日現在）</a:t>
            </a:r>
            <a:endParaRPr lang="en-US" altLang="ja-JP" dirty="0" smtClean="0">
              <a:solidFill>
                <a:schemeClr val="tx1"/>
              </a:solidFill>
            </a:endParaRPr>
          </a:p>
          <a:p>
            <a:r>
              <a:rPr lang="en-US" altLang="ja-JP" dirty="0">
                <a:solidFill>
                  <a:schemeClr val="tx1"/>
                </a:solidFill>
              </a:rPr>
              <a:t> </a:t>
            </a:r>
            <a:r>
              <a:rPr lang="ja-JP" altLang="en-US" dirty="0">
                <a:solidFill>
                  <a:schemeClr val="tx1"/>
                </a:solidFill>
              </a:rPr>
              <a:t>主</a:t>
            </a:r>
            <a:r>
              <a:rPr lang="ja-JP" altLang="en-US" dirty="0" smtClean="0">
                <a:solidFill>
                  <a:schemeClr val="tx1"/>
                </a:solidFill>
              </a:rPr>
              <a:t>な内訳</a:t>
            </a:r>
          </a:p>
          <a:p>
            <a:r>
              <a:rPr lang="ja-JP" altLang="en-US" dirty="0" smtClean="0">
                <a:solidFill>
                  <a:schemeClr val="tx1"/>
                </a:solidFill>
              </a:rPr>
              <a:t>・パチンコ店 　   約</a:t>
            </a:r>
            <a:r>
              <a:rPr lang="en-US" altLang="ja-JP" dirty="0" smtClean="0">
                <a:solidFill>
                  <a:schemeClr val="tx1"/>
                </a:solidFill>
              </a:rPr>
              <a:t>370</a:t>
            </a:r>
            <a:r>
              <a:rPr lang="ja-JP" altLang="en-US" smtClean="0">
                <a:solidFill>
                  <a:schemeClr val="tx1"/>
                </a:solidFill>
              </a:rPr>
              <a:t>件</a:t>
            </a:r>
            <a:endParaRPr lang="ja-JP" altLang="en-US" dirty="0" smtClean="0">
              <a:solidFill>
                <a:schemeClr val="tx1"/>
              </a:solidFill>
            </a:endParaRPr>
          </a:p>
          <a:p>
            <a:r>
              <a:rPr lang="ja-JP" altLang="en-US" dirty="0" smtClean="0">
                <a:solidFill>
                  <a:schemeClr val="tx1"/>
                </a:solidFill>
              </a:rPr>
              <a:t>・遊興施設　  　  約</a:t>
            </a:r>
            <a:r>
              <a:rPr lang="en-US" altLang="ja-JP" dirty="0" smtClean="0">
                <a:solidFill>
                  <a:schemeClr val="tx1"/>
                </a:solidFill>
              </a:rPr>
              <a:t>120</a:t>
            </a:r>
            <a:r>
              <a:rPr lang="ja-JP" altLang="en-US" dirty="0" smtClean="0">
                <a:solidFill>
                  <a:schemeClr val="tx1"/>
                </a:solidFill>
              </a:rPr>
              <a:t>件</a:t>
            </a:r>
          </a:p>
          <a:p>
            <a:r>
              <a:rPr lang="ja-JP" altLang="en-US" dirty="0" smtClean="0">
                <a:solidFill>
                  <a:schemeClr val="tx1"/>
                </a:solidFill>
              </a:rPr>
              <a:t>・食事提供施設    約  </a:t>
            </a:r>
            <a:r>
              <a:rPr lang="en-US" altLang="ja-JP" dirty="0" smtClean="0">
                <a:solidFill>
                  <a:schemeClr val="tx1"/>
                </a:solidFill>
              </a:rPr>
              <a:t>70</a:t>
            </a:r>
            <a:r>
              <a:rPr lang="ja-JP" altLang="en-US" dirty="0" smtClean="0">
                <a:solidFill>
                  <a:schemeClr val="tx1"/>
                </a:solidFill>
              </a:rPr>
              <a:t>件</a:t>
            </a:r>
            <a:r>
              <a:rPr lang="ja-JP" altLang="en-US" sz="1600" dirty="0" smtClean="0">
                <a:solidFill>
                  <a:schemeClr val="tx1"/>
                </a:solidFill>
              </a:rPr>
              <a:t>　 </a:t>
            </a:r>
          </a:p>
          <a:p>
            <a:endParaRPr lang="en-US" altLang="ja-JP" sz="1600" dirty="0">
              <a:solidFill>
                <a:schemeClr val="tx1"/>
              </a:solidFill>
            </a:endParaRPr>
          </a:p>
        </p:txBody>
      </p:sp>
      <p:sp>
        <p:nvSpPr>
          <p:cNvPr id="28" name="角丸四角形 27">
            <a:extLst>
              <a:ext uri="{FF2B5EF4-FFF2-40B4-BE49-F238E27FC236}">
                <a16:creationId xmlns:a16="http://schemas.microsoft.com/office/drawing/2014/main" id="{0DD150C1-3A1A-4BE4-82C3-070738608B90}"/>
              </a:ext>
            </a:extLst>
          </p:cNvPr>
          <p:cNvSpPr/>
          <p:nvPr/>
        </p:nvSpPr>
        <p:spPr>
          <a:xfrm>
            <a:off x="286359" y="4868215"/>
            <a:ext cx="5481704" cy="1848670"/>
          </a:xfrm>
          <a:prstGeom prst="roundRect">
            <a:avLst/>
          </a:prstGeom>
          <a:noFill/>
          <a:ln w="254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rPr>
              <a:t>　施設</a:t>
            </a:r>
            <a:r>
              <a:rPr lang="ja-JP" altLang="en-US" sz="1600" dirty="0">
                <a:solidFill>
                  <a:schemeClr val="tx1"/>
                </a:solidFill>
              </a:rPr>
              <a:t>の使用を継続した場合には新型コロナウイルスのまん延につながる蓋然性が</a:t>
            </a:r>
            <a:r>
              <a:rPr lang="ja-JP" altLang="en-US" sz="1600" dirty="0" smtClean="0">
                <a:solidFill>
                  <a:schemeClr val="tx1"/>
                </a:solidFill>
              </a:rPr>
              <a:t>高いと考えられる「収容能力の大きな施設」について</a:t>
            </a:r>
            <a:r>
              <a:rPr lang="ja-JP" altLang="en-US" sz="1600" dirty="0">
                <a:solidFill>
                  <a:schemeClr val="tx1"/>
                </a:solidFill>
              </a:rPr>
              <a:t>、</a:t>
            </a:r>
            <a:r>
              <a:rPr lang="ja-JP" altLang="en-US" sz="1600" dirty="0" smtClean="0">
                <a:solidFill>
                  <a:schemeClr val="tx1"/>
                </a:solidFill>
              </a:rPr>
              <a:t>右記の「対応フロー」に沿って対応。</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endParaRPr lang="en-US" altLang="ja-JP" sz="1600" dirty="0" smtClean="0">
              <a:solidFill>
                <a:schemeClr val="tx1"/>
              </a:solidFill>
            </a:endParaRPr>
          </a:p>
        </p:txBody>
      </p:sp>
      <p:sp>
        <p:nvSpPr>
          <p:cNvPr id="29" name="角丸四角形 4">
            <a:extLst>
              <a:ext uri="{FF2B5EF4-FFF2-40B4-BE49-F238E27FC236}">
                <a16:creationId xmlns:a16="http://schemas.microsoft.com/office/drawing/2014/main" id="{14B1D14B-CB69-4C9F-B822-38CCF3173443}"/>
              </a:ext>
            </a:extLst>
          </p:cNvPr>
          <p:cNvSpPr/>
          <p:nvPr/>
        </p:nvSpPr>
        <p:spPr>
          <a:xfrm>
            <a:off x="237977" y="4270328"/>
            <a:ext cx="5578467" cy="4224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協力要請に応じていただけない施設への対応</a:t>
            </a:r>
            <a:endParaRPr lang="en-US" altLang="ja-JP" dirty="0"/>
          </a:p>
        </p:txBody>
      </p:sp>
      <p:sp>
        <p:nvSpPr>
          <p:cNvPr id="23" name="角丸四角形 5">
            <a:extLst>
              <a:ext uri="{FF2B5EF4-FFF2-40B4-BE49-F238E27FC236}">
                <a16:creationId xmlns:a16="http://schemas.microsoft.com/office/drawing/2014/main" id="{3ACD4B25-79D3-4374-B25A-860013E180C1}"/>
              </a:ext>
            </a:extLst>
          </p:cNvPr>
          <p:cNvSpPr/>
          <p:nvPr/>
        </p:nvSpPr>
        <p:spPr>
          <a:xfrm>
            <a:off x="10091293" y="1858859"/>
            <a:ext cx="2010770" cy="77800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100" dirty="0">
                <a:solidFill>
                  <a:schemeClr val="tx1"/>
                </a:solidFill>
              </a:rPr>
              <a:t>※</a:t>
            </a:r>
            <a:r>
              <a:rPr lang="ja-JP" altLang="en-US" sz="1100" dirty="0">
                <a:solidFill>
                  <a:schemeClr val="tx1"/>
                </a:solidFill>
              </a:rPr>
              <a:t>確認体制</a:t>
            </a:r>
            <a:endParaRPr lang="en-US" altLang="ja-JP" sz="1100" dirty="0">
              <a:solidFill>
                <a:schemeClr val="tx1"/>
              </a:solidFill>
            </a:endParaRPr>
          </a:p>
          <a:p>
            <a:r>
              <a:rPr lang="ja-JP" altLang="en-US" sz="1100" dirty="0" smtClean="0">
                <a:solidFill>
                  <a:schemeClr val="tx1"/>
                </a:solidFill>
              </a:rPr>
              <a:t>大阪市内：大阪府・大阪市</a:t>
            </a:r>
            <a:endParaRPr lang="en-US" altLang="ja-JP" sz="1100" dirty="0">
              <a:solidFill>
                <a:schemeClr val="tx1"/>
              </a:solidFill>
            </a:endParaRPr>
          </a:p>
          <a:p>
            <a:r>
              <a:rPr kumimoji="1" lang="ja-JP" altLang="en-US" sz="1100" dirty="0" smtClean="0">
                <a:solidFill>
                  <a:schemeClr val="tx1"/>
                </a:solidFill>
              </a:rPr>
              <a:t>堺  市 内：堺市</a:t>
            </a:r>
            <a:endParaRPr kumimoji="1" lang="en-US" altLang="ja-JP" sz="1100" dirty="0">
              <a:solidFill>
                <a:schemeClr val="tx1"/>
              </a:solidFill>
            </a:endParaRPr>
          </a:p>
          <a:p>
            <a:r>
              <a:rPr kumimoji="1" lang="ja-JP" altLang="en-US" sz="1100" dirty="0">
                <a:solidFill>
                  <a:schemeClr val="tx1"/>
                </a:solidFill>
              </a:rPr>
              <a:t>その他府内</a:t>
            </a:r>
            <a:r>
              <a:rPr kumimoji="1" lang="ja-JP" altLang="en-US" sz="1100" dirty="0" smtClean="0">
                <a:solidFill>
                  <a:schemeClr val="tx1"/>
                </a:solidFill>
              </a:rPr>
              <a:t>：</a:t>
            </a:r>
            <a:r>
              <a:rPr lang="ja-JP" altLang="en-US" sz="1100" dirty="0">
                <a:solidFill>
                  <a:schemeClr val="tx1"/>
                </a:solidFill>
              </a:rPr>
              <a:t>大阪府</a:t>
            </a:r>
            <a:endParaRPr kumimoji="1" lang="en-US" altLang="ja-JP" sz="1100" dirty="0">
              <a:solidFill>
                <a:schemeClr val="tx1"/>
              </a:solidFill>
            </a:endParaRPr>
          </a:p>
        </p:txBody>
      </p:sp>
      <p:sp>
        <p:nvSpPr>
          <p:cNvPr id="26" name="正方形/長方形 25"/>
          <p:cNvSpPr/>
          <p:nvPr/>
        </p:nvSpPr>
        <p:spPr>
          <a:xfrm>
            <a:off x="10777581" y="45442"/>
            <a:ext cx="1405840" cy="38446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a:t>
            </a:r>
            <a:r>
              <a:rPr kumimoji="1" lang="en-US" altLang="ja-JP" dirty="0" smtClean="0"/>
              <a:t>2-3</a:t>
            </a:r>
            <a:endParaRPr kumimoji="1" lang="ja-JP" altLang="en-US" dirty="0"/>
          </a:p>
        </p:txBody>
      </p:sp>
    </p:spTree>
    <p:extLst>
      <p:ext uri="{BB962C8B-B14F-4D97-AF65-F5344CB8AC3E}">
        <p14:creationId xmlns:p14="http://schemas.microsoft.com/office/powerpoint/2010/main" val="1327287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32516</TotalTime>
  <Words>239</Words>
  <PresentationFormat>ワイド画面</PresentationFormat>
  <Paragraphs>30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游ゴシック</vt:lpstr>
      <vt:lpstr>游ゴシック Light</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2020-04-22T01:54:11Z</cp:lastPrinted>
  <dcterms:created xsi:type="dcterms:W3CDTF">2018-03-24T05:17:02Z</dcterms:created>
  <dcterms:modified xsi:type="dcterms:W3CDTF">2020-04-22T03:04:22Z</dcterms:modified>
</cp:coreProperties>
</file>