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56" r:id="rId2"/>
  </p:sldIdLst>
  <p:sldSz cx="9144000" cy="6858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5D99F"/>
    <a:srgbClr val="1C1355"/>
    <a:srgbClr val="B3AAEC"/>
    <a:srgbClr val="7F6FDF"/>
    <a:srgbClr val="5B46D6"/>
    <a:srgbClr val="082215"/>
    <a:srgbClr val="C5BEF0"/>
    <a:srgbClr val="CBC4F2"/>
    <a:srgbClr val="CA1421"/>
    <a:srgbClr val="6A0A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574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1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G0000SV0NS101\shome2$\KoshimuraS\2020_&#12467;&#12525;&#12490;\&#20225;&#26989;&#35519;&#26619;&#65313;\&#10104;&#35215;&#27169;&#12463;&#12525;&#12473;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G0000SV0NS101\shome2$\KoshimuraS\2020_&#12467;&#12525;&#12490;\&#20225;&#26989;&#35519;&#26619;&#65313;\&#10104;&#35215;&#27169;&#12463;&#12525;&#12473;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G0000SV0NS101\shome2$\KoshimuraS\2020_&#12467;&#12525;&#12490;\&#20225;&#26989;&#35519;&#26619;&#65313;\&#10104;&#35215;&#27169;&#12463;&#12525;&#12473;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73915740840614097"/>
          <c:y val="5.8666666666666666E-2"/>
          <c:w val="0.23572843634271742"/>
          <c:h val="0.64317433017118586"/>
        </c:manualLayout>
      </c:layout>
      <c:lineChart>
        <c:grouping val="standard"/>
        <c:varyColors val="0"/>
        <c:ser>
          <c:idx val="0"/>
          <c:order val="0"/>
          <c:tx>
            <c:strRef>
              <c:f>Sheet2!$B$3</c:f>
              <c:strCache>
                <c:ptCount val="1"/>
                <c:pt idx="0">
                  <c:v>休業・休店</c:v>
                </c:pt>
              </c:strCache>
            </c:strRef>
          </c:tx>
          <c:spPr>
            <a:ln w="50800" cap="rnd">
              <a:solidFill>
                <a:srgbClr val="79BD89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bg1"/>
              </a:solidFill>
              <a:ln w="9525">
                <a:solidFill>
                  <a:srgbClr val="79BD89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2.0668032934239383E-2"/>
                  <c:y val="3.183073105622889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0685-4905-92B8-A9098DC28686}"/>
                </c:ext>
              </c:extLst>
            </c:dLbl>
            <c:dLbl>
              <c:idx val="1"/>
              <c:layout>
                <c:manualLayout>
                  <c:x val="-3.2221443210009706E-2"/>
                  <c:y val="3.747924000967447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0685-4905-92B8-A9098DC28686}"/>
                </c:ext>
              </c:extLst>
            </c:dLbl>
            <c:dLbl>
              <c:idx val="2"/>
              <c:layout>
                <c:manualLayout>
                  <c:x val="-9.0527810735986768E-3"/>
                  <c:y val="3.512545573441545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0685-4905-92B8-A9098DC2868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Sheet2!$I$1:$K$2</c:f>
              <c:strCache>
                <c:ptCount val="3"/>
                <c:pt idx="0">
                  <c:v>～4/7</c:v>
                </c:pt>
                <c:pt idx="1">
                  <c:v>4/8～
4/13</c:v>
                </c:pt>
                <c:pt idx="2">
                  <c:v>4/14～</c:v>
                </c:pt>
              </c:strCache>
            </c:strRef>
          </c:cat>
          <c:val>
            <c:numRef>
              <c:f>Sheet2!$I$3:$K$3</c:f>
              <c:numCache>
                <c:formatCode>0.0%</c:formatCode>
                <c:ptCount val="3"/>
                <c:pt idx="0">
                  <c:v>5.8712121212121209E-2</c:v>
                </c:pt>
                <c:pt idx="1">
                  <c:v>0.14204545454545456</c:v>
                </c:pt>
                <c:pt idx="2">
                  <c:v>0.19128787878787878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0685-4905-92B8-A9098DC28686}"/>
            </c:ext>
          </c:extLst>
        </c:ser>
        <c:ser>
          <c:idx val="1"/>
          <c:order val="1"/>
          <c:tx>
            <c:strRef>
              <c:f>Sheet2!$B$4</c:f>
              <c:strCache>
                <c:ptCount val="1"/>
                <c:pt idx="0">
                  <c:v>テレワーク（在宅勤務）</c:v>
                </c:pt>
              </c:strCache>
            </c:strRef>
          </c:tx>
          <c:spPr>
            <a:ln w="28575" cap="rnd">
              <a:solidFill>
                <a:srgbClr val="2F5F3A"/>
              </a:solidFill>
              <a:prstDash val="sysDash"/>
              <a:round/>
            </a:ln>
            <a:effectLst/>
          </c:spPr>
          <c:marker>
            <c:symbol val="circle"/>
            <c:size val="5"/>
            <c:spPr>
              <a:solidFill>
                <a:srgbClr val="6DB77F"/>
              </a:solidFill>
              <a:ln w="9525">
                <a:solidFill>
                  <a:srgbClr val="2F5F3A"/>
                </a:solidFill>
              </a:ln>
              <a:effectLst/>
            </c:spPr>
          </c:marker>
          <c:dLbls>
            <c:dLbl>
              <c:idx val="1"/>
              <c:layout>
                <c:manualLayout>
                  <c:x val="-5.3564160644303027E-2"/>
                  <c:y val="-5.687135524441697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0685-4905-92B8-A9098DC28686}"/>
                </c:ext>
              </c:extLst>
            </c:dLbl>
            <c:dLbl>
              <c:idx val="2"/>
              <c:layout>
                <c:manualLayout>
                  <c:x val="-2.5911624060691044E-2"/>
                  <c:y val="-4.650775308376559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0685-4905-92B8-A9098DC2868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Sheet2!$I$1:$K$2</c:f>
              <c:strCache>
                <c:ptCount val="3"/>
                <c:pt idx="0">
                  <c:v>～4/7</c:v>
                </c:pt>
                <c:pt idx="1">
                  <c:v>4/8～
4/13</c:v>
                </c:pt>
                <c:pt idx="2">
                  <c:v>4/14～</c:v>
                </c:pt>
              </c:strCache>
            </c:strRef>
          </c:cat>
          <c:val>
            <c:numRef>
              <c:f>Sheet2!$I$4:$K$4</c:f>
              <c:numCache>
                <c:formatCode>0.0%</c:formatCode>
                <c:ptCount val="3"/>
                <c:pt idx="0">
                  <c:v>0.17045454545454547</c:v>
                </c:pt>
                <c:pt idx="1">
                  <c:v>0.2746212121212121</c:v>
                </c:pt>
                <c:pt idx="2">
                  <c:v>0.32954545454545453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0685-4905-92B8-A9098DC28686}"/>
            </c:ext>
          </c:extLst>
        </c:ser>
        <c:ser>
          <c:idx val="2"/>
          <c:order val="2"/>
          <c:tx>
            <c:strRef>
              <c:f>Sheet2!$B$5</c:f>
              <c:strCache>
                <c:ptCount val="1"/>
                <c:pt idx="0">
                  <c:v>時差出勤</c:v>
                </c:pt>
              </c:strCache>
            </c:strRef>
          </c:tx>
          <c:spPr>
            <a:ln w="28575" cap="rnd">
              <a:solidFill>
                <a:srgbClr val="04080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2F5F3A"/>
              </a:solidFill>
              <a:ln w="9525">
                <a:solidFill>
                  <a:srgbClr val="040805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4.7788264480638637E-2"/>
                  <c:y val="3.166656167979002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0685-4905-92B8-A9098DC28686}"/>
                </c:ext>
              </c:extLst>
            </c:dLbl>
            <c:dLbl>
              <c:idx val="1"/>
              <c:layout>
                <c:manualLayout>
                  <c:x val="-4.08280300578866E-2"/>
                  <c:y val="4.186611485850949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0685-4905-92B8-A9098DC28686}"/>
                </c:ext>
              </c:extLst>
            </c:dLbl>
            <c:dLbl>
              <c:idx val="2"/>
              <c:layout>
                <c:manualLayout>
                  <c:x val="-3.500161794845812E-4"/>
                  <c:y val="1.03148710506749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0685-4905-92B8-A9098DC2868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Sheet2!$I$1:$K$2</c:f>
              <c:strCache>
                <c:ptCount val="3"/>
                <c:pt idx="0">
                  <c:v>～4/7</c:v>
                </c:pt>
                <c:pt idx="1">
                  <c:v>4/8～
4/13</c:v>
                </c:pt>
                <c:pt idx="2">
                  <c:v>4/14～</c:v>
                </c:pt>
              </c:strCache>
            </c:strRef>
          </c:cat>
          <c:val>
            <c:numRef>
              <c:f>Sheet2!$I$5:$K$5</c:f>
              <c:numCache>
                <c:formatCode>0.0%</c:formatCode>
                <c:ptCount val="3"/>
                <c:pt idx="0">
                  <c:v>0.15340909090909091</c:v>
                </c:pt>
                <c:pt idx="1">
                  <c:v>0.24053030303030304</c:v>
                </c:pt>
                <c:pt idx="2">
                  <c:v>0.26704545454545453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A-0685-4905-92B8-A9098DC28686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2004537663"/>
        <c:axId val="2004533503"/>
      </c:lineChart>
      <c:catAx>
        <c:axId val="200453766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defRPr>
            </a:pPr>
            <a:endParaRPr lang="ja-JP"/>
          </a:p>
        </c:txPr>
        <c:crossAx val="2004533503"/>
        <c:crosses val="autoZero"/>
        <c:auto val="1"/>
        <c:lblAlgn val="ctr"/>
        <c:lblOffset val="100"/>
        <c:noMultiLvlLbl val="0"/>
      </c:catAx>
      <c:valAx>
        <c:axId val="2004533503"/>
        <c:scaling>
          <c:orientation val="minMax"/>
          <c:max val="0.8"/>
        </c:scaling>
        <c:delete val="0"/>
        <c:axPos val="l"/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defRPr>
            </a:pPr>
            <a:endParaRPr lang="ja-JP"/>
          </a:p>
        </c:txPr>
        <c:crossAx val="200453766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3.7429259698702047E-2"/>
          <c:y val="0.89590389938459059"/>
          <c:w val="0.89546111530579209"/>
          <c:h val="7.679234634919782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ysClr val="windowText" lastClr="000000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>
          <a:solidFill>
            <a:sysClr val="windowText" lastClr="000000"/>
          </a:solidFill>
          <a:latin typeface="ＭＳ Ｐゴシック" panose="020B0600070205080204" pitchFamily="50" charset="-128"/>
          <a:ea typeface="ＭＳ Ｐゴシック" panose="020B0600070205080204" pitchFamily="50" charset="-128"/>
        </a:defRPr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Sheet2!$B$3</c:f>
              <c:strCache>
                <c:ptCount val="1"/>
                <c:pt idx="0">
                  <c:v>休業・休店</c:v>
                </c:pt>
              </c:strCache>
            </c:strRef>
          </c:tx>
          <c:spPr>
            <a:ln w="50800" cap="rnd">
              <a:solidFill>
                <a:srgbClr val="79BD89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bg1"/>
              </a:solidFill>
              <a:ln w="9525">
                <a:solidFill>
                  <a:srgbClr val="79BD89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0.11427534471857952"/>
                  <c:y val="4.626511102170623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22DB-4523-AC1E-AB6F4167A99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Sheet2!$F$1:$H$2</c:f>
              <c:strCache>
                <c:ptCount val="3"/>
                <c:pt idx="0">
                  <c:v>～4/7</c:v>
                </c:pt>
                <c:pt idx="1">
                  <c:v>4/8～
4/13</c:v>
                </c:pt>
                <c:pt idx="2">
                  <c:v>4/14～</c:v>
                </c:pt>
              </c:strCache>
            </c:strRef>
          </c:cat>
          <c:val>
            <c:numRef>
              <c:f>Sheet2!$F$3:$H$3</c:f>
              <c:numCache>
                <c:formatCode>0.0%</c:formatCode>
                <c:ptCount val="3"/>
                <c:pt idx="0">
                  <c:v>7.1307300509337854E-2</c:v>
                </c:pt>
                <c:pt idx="1">
                  <c:v>0.12733446519524619</c:v>
                </c:pt>
                <c:pt idx="2">
                  <c:v>0.16808149405772496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2DB-4523-AC1E-AB6F4167A99E}"/>
            </c:ext>
          </c:extLst>
        </c:ser>
        <c:ser>
          <c:idx val="1"/>
          <c:order val="1"/>
          <c:tx>
            <c:strRef>
              <c:f>Sheet2!$B$4</c:f>
              <c:strCache>
                <c:ptCount val="1"/>
                <c:pt idx="0">
                  <c:v>テレワーク（在宅勤務）</c:v>
                </c:pt>
              </c:strCache>
            </c:strRef>
          </c:tx>
          <c:spPr>
            <a:ln w="28575" cap="rnd">
              <a:solidFill>
                <a:srgbClr val="2F5F3A"/>
              </a:solidFill>
              <a:prstDash val="sysDash"/>
              <a:round/>
            </a:ln>
            <a:effectLst/>
          </c:spPr>
          <c:marker>
            <c:symbol val="circle"/>
            <c:size val="5"/>
            <c:spPr>
              <a:solidFill>
                <a:srgbClr val="6DB77F"/>
              </a:solidFill>
              <a:ln w="9525">
                <a:solidFill>
                  <a:srgbClr val="2F5F3A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0.15204368298183835"/>
                  <c:y val="-6.662677165354330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22DB-4523-AC1E-AB6F4167A99E}"/>
                </c:ext>
              </c:extLst>
            </c:dLbl>
            <c:dLbl>
              <c:idx val="1"/>
              <c:layout>
                <c:manualLayout>
                  <c:x val="-6.8830153906625155E-2"/>
                  <c:y val="5.599747111902973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22DB-4523-AC1E-AB6F4167A99E}"/>
                </c:ext>
              </c:extLst>
            </c:dLbl>
            <c:dLbl>
              <c:idx val="2"/>
              <c:layout>
                <c:manualLayout>
                  <c:x val="-8.6309059208168518E-2"/>
                  <c:y val="5.159853018372703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22DB-4523-AC1E-AB6F4167A99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Sheet2!$F$1:$H$2</c:f>
              <c:strCache>
                <c:ptCount val="3"/>
                <c:pt idx="0">
                  <c:v>～4/7</c:v>
                </c:pt>
                <c:pt idx="1">
                  <c:v>4/8～
4/13</c:v>
                </c:pt>
                <c:pt idx="2">
                  <c:v>4/14～</c:v>
                </c:pt>
              </c:strCache>
            </c:strRef>
          </c:cat>
          <c:val>
            <c:numRef>
              <c:f>Sheet2!$F$4:$H$4</c:f>
              <c:numCache>
                <c:formatCode>0.0%</c:formatCode>
                <c:ptCount val="3"/>
                <c:pt idx="0">
                  <c:v>0.15449915110356538</c:v>
                </c:pt>
                <c:pt idx="1">
                  <c:v>0.4023769100169779</c:v>
                </c:pt>
                <c:pt idx="2">
                  <c:v>0.4838709677419355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22DB-4523-AC1E-AB6F4167A99E}"/>
            </c:ext>
          </c:extLst>
        </c:ser>
        <c:ser>
          <c:idx val="2"/>
          <c:order val="2"/>
          <c:tx>
            <c:strRef>
              <c:f>Sheet2!$B$5</c:f>
              <c:strCache>
                <c:ptCount val="1"/>
                <c:pt idx="0">
                  <c:v>時差出勤</c:v>
                </c:pt>
              </c:strCache>
            </c:strRef>
          </c:tx>
          <c:spPr>
            <a:ln w="28575" cap="rnd">
              <a:solidFill>
                <a:srgbClr val="04080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2F5F3A"/>
              </a:solidFill>
              <a:ln w="9525">
                <a:solidFill>
                  <a:srgbClr val="040805"/>
                </a:solidFill>
              </a:ln>
              <a:effectLst/>
            </c:spPr>
          </c:marker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Sheet2!$F$1:$H$2</c:f>
              <c:strCache>
                <c:ptCount val="3"/>
                <c:pt idx="0">
                  <c:v>～4/7</c:v>
                </c:pt>
                <c:pt idx="1">
                  <c:v>4/8～
4/13</c:v>
                </c:pt>
                <c:pt idx="2">
                  <c:v>4/14～</c:v>
                </c:pt>
              </c:strCache>
            </c:strRef>
          </c:cat>
          <c:val>
            <c:numRef>
              <c:f>Sheet2!$F$5:$H$5</c:f>
              <c:numCache>
                <c:formatCode>0.0%</c:formatCode>
                <c:ptCount val="3"/>
                <c:pt idx="0">
                  <c:v>0.30050933786078099</c:v>
                </c:pt>
                <c:pt idx="1">
                  <c:v>0.48556876061120541</c:v>
                </c:pt>
                <c:pt idx="2">
                  <c:v>0.52461799660441433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22DB-4523-AC1E-AB6F4167A99E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2004537663"/>
        <c:axId val="2004533503"/>
      </c:lineChart>
      <c:catAx>
        <c:axId val="200453766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defRPr>
            </a:pPr>
            <a:endParaRPr lang="ja-JP"/>
          </a:p>
        </c:txPr>
        <c:crossAx val="2004533503"/>
        <c:crosses val="autoZero"/>
        <c:auto val="1"/>
        <c:lblAlgn val="ctr"/>
        <c:lblOffset val="100"/>
        <c:noMultiLvlLbl val="0"/>
      </c:catAx>
      <c:valAx>
        <c:axId val="2004533503"/>
        <c:scaling>
          <c:orientation val="minMax"/>
          <c:max val="0.8"/>
        </c:scaling>
        <c:delete val="0"/>
        <c:axPos val="l"/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defRPr>
            </a:pPr>
            <a:endParaRPr lang="ja-JP"/>
          </a:p>
        </c:txPr>
        <c:crossAx val="200453766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rgbClr val="79BD89"/>
      </a:solidFill>
      <a:round/>
    </a:ln>
    <a:effectLst/>
  </c:spPr>
  <c:txPr>
    <a:bodyPr/>
    <a:lstStyle/>
    <a:p>
      <a:pPr>
        <a:defRPr sz="1200">
          <a:solidFill>
            <a:sysClr val="windowText" lastClr="000000"/>
          </a:solidFill>
          <a:latin typeface="ＭＳ Ｐゴシック" panose="020B0600070205080204" pitchFamily="50" charset="-128"/>
          <a:ea typeface="ＭＳ Ｐゴシック" panose="020B0600070205080204" pitchFamily="50" charset="-128"/>
        </a:defRPr>
      </a:pPr>
      <a:endParaRPr lang="ja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Sheet2!$B$3</c:f>
              <c:strCache>
                <c:ptCount val="1"/>
                <c:pt idx="0">
                  <c:v>休業・休店</c:v>
                </c:pt>
              </c:strCache>
            </c:strRef>
          </c:tx>
          <c:spPr>
            <a:ln w="47625" cap="rnd">
              <a:solidFill>
                <a:srgbClr val="79BD89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bg1"/>
              </a:solidFill>
              <a:ln w="9525">
                <a:solidFill>
                  <a:srgbClr val="79BD89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0.11592361588792501"/>
                  <c:y val="5.599747111902982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59FA-410B-9CAF-FE464ADB6D6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Sheet2!$C$1:$E$2</c:f>
              <c:strCache>
                <c:ptCount val="3"/>
                <c:pt idx="0">
                  <c:v>～4/7</c:v>
                </c:pt>
                <c:pt idx="1">
                  <c:v>4/8～
4/13</c:v>
                </c:pt>
                <c:pt idx="2">
                  <c:v>4/14～</c:v>
                </c:pt>
              </c:strCache>
            </c:strRef>
          </c:cat>
          <c:val>
            <c:numRef>
              <c:f>Sheet2!$C$3:$E$3</c:f>
              <c:numCache>
                <c:formatCode>0.0%</c:formatCode>
                <c:ptCount val="3"/>
                <c:pt idx="0">
                  <c:v>0.11333333333333334</c:v>
                </c:pt>
                <c:pt idx="1">
                  <c:v>0.24666666666666667</c:v>
                </c:pt>
                <c:pt idx="2">
                  <c:v>0.26666666666666666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9FA-410B-9CAF-FE464ADB6D6C}"/>
            </c:ext>
          </c:extLst>
        </c:ser>
        <c:ser>
          <c:idx val="1"/>
          <c:order val="1"/>
          <c:tx>
            <c:strRef>
              <c:f>Sheet2!$B$4</c:f>
              <c:strCache>
                <c:ptCount val="1"/>
                <c:pt idx="0">
                  <c:v>テレワーク（在宅勤務）</c:v>
                </c:pt>
              </c:strCache>
            </c:strRef>
          </c:tx>
          <c:spPr>
            <a:ln w="28575" cap="rnd">
              <a:solidFill>
                <a:srgbClr val="2F5F3A"/>
              </a:solidFill>
              <a:prstDash val="sysDash"/>
              <a:round/>
            </a:ln>
            <a:effectLst/>
          </c:spPr>
          <c:marker>
            <c:symbol val="circle"/>
            <c:size val="5"/>
            <c:spPr>
              <a:solidFill>
                <a:srgbClr val="6DB77F"/>
              </a:solidFill>
              <a:ln w="9525">
                <a:solidFill>
                  <a:srgbClr val="2F5F3A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0.1806772289188498"/>
                  <c:y val="-7.819212598425201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59FA-410B-9CAF-FE464ADB6D6C}"/>
                </c:ext>
              </c:extLst>
            </c:dLbl>
            <c:dLbl>
              <c:idx val="1"/>
              <c:layout>
                <c:manualLayout>
                  <c:x val="-7.4838303632050934E-2"/>
                  <c:y val="7.737322834645669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59FA-410B-9CAF-FE464ADB6D6C}"/>
                </c:ext>
              </c:extLst>
            </c:dLbl>
            <c:dLbl>
              <c:idx val="2"/>
              <c:layout>
                <c:manualLayout>
                  <c:x val="-9.6023614062623996E-2"/>
                  <c:y val="7.203989501312335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59FA-410B-9CAF-FE464ADB6D6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Sheet2!$C$1:$E$2</c:f>
              <c:strCache>
                <c:ptCount val="3"/>
                <c:pt idx="0">
                  <c:v>～4/7</c:v>
                </c:pt>
                <c:pt idx="1">
                  <c:v>4/8～
4/13</c:v>
                </c:pt>
                <c:pt idx="2">
                  <c:v>4/14～</c:v>
                </c:pt>
              </c:strCache>
            </c:strRef>
          </c:cat>
          <c:val>
            <c:numRef>
              <c:f>Sheet2!$C$4:$E$4</c:f>
              <c:numCache>
                <c:formatCode>0.0%</c:formatCode>
                <c:ptCount val="3"/>
                <c:pt idx="0">
                  <c:v>0.24666666666666667</c:v>
                </c:pt>
                <c:pt idx="1">
                  <c:v>0.55333333333333334</c:v>
                </c:pt>
                <c:pt idx="2">
                  <c:v>0.64666666666666672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59FA-410B-9CAF-FE464ADB6D6C}"/>
            </c:ext>
          </c:extLst>
        </c:ser>
        <c:ser>
          <c:idx val="2"/>
          <c:order val="2"/>
          <c:tx>
            <c:strRef>
              <c:f>Sheet2!$B$5</c:f>
              <c:strCache>
                <c:ptCount val="1"/>
                <c:pt idx="0">
                  <c:v>時差出勤</c:v>
                </c:pt>
              </c:strCache>
            </c:strRef>
          </c:tx>
          <c:spPr>
            <a:ln w="28575" cap="rnd">
              <a:solidFill>
                <a:srgbClr val="04080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2F5F3A"/>
              </a:solidFill>
              <a:ln w="9525">
                <a:solidFill>
                  <a:srgbClr val="040805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0.17479044336454974"/>
                  <c:y val="-7.052321014617703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59FA-410B-9CAF-FE464ADB6D6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Sheet2!$C$1:$E$2</c:f>
              <c:strCache>
                <c:ptCount val="3"/>
                <c:pt idx="0">
                  <c:v>～4/7</c:v>
                </c:pt>
                <c:pt idx="1">
                  <c:v>4/8～
4/13</c:v>
                </c:pt>
                <c:pt idx="2">
                  <c:v>4/14～</c:v>
                </c:pt>
              </c:strCache>
            </c:strRef>
          </c:cat>
          <c:val>
            <c:numRef>
              <c:f>Sheet2!$C$5:$E$5</c:f>
              <c:numCache>
                <c:formatCode>0.0%</c:formatCode>
                <c:ptCount val="3"/>
                <c:pt idx="0">
                  <c:v>0.48</c:v>
                </c:pt>
                <c:pt idx="1">
                  <c:v>0.6</c:v>
                </c:pt>
                <c:pt idx="2">
                  <c:v>0.65333333333333332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59FA-410B-9CAF-FE464ADB6D6C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2004537663"/>
        <c:axId val="2004533503"/>
      </c:lineChart>
      <c:catAx>
        <c:axId val="200453766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defRPr>
            </a:pPr>
            <a:endParaRPr lang="ja-JP"/>
          </a:p>
        </c:txPr>
        <c:crossAx val="2004533503"/>
        <c:crosses val="autoZero"/>
        <c:auto val="1"/>
        <c:lblAlgn val="ctr"/>
        <c:lblOffset val="100"/>
        <c:noMultiLvlLbl val="0"/>
      </c:catAx>
      <c:valAx>
        <c:axId val="2004533503"/>
        <c:scaling>
          <c:orientation val="minMax"/>
          <c:max val="0.8"/>
        </c:scaling>
        <c:delete val="0"/>
        <c:axPos val="l"/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defRPr>
            </a:pPr>
            <a:endParaRPr lang="ja-JP"/>
          </a:p>
        </c:txPr>
        <c:crossAx val="200453766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rgbClr val="79BD89"/>
      </a:solidFill>
      <a:round/>
    </a:ln>
    <a:effectLst/>
  </c:spPr>
  <c:txPr>
    <a:bodyPr/>
    <a:lstStyle/>
    <a:p>
      <a:pPr>
        <a:defRPr sz="1200">
          <a:solidFill>
            <a:sysClr val="windowText" lastClr="000000"/>
          </a:solidFill>
          <a:latin typeface="ＭＳ Ｐゴシック" panose="020B0600070205080204" pitchFamily="50" charset="-128"/>
          <a:ea typeface="ＭＳ Ｐゴシック" panose="020B0600070205080204" pitchFamily="50" charset="-128"/>
        </a:defRPr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97DBD7-69D8-4261-8BDE-2044949315CE}" type="datetimeFigureOut">
              <a:rPr kumimoji="1" lang="ja-JP" altLang="en-US" smtClean="0"/>
              <a:t>2020/4/22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6744DD-5DB7-4FA9-B27A-3B08268A85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16291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200E8-FF88-48DE-950A-F1FDA1989C2B}" type="datetimeFigureOut">
              <a:rPr kumimoji="1" lang="ja-JP" altLang="en-US" smtClean="0"/>
              <a:t>2020/4/22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B24FF-271C-4B44-B585-080EC67B5A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7205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200E8-FF88-48DE-950A-F1FDA1989C2B}" type="datetimeFigureOut">
              <a:rPr kumimoji="1" lang="ja-JP" altLang="en-US" smtClean="0"/>
              <a:t>2020/4/22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B24FF-271C-4B44-B585-080EC67B5A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3875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200E8-FF88-48DE-950A-F1FDA1989C2B}" type="datetimeFigureOut">
              <a:rPr kumimoji="1" lang="ja-JP" altLang="en-US" smtClean="0"/>
              <a:t>2020/4/22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B24FF-271C-4B44-B585-080EC67B5A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8898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200E8-FF88-48DE-950A-F1FDA1989C2B}" type="datetimeFigureOut">
              <a:rPr kumimoji="1" lang="ja-JP" altLang="en-US" smtClean="0"/>
              <a:t>2020/4/22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B24FF-271C-4B44-B585-080EC67B5A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359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200E8-FF88-48DE-950A-F1FDA1989C2B}" type="datetimeFigureOut">
              <a:rPr kumimoji="1" lang="ja-JP" altLang="en-US" smtClean="0"/>
              <a:t>2020/4/22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B24FF-271C-4B44-B585-080EC67B5A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9621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200E8-FF88-48DE-950A-F1FDA1989C2B}" type="datetimeFigureOut">
              <a:rPr kumimoji="1" lang="ja-JP" altLang="en-US" smtClean="0"/>
              <a:t>2020/4/22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B24FF-271C-4B44-B585-080EC67B5A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9829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200E8-FF88-48DE-950A-F1FDA1989C2B}" type="datetimeFigureOut">
              <a:rPr kumimoji="1" lang="ja-JP" altLang="en-US" smtClean="0"/>
              <a:t>2020/4/22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B24FF-271C-4B44-B585-080EC67B5A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6203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200E8-FF88-48DE-950A-F1FDA1989C2B}" type="datetimeFigureOut">
              <a:rPr kumimoji="1" lang="ja-JP" altLang="en-US" smtClean="0"/>
              <a:t>2020/4/22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B24FF-271C-4B44-B585-080EC67B5A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8672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200E8-FF88-48DE-950A-F1FDA1989C2B}" type="datetimeFigureOut">
              <a:rPr kumimoji="1" lang="ja-JP" altLang="en-US" smtClean="0"/>
              <a:t>2020/4/22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B24FF-271C-4B44-B585-080EC67B5A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305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200E8-FF88-48DE-950A-F1FDA1989C2B}" type="datetimeFigureOut">
              <a:rPr kumimoji="1" lang="ja-JP" altLang="en-US" smtClean="0"/>
              <a:t>2020/4/22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B24FF-271C-4B44-B585-080EC67B5A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6514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200E8-FF88-48DE-950A-F1FDA1989C2B}" type="datetimeFigureOut">
              <a:rPr kumimoji="1" lang="ja-JP" altLang="en-US" smtClean="0"/>
              <a:t>2020/4/22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B24FF-271C-4B44-B585-080EC67B5A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7075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E200E8-FF88-48DE-950A-F1FDA1989C2B}" type="datetimeFigureOut">
              <a:rPr kumimoji="1" lang="ja-JP" altLang="en-US" smtClean="0"/>
              <a:t>2020/4/22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4B24FF-271C-4B44-B585-080EC67B5A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9313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字幕 2">
            <a:extLst>
              <a:ext uri="{FF2B5EF4-FFF2-40B4-BE49-F238E27FC236}">
                <a16:creationId xmlns:a16="http://schemas.microsoft.com/office/drawing/2014/main" id="{8898EB9E-16CB-44CF-A534-D82E2CEEEA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"/>
            <a:ext cx="9144000" cy="528980"/>
          </a:xfrm>
          <a:solidFill>
            <a:srgbClr val="6ADACD"/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81000" tIns="135000" rIns="81000" bIns="45720" rtlCol="0" anchor="t" anchorCtr="0">
            <a:normAutofit/>
          </a:bodyPr>
          <a:lstStyle/>
          <a:p>
            <a:r>
              <a:rPr lang="ja-JP" altLang="en-US" sz="20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府内事業者のテレワーク等の実施状況の推移</a:t>
            </a:r>
            <a:endParaRPr lang="ja-JP" altLang="en-US" sz="20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7CD5F85-3C61-4C02-B490-C87895909370}"/>
              </a:ext>
            </a:extLst>
          </p:cNvPr>
          <p:cNvSpPr txBox="1"/>
          <p:nvPr/>
        </p:nvSpPr>
        <p:spPr>
          <a:xfrm>
            <a:off x="7593749" y="318804"/>
            <a:ext cx="17386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【</a:t>
            </a:r>
            <a:r>
              <a:rPr kumimoji="1" lang="ja-JP" altLang="en-US" sz="11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商工労働部・企画室</a:t>
            </a:r>
            <a:r>
              <a:rPr kumimoji="1" lang="en-US" altLang="ja-JP" sz="11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】</a:t>
            </a:r>
            <a:endParaRPr kumimoji="1" lang="ja-JP" altLang="en-US" sz="11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5AC187B8-671A-4A53-BA6C-D91DE6BABB20}"/>
              </a:ext>
            </a:extLst>
          </p:cNvPr>
          <p:cNvSpPr/>
          <p:nvPr/>
        </p:nvSpPr>
        <p:spPr>
          <a:xfrm>
            <a:off x="307221" y="1471880"/>
            <a:ext cx="8567776" cy="324528"/>
          </a:xfrm>
          <a:prstGeom prst="rect">
            <a:avLst/>
          </a:prstGeom>
          <a:solidFill>
            <a:srgbClr val="1C1355"/>
          </a:solidFill>
          <a:ln w="15875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kumimoji="1" lang="ja-JP" altLang="en-US" sz="1400" b="1" dirty="0" smtClean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＜事業者規模別＞　休業・休店／テレワーク／時差出勤 の実施状況　</a:t>
            </a:r>
            <a:r>
              <a:rPr kumimoji="1" lang="en-US" altLang="ja-JP" sz="1400" b="1" dirty="0" smtClean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【</a:t>
            </a:r>
            <a:r>
              <a:rPr kumimoji="1" lang="ja-JP" altLang="en-US" sz="1400" b="1" dirty="0" smtClean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全期間の推移</a:t>
            </a:r>
            <a:r>
              <a:rPr kumimoji="1" lang="en-US" altLang="ja-JP" sz="1400" b="1" dirty="0" smtClean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】</a:t>
            </a:r>
            <a:endParaRPr kumimoji="1" lang="en-US" altLang="ja-JP" sz="1400" b="1" dirty="0">
              <a:solidFill>
                <a:schemeClr val="bg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5AC187B8-671A-4A53-BA6C-D91DE6BABB20}"/>
              </a:ext>
            </a:extLst>
          </p:cNvPr>
          <p:cNvSpPr/>
          <p:nvPr/>
        </p:nvSpPr>
        <p:spPr>
          <a:xfrm>
            <a:off x="814943" y="2671930"/>
            <a:ext cx="1568034" cy="267952"/>
          </a:xfrm>
          <a:prstGeom prst="rect">
            <a:avLst/>
          </a:prstGeom>
          <a:solidFill>
            <a:srgbClr val="5B46D6"/>
          </a:solidFill>
          <a:ln w="15875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kumimoji="1" lang="ja-JP" altLang="en-US" sz="1400" b="1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大企業</a:t>
            </a:r>
            <a:endParaRPr kumimoji="1" lang="en-US" altLang="ja-JP" sz="1400" b="1" dirty="0">
              <a:solidFill>
                <a:schemeClr val="bg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5AC187B8-671A-4A53-BA6C-D91DE6BABB20}"/>
              </a:ext>
            </a:extLst>
          </p:cNvPr>
          <p:cNvSpPr/>
          <p:nvPr/>
        </p:nvSpPr>
        <p:spPr>
          <a:xfrm>
            <a:off x="3807091" y="2669002"/>
            <a:ext cx="1568034" cy="270880"/>
          </a:xfrm>
          <a:prstGeom prst="rect">
            <a:avLst/>
          </a:prstGeom>
          <a:solidFill>
            <a:srgbClr val="5B46D6"/>
          </a:solidFill>
          <a:ln w="15875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kumimoji="1" lang="ja-JP" altLang="en-US" sz="1400" b="1" dirty="0" smtClean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中小企業</a:t>
            </a:r>
            <a:endParaRPr kumimoji="1" lang="en-US" altLang="ja-JP" sz="1400" b="1" dirty="0">
              <a:solidFill>
                <a:schemeClr val="bg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5AC187B8-671A-4A53-BA6C-D91DE6BABB20}"/>
              </a:ext>
            </a:extLst>
          </p:cNvPr>
          <p:cNvSpPr/>
          <p:nvPr/>
        </p:nvSpPr>
        <p:spPr>
          <a:xfrm>
            <a:off x="6713133" y="2685132"/>
            <a:ext cx="1568034" cy="270489"/>
          </a:xfrm>
          <a:prstGeom prst="rect">
            <a:avLst/>
          </a:prstGeom>
          <a:solidFill>
            <a:srgbClr val="5B46D6"/>
          </a:solidFill>
          <a:ln w="15875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kumimoji="1" lang="ja-JP" altLang="en-US" sz="1400" b="1" dirty="0" smtClean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小規模事業者</a:t>
            </a:r>
            <a:endParaRPr kumimoji="1" lang="en-US" altLang="ja-JP" sz="1400" b="1" dirty="0">
              <a:solidFill>
                <a:schemeClr val="bg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45" name="正方形/長方形 44"/>
          <p:cNvSpPr/>
          <p:nvPr/>
        </p:nvSpPr>
        <p:spPr>
          <a:xfrm>
            <a:off x="41222" y="1796407"/>
            <a:ext cx="9033454" cy="4815339"/>
          </a:xfrm>
          <a:prstGeom prst="rect">
            <a:avLst/>
          </a:prstGeom>
          <a:noFill/>
          <a:ln>
            <a:solidFill>
              <a:srgbClr val="1C1355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121188" y="1931651"/>
            <a:ext cx="8939840" cy="88872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kumimoji="1" lang="ja-JP" altLang="en-US" sz="14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◇</a:t>
            </a:r>
            <a:r>
              <a:rPr kumimoji="1" lang="ja-JP" altLang="en-US" sz="14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大企業では、緊急事態宣言後、休業・休店</a:t>
            </a:r>
            <a:r>
              <a:rPr kumimoji="1" lang="en-US" altLang="ja-JP" sz="14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/</a:t>
            </a:r>
            <a:r>
              <a:rPr kumimoji="1" lang="ja-JP" altLang="en-US" sz="14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テレワーク</a:t>
            </a:r>
            <a:r>
              <a:rPr kumimoji="1" lang="en-US" altLang="ja-JP" sz="14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/</a:t>
            </a:r>
            <a:r>
              <a:rPr kumimoji="1" lang="ja-JP" altLang="en-US" sz="14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時差出勤のすべてで、取り組む事業者が大きく増加している。</a:t>
            </a:r>
            <a:endParaRPr kumimoji="1" lang="en-US" altLang="ja-JP" sz="1400" dirty="0" smtClean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4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14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また、</a:t>
            </a:r>
            <a:r>
              <a:rPr kumimoji="1" lang="ja-JP" altLang="en-US" sz="14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中</a:t>
            </a:r>
            <a:r>
              <a:rPr kumimoji="1" lang="ja-JP" altLang="en-US" sz="14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小</a:t>
            </a:r>
            <a:r>
              <a:rPr kumimoji="1" lang="ja-JP" altLang="en-US" sz="14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企業</a:t>
            </a:r>
            <a:r>
              <a:rPr kumimoji="1" lang="ja-JP" altLang="en-US" sz="14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でも約</a:t>
            </a:r>
            <a:r>
              <a:rPr kumimoji="1" lang="en-US" altLang="ja-JP" sz="14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5</a:t>
            </a:r>
            <a:r>
              <a:rPr kumimoji="1" lang="ja-JP" altLang="en-US" sz="14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割が時差出勤に取組み、テレワークの実施率も</a:t>
            </a:r>
            <a:r>
              <a:rPr kumimoji="1" lang="en-US" altLang="ja-JP" sz="14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5</a:t>
            </a:r>
            <a:r>
              <a:rPr kumimoji="1" lang="ja-JP" altLang="en-US" sz="14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割に近づいた。</a:t>
            </a:r>
            <a:endParaRPr kumimoji="1" lang="en-US" altLang="ja-JP" sz="1400" dirty="0" smtClean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4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◇小規模事業者でも取組みは増加傾向にあるが、大企業、</a:t>
            </a:r>
            <a:r>
              <a:rPr kumimoji="1" lang="ja-JP" altLang="en-US" sz="14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中</a:t>
            </a:r>
            <a:r>
              <a:rPr kumimoji="1" lang="ja-JP" altLang="en-US" sz="14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小</a:t>
            </a:r>
            <a:r>
              <a:rPr kumimoji="1" lang="ja-JP" altLang="en-US" sz="14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企業</a:t>
            </a:r>
            <a:r>
              <a:rPr kumimoji="1" lang="ja-JP" altLang="en-US" sz="14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に比べて、テレワークや時差出勤の実施割合は低い。</a:t>
            </a:r>
            <a:endParaRPr kumimoji="1" lang="en-US" altLang="ja-JP" sz="1400" dirty="0" smtClean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420202" y="6640999"/>
            <a:ext cx="8016869" cy="56072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kumimoji="1" lang="ja-JP" altLang="en-US" sz="1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r>
              <a:rPr kumimoji="1" lang="en-US" altLang="ja-JP" sz="12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※</a:t>
            </a:r>
            <a:r>
              <a:rPr kumimoji="1" lang="ja-JP" altLang="en-US" sz="12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本調査結果では、中小企業の数値には小規模事業者の数値を含めず表記。</a:t>
            </a:r>
            <a:endParaRPr kumimoji="1" lang="en-US" altLang="ja-JP" sz="5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249957" y="685659"/>
            <a:ext cx="7076049" cy="69427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kumimoji="1" lang="ja-JP" altLang="en-US" sz="1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</a:t>
            </a:r>
            <a:r>
              <a:rPr kumimoji="1" lang="ja-JP" altLang="en-US" sz="14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緊急事態宣言前（～</a:t>
            </a:r>
            <a:r>
              <a:rPr kumimoji="1" lang="en-US" altLang="ja-JP" sz="14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4/7</a:t>
            </a:r>
            <a:r>
              <a:rPr kumimoji="1" lang="ja-JP" altLang="en-US" sz="14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）、宣言後</a:t>
            </a:r>
            <a:r>
              <a:rPr kumimoji="1" lang="ja-JP" altLang="en-US" sz="1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（</a:t>
            </a:r>
            <a:r>
              <a:rPr kumimoji="1" lang="en-US" altLang="ja-JP" sz="14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4/8</a:t>
            </a:r>
            <a:r>
              <a:rPr kumimoji="1" lang="ja-JP" altLang="en-US" sz="14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～</a:t>
            </a:r>
            <a:r>
              <a:rPr kumimoji="1" lang="en-US" altLang="ja-JP" sz="14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4/13</a:t>
            </a:r>
            <a:r>
              <a:rPr kumimoji="1" lang="ja-JP" altLang="en-US" sz="1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）</a:t>
            </a:r>
            <a:r>
              <a:rPr kumimoji="1" lang="ja-JP" altLang="en-US" sz="14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、</a:t>
            </a:r>
            <a:endParaRPr kumimoji="1" lang="en-US" altLang="ja-JP" sz="1400" dirty="0" smtClean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sz="1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</a:t>
            </a:r>
            <a:r>
              <a:rPr kumimoji="1" lang="ja-JP" altLang="en-US" sz="14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休業要請後（</a:t>
            </a:r>
            <a:r>
              <a:rPr kumimoji="1" lang="en-US" altLang="ja-JP" sz="14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4/14</a:t>
            </a:r>
            <a:r>
              <a:rPr kumimoji="1" lang="ja-JP" altLang="en-US" sz="14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～）の</a:t>
            </a:r>
            <a:r>
              <a:rPr kumimoji="1" lang="en-US" altLang="ja-JP" sz="14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3</a:t>
            </a:r>
            <a:r>
              <a:rPr kumimoji="1" lang="ja-JP" altLang="en-US" sz="14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段階で、府内事業者の</a:t>
            </a:r>
            <a:endParaRPr kumimoji="1" lang="en-US" altLang="ja-JP" sz="1400" dirty="0" smtClean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sz="1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</a:t>
            </a:r>
            <a:r>
              <a:rPr kumimoji="1" lang="ja-JP" altLang="en-US" sz="14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感染拡大防止の取組み状況の推移を調査した。</a:t>
            </a:r>
            <a:endParaRPr kumimoji="1" lang="en-US" altLang="ja-JP" sz="14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5AC187B8-671A-4A53-BA6C-D91DE6BABB20}"/>
              </a:ext>
            </a:extLst>
          </p:cNvPr>
          <p:cNvSpPr/>
          <p:nvPr/>
        </p:nvSpPr>
        <p:spPr>
          <a:xfrm>
            <a:off x="5375124" y="640167"/>
            <a:ext cx="3685903" cy="740731"/>
          </a:xfrm>
          <a:prstGeom prst="rect">
            <a:avLst/>
          </a:prstGeom>
          <a:solidFill>
            <a:srgbClr val="B3AAEC"/>
          </a:solidFill>
          <a:ln w="15875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r>
              <a:rPr kumimoji="1" lang="en-US" altLang="ja-JP" sz="1050" b="1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〈</a:t>
            </a:r>
            <a:r>
              <a:rPr kumimoji="1" lang="ja-JP" altLang="en-US" sz="1050" b="1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出典</a:t>
            </a:r>
            <a:r>
              <a:rPr kumimoji="1" lang="en-US" altLang="ja-JP" sz="1050" b="1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〉</a:t>
            </a:r>
            <a:r>
              <a:rPr kumimoji="1" lang="ja-JP" altLang="en-US" sz="1050" b="1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新型コロナウイルス感染症による経済等への影響調査</a:t>
            </a:r>
            <a:endParaRPr kumimoji="1" lang="en-US" altLang="ja-JP" sz="1050" b="1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050" b="1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　　　　　（</a:t>
            </a:r>
            <a:r>
              <a:rPr kumimoji="1" lang="en-US" altLang="ja-JP" sz="1050" b="1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4/15</a:t>
            </a:r>
            <a:r>
              <a:rPr kumimoji="1" lang="ja-JP" altLang="en-US" sz="1050" b="1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～</a:t>
            </a:r>
            <a:r>
              <a:rPr kumimoji="1" lang="en-US" altLang="ja-JP" sz="1050" b="1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4/21</a:t>
            </a:r>
            <a:r>
              <a:rPr kumimoji="1" lang="ja-JP" altLang="en-US" sz="1050" b="1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中間集計値、</a:t>
            </a:r>
            <a:r>
              <a:rPr kumimoji="1" lang="en-US" altLang="ja-JP" sz="1050" b="1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N=1,267</a:t>
            </a:r>
            <a:r>
              <a:rPr kumimoji="1" lang="ja-JP" altLang="en-US" sz="1050" b="1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）</a:t>
            </a:r>
            <a:endParaRPr kumimoji="1" lang="en-US" altLang="ja-JP" sz="1050" b="1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en-US" altLang="ja-JP" sz="1050" b="1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1050" b="1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   </a:t>
            </a:r>
            <a:r>
              <a:rPr kumimoji="1" lang="ja-JP" altLang="en-US" sz="1050" b="1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対象 ： 大阪府</a:t>
            </a:r>
            <a:r>
              <a:rPr kumimoji="1" lang="ja-JP" altLang="en-US" sz="1050" b="1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の支援先の</a:t>
            </a:r>
            <a:r>
              <a:rPr kumimoji="1" lang="ja-JP" altLang="en-US" sz="1050" b="1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事業者 等</a:t>
            </a:r>
            <a:r>
              <a:rPr kumimoji="1" lang="ja-JP" altLang="en-US" sz="1050" b="1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約</a:t>
            </a:r>
            <a:r>
              <a:rPr kumimoji="1" lang="ja-JP" altLang="en-US" sz="1050" b="1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２万者</a:t>
            </a:r>
            <a:endParaRPr kumimoji="1" lang="en-US" altLang="ja-JP" sz="1050" b="1" dirty="0" smtClean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en-US" altLang="ja-JP" sz="1050" b="1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    </a:t>
            </a:r>
            <a:r>
              <a:rPr kumimoji="1" lang="ja-JP" altLang="en-US" sz="1050" b="1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手法 ： インターネット</a:t>
            </a:r>
            <a:r>
              <a:rPr kumimoji="1" lang="ja-JP" altLang="en-US" sz="1050" b="1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調査　＜匿名回答</a:t>
            </a:r>
            <a:r>
              <a:rPr kumimoji="1" lang="ja-JP" altLang="en-US" sz="1050" b="1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＞</a:t>
            </a:r>
            <a:r>
              <a:rPr kumimoji="1" lang="ja-JP" altLang="en-US" sz="1050" b="1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kumimoji="1" lang="en-US" altLang="ja-JP" sz="1050" b="1" dirty="0" smtClean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pSp>
        <p:nvGrpSpPr>
          <p:cNvPr id="31" name="グループ化 30"/>
          <p:cNvGrpSpPr/>
          <p:nvPr/>
        </p:nvGrpSpPr>
        <p:grpSpPr>
          <a:xfrm>
            <a:off x="121188" y="2939882"/>
            <a:ext cx="8753809" cy="3447270"/>
            <a:chOff x="0" y="0"/>
            <a:chExt cx="5576887" cy="2790825"/>
          </a:xfrm>
        </p:grpSpPr>
        <p:graphicFrame>
          <p:nvGraphicFramePr>
            <p:cNvPr id="32" name="グラフ 31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371632197"/>
                </p:ext>
              </p:extLst>
            </p:nvPr>
          </p:nvGraphicFramePr>
          <p:xfrm>
            <a:off x="14287" y="0"/>
            <a:ext cx="5562600" cy="279082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graphicFrame>
          <p:nvGraphicFramePr>
            <p:cNvPr id="33" name="グラフ 32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915555259"/>
                </p:ext>
              </p:extLst>
            </p:nvPr>
          </p:nvGraphicFramePr>
          <p:xfrm>
            <a:off x="1871662" y="9527"/>
            <a:ext cx="1819276" cy="238125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graphicFrame>
          <p:nvGraphicFramePr>
            <p:cNvPr id="34" name="グラフ 33"/>
            <p:cNvGraphicFramePr/>
            <p:nvPr>
              <p:extLst>
                <p:ext uri="{D42A27DB-BD31-4B8C-83A1-F6EECF244321}">
                  <p14:modId xmlns:p14="http://schemas.microsoft.com/office/powerpoint/2010/main" val="2016071859"/>
                </p:ext>
              </p:extLst>
            </p:nvPr>
          </p:nvGraphicFramePr>
          <p:xfrm>
            <a:off x="0" y="9526"/>
            <a:ext cx="1814512" cy="238125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</p:grpSp>
      <p:sp>
        <p:nvSpPr>
          <p:cNvPr id="41" name="角丸四角形 40"/>
          <p:cNvSpPr/>
          <p:nvPr/>
        </p:nvSpPr>
        <p:spPr>
          <a:xfrm>
            <a:off x="2183073" y="3034844"/>
            <a:ext cx="555403" cy="2023887"/>
          </a:xfrm>
          <a:prstGeom prst="roundRect">
            <a:avLst/>
          </a:prstGeom>
          <a:noFill/>
          <a:ln w="25400">
            <a:solidFill>
              <a:srgbClr val="CA1421">
                <a:alpha val="87000"/>
              </a:srgb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/>
          <p:cNvSpPr/>
          <p:nvPr/>
        </p:nvSpPr>
        <p:spPr>
          <a:xfrm>
            <a:off x="6063511" y="2955487"/>
            <a:ext cx="2805613" cy="2923871"/>
          </a:xfrm>
          <a:prstGeom prst="rect">
            <a:avLst/>
          </a:prstGeom>
          <a:noFill/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7711315" y="4213"/>
            <a:ext cx="1363361" cy="33855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資料２－２</a:t>
            </a:r>
            <a:endParaRPr kumimoji="1"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10147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1364</TotalTime>
  <Words>90</Words>
  <PresentationFormat>画面に合わせる (4:3)</PresentationFormat>
  <Paragraphs>35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1" baseType="lpstr">
      <vt:lpstr>Meiryo UI</vt:lpstr>
      <vt:lpstr>ＭＳ Ｐゴシック</vt:lpstr>
      <vt:lpstr>UD デジタル 教科書体 NK-B</vt:lpstr>
      <vt:lpstr>UD デジタル 教科書体 NK-R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2020-04-21T12:56:21Z</cp:lastPrinted>
  <dcterms:created xsi:type="dcterms:W3CDTF">2020-04-16T15:52:34Z</dcterms:created>
  <dcterms:modified xsi:type="dcterms:W3CDTF">2020-04-22T02:58:59Z</dcterms:modified>
</cp:coreProperties>
</file>