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8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59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4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8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70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0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30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03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27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7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92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15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E0BB2-5751-4F45-85B4-32AF8AF8326C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93EF3-5503-4755-B5EA-D46C8C07EB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63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4175" y="318422"/>
            <a:ext cx="5326219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緊急事態宣言前後の人口増減状況について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239407"/>
              </p:ext>
            </p:extLst>
          </p:nvPr>
        </p:nvGraphicFramePr>
        <p:xfrm>
          <a:off x="94175" y="1152082"/>
          <a:ext cx="9679274" cy="1541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846">
                  <a:extLst>
                    <a:ext uri="{9D8B030D-6E8A-4147-A177-3AD203B41FA5}">
                      <a16:colId xmlns:a16="http://schemas.microsoft.com/office/drawing/2014/main" val="2387981627"/>
                    </a:ext>
                  </a:extLst>
                </a:gridCol>
                <a:gridCol w="1168906">
                  <a:extLst>
                    <a:ext uri="{9D8B030D-6E8A-4147-A177-3AD203B41FA5}">
                      <a16:colId xmlns:a16="http://schemas.microsoft.com/office/drawing/2014/main" val="1982986814"/>
                    </a:ext>
                  </a:extLst>
                </a:gridCol>
                <a:gridCol w="1197735">
                  <a:extLst>
                    <a:ext uri="{9D8B030D-6E8A-4147-A177-3AD203B41FA5}">
                      <a16:colId xmlns:a16="http://schemas.microsoft.com/office/drawing/2014/main" val="2470236409"/>
                    </a:ext>
                  </a:extLst>
                </a:gridCol>
                <a:gridCol w="1197735">
                  <a:extLst>
                    <a:ext uri="{9D8B030D-6E8A-4147-A177-3AD203B41FA5}">
                      <a16:colId xmlns:a16="http://schemas.microsoft.com/office/drawing/2014/main" val="403054899"/>
                    </a:ext>
                  </a:extLst>
                </a:gridCol>
                <a:gridCol w="1190049">
                  <a:extLst>
                    <a:ext uri="{9D8B030D-6E8A-4147-A177-3AD203B41FA5}">
                      <a16:colId xmlns:a16="http://schemas.microsoft.com/office/drawing/2014/main" val="3514839052"/>
                    </a:ext>
                  </a:extLst>
                </a:gridCol>
                <a:gridCol w="1174001">
                  <a:extLst>
                    <a:ext uri="{9D8B030D-6E8A-4147-A177-3AD203B41FA5}">
                      <a16:colId xmlns:a16="http://schemas.microsoft.com/office/drawing/2014/main" val="4022377708"/>
                    </a:ext>
                  </a:extLst>
                </a:gridCol>
                <a:gridCol w="1174001">
                  <a:extLst>
                    <a:ext uri="{9D8B030D-6E8A-4147-A177-3AD203B41FA5}">
                      <a16:colId xmlns:a16="http://schemas.microsoft.com/office/drawing/2014/main" val="2216533897"/>
                    </a:ext>
                  </a:extLst>
                </a:gridCol>
                <a:gridCol w="1174001">
                  <a:extLst>
                    <a:ext uri="{9D8B030D-6E8A-4147-A177-3AD203B41FA5}">
                      <a16:colId xmlns:a16="http://schemas.microsoft.com/office/drawing/2014/main" val="857694071"/>
                    </a:ext>
                  </a:extLst>
                </a:gridCol>
              </a:tblGrid>
              <a:tr h="436586">
                <a:tc>
                  <a:txBody>
                    <a:bodyPr/>
                    <a:lstStyle/>
                    <a:p>
                      <a:pPr algn="ctr"/>
                      <a:endParaRPr kumimoji="1" lang="ja-JP" altLang="en-US" sz="23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15</a:t>
                      </a:r>
                      <a:r>
                        <a:rPr kumimoji="1" lang="ja-JP" altLang="en-US" sz="1200" dirty="0" smtClean="0"/>
                        <a:t>日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（水）</a:t>
                      </a:r>
                      <a:endParaRPr kumimoji="1" lang="ja-JP" altLang="en-US" sz="12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16</a:t>
                      </a:r>
                      <a:r>
                        <a:rPr kumimoji="1" lang="ja-JP" altLang="en-US" sz="1200" dirty="0" smtClean="0"/>
                        <a:t>日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（木）</a:t>
                      </a:r>
                      <a:endParaRPr kumimoji="1" lang="ja-JP" altLang="en-US" sz="12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17</a:t>
                      </a:r>
                      <a:r>
                        <a:rPr kumimoji="1" lang="ja-JP" altLang="en-US" sz="1200" dirty="0" smtClean="0"/>
                        <a:t>日（金）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18</a:t>
                      </a:r>
                      <a:r>
                        <a:rPr kumimoji="1" lang="ja-JP" altLang="en-US" sz="1200" dirty="0" smtClean="0"/>
                        <a:t>日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（土）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19</a:t>
                      </a:r>
                      <a:r>
                        <a:rPr kumimoji="1" lang="ja-JP" altLang="en-US" sz="1200" dirty="0" smtClean="0"/>
                        <a:t>日（日）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20</a:t>
                      </a:r>
                      <a:r>
                        <a:rPr kumimoji="1" lang="ja-JP" altLang="en-US" sz="1200" dirty="0" smtClean="0"/>
                        <a:t>日（月）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21</a:t>
                      </a:r>
                      <a:r>
                        <a:rPr kumimoji="1" lang="ja-JP" altLang="en-US" sz="1200" dirty="0" smtClean="0"/>
                        <a:t>日（火）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658464400"/>
                  </a:ext>
                </a:extLst>
              </a:tr>
              <a:tr h="56959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pc="-100" baseline="0" dirty="0" smtClean="0"/>
                        <a:t>感染拡大前との比較</a:t>
                      </a:r>
                      <a:r>
                        <a:rPr kumimoji="1" lang="ja-JP" altLang="en-US" sz="1600" b="1" dirty="0" smtClean="0"/>
                        <a:t>　</a:t>
                      </a:r>
                      <a:r>
                        <a:rPr kumimoji="1" lang="en-US" altLang="ja-JP" sz="1100" b="1" dirty="0" smtClean="0"/>
                        <a:t>※</a:t>
                      </a:r>
                      <a:r>
                        <a:rPr kumimoji="1" lang="ja-JP" altLang="en-US" sz="1100" b="1" dirty="0" smtClean="0"/>
                        <a:t>１</a:t>
                      </a:r>
                      <a:endParaRPr kumimoji="1" lang="ja-JP" altLang="en-US" sz="16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70.8%</a:t>
                      </a:r>
                      <a:r>
                        <a:rPr kumimoji="1" lang="ja-JP" altLang="en-US" sz="2000" b="1" dirty="0" smtClean="0"/>
                        <a:t>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71.6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70.9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84.1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86.9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73.1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74.7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009676197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spc="-100" baseline="0" dirty="0" smtClean="0"/>
                        <a:t>緊急事態宣言前との比較</a:t>
                      </a:r>
                      <a:r>
                        <a:rPr kumimoji="1" lang="ja-JP" altLang="en-US" sz="1500" b="1" dirty="0" smtClean="0"/>
                        <a:t>　</a:t>
                      </a:r>
                      <a:r>
                        <a:rPr kumimoji="1" lang="en-US" altLang="ja-JP" sz="1100" b="1" dirty="0" smtClean="0"/>
                        <a:t>※</a:t>
                      </a:r>
                      <a:r>
                        <a:rPr kumimoji="1" lang="ja-JP" altLang="en-US" sz="1100" b="1" dirty="0" smtClean="0"/>
                        <a:t>２</a:t>
                      </a:r>
                      <a:endParaRPr kumimoji="1" lang="ja-JP" altLang="en-US" sz="11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52.1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53.4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52.2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69.3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74.6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55.9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58.4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560080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94175" y="5611190"/>
            <a:ext cx="9679274" cy="93871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94"/>
              </a:lnSpc>
            </a:pPr>
            <a:r>
              <a:rPr lang="ja-JP" altLang="en-US" sz="1463" b="1" dirty="0"/>
              <a:t>感染拡大前との比較において、</a:t>
            </a:r>
            <a:endParaRPr lang="en-US" altLang="ja-JP" sz="1463" b="1" dirty="0"/>
          </a:p>
          <a:p>
            <a:pPr algn="ctr">
              <a:lnSpc>
                <a:spcPts val="2194"/>
              </a:lnSpc>
            </a:pPr>
            <a:r>
              <a:rPr lang="ja-JP" altLang="en-US" sz="1625" b="1" dirty="0"/>
              <a:t>梅田周辺は、７～８割削減を達成できているが、難波周辺は、７～８割削減を達成できていない</a:t>
            </a:r>
            <a:endParaRPr lang="en-US" altLang="ja-JP" sz="1463" b="1" dirty="0"/>
          </a:p>
          <a:p>
            <a:pPr algn="ctr">
              <a:lnSpc>
                <a:spcPts val="2194"/>
              </a:lnSpc>
            </a:pPr>
            <a:r>
              <a:rPr lang="ja-JP" altLang="en-US" sz="1200" spc="-80" dirty="0"/>
              <a:t>（国による「新型コロナウイルス感染症対策の基本的対処方針」によると、「最低７割、極力８割程度の接触機会の低減を目指す」とされている）</a:t>
            </a:r>
            <a:endParaRPr lang="en-US" altLang="ja-JP" sz="1200" spc="-80" dirty="0"/>
          </a:p>
        </p:txBody>
      </p:sp>
      <p:sp>
        <p:nvSpPr>
          <p:cNvPr id="12" name="正方形/長方形 11"/>
          <p:cNvSpPr/>
          <p:nvPr/>
        </p:nvSpPr>
        <p:spPr>
          <a:xfrm>
            <a:off x="8216154" y="242043"/>
            <a:ext cx="1352044" cy="3767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 smtClean="0">
                <a:solidFill>
                  <a:schemeClr val="tx1"/>
                </a:solidFill>
                <a:latin typeface="丸ゴシック"/>
              </a:rPr>
              <a:t>資料２－１①</a:t>
            </a:r>
            <a:endParaRPr lang="ja-JP" altLang="en-US" sz="1463" dirty="0">
              <a:solidFill>
                <a:schemeClr val="tx1"/>
              </a:solidFill>
              <a:latin typeface="丸ゴシック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75" y="4836156"/>
            <a:ext cx="9899025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9"/>
              </a:lnSpc>
            </a:pP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１　</a:t>
            </a:r>
            <a:r>
              <a:rPr lang="ja-JP" altLang="en-US" sz="1200" spc="-57" dirty="0">
                <a:latin typeface="+mn-ea"/>
              </a:rPr>
              <a:t>１月</a:t>
            </a:r>
            <a:r>
              <a:rPr lang="en-US" altLang="ja-JP" sz="1200" spc="-57" dirty="0">
                <a:latin typeface="+mn-ea"/>
              </a:rPr>
              <a:t>18</a:t>
            </a:r>
            <a:r>
              <a:rPr lang="ja-JP" altLang="en-US" sz="1200" spc="-57" dirty="0">
                <a:latin typeface="+mn-ea"/>
              </a:rPr>
              <a:t>日（土）～２月</a:t>
            </a:r>
            <a:r>
              <a:rPr lang="en-US" altLang="ja-JP" sz="1200" spc="-57" dirty="0">
                <a:latin typeface="+mn-ea"/>
              </a:rPr>
              <a:t>14</a:t>
            </a:r>
            <a:r>
              <a:rPr lang="ja-JP" altLang="en-US" sz="1200" spc="-57" dirty="0">
                <a:latin typeface="+mn-ea"/>
              </a:rPr>
              <a:t>日（金）４週間の平均との比較</a:t>
            </a:r>
            <a:endParaRPr lang="en-US" altLang="ja-JP" sz="1200" spc="-57" dirty="0">
              <a:latin typeface="+mn-ea"/>
            </a:endParaRPr>
          </a:p>
          <a:p>
            <a:pPr>
              <a:lnSpc>
                <a:spcPts val="1869"/>
              </a:lnSpc>
            </a:pP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２　４月６日（月）～４月７日（火）との比較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63750" y="717422"/>
            <a:ext cx="9899025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9"/>
              </a:lnSpc>
            </a:pPr>
            <a:r>
              <a:rPr lang="ja-JP" altLang="en-US" sz="1138" spc="-57" dirty="0">
                <a:latin typeface="+mn-ea"/>
              </a:rPr>
              <a:t>（出典：</a:t>
            </a:r>
            <a:r>
              <a:rPr lang="en-US" altLang="ja-JP" sz="1138" spc="-57" dirty="0">
                <a:latin typeface="+mn-ea"/>
              </a:rPr>
              <a:t>NTT</a:t>
            </a:r>
            <a:r>
              <a:rPr lang="ja-JP" altLang="en-US" sz="1138" spc="-57" dirty="0">
                <a:latin typeface="+mn-ea"/>
              </a:rPr>
              <a:t>ドコモ「モバイル空間統計」分析レポート）</a:t>
            </a:r>
            <a:endParaRPr lang="en-US" altLang="ja-JP" sz="1138" spc="-57" dirty="0">
              <a:latin typeface="+mn-ea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460989"/>
              </p:ext>
            </p:extLst>
          </p:nvPr>
        </p:nvGraphicFramePr>
        <p:xfrm>
          <a:off x="116850" y="3137790"/>
          <a:ext cx="9679274" cy="1543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846">
                  <a:extLst>
                    <a:ext uri="{9D8B030D-6E8A-4147-A177-3AD203B41FA5}">
                      <a16:colId xmlns:a16="http://schemas.microsoft.com/office/drawing/2014/main" val="2387981627"/>
                    </a:ext>
                  </a:extLst>
                </a:gridCol>
                <a:gridCol w="1184867">
                  <a:extLst>
                    <a:ext uri="{9D8B030D-6E8A-4147-A177-3AD203B41FA5}">
                      <a16:colId xmlns:a16="http://schemas.microsoft.com/office/drawing/2014/main" val="1982986814"/>
                    </a:ext>
                  </a:extLst>
                </a:gridCol>
                <a:gridCol w="1171978">
                  <a:extLst>
                    <a:ext uri="{9D8B030D-6E8A-4147-A177-3AD203B41FA5}">
                      <a16:colId xmlns:a16="http://schemas.microsoft.com/office/drawing/2014/main" val="2470236409"/>
                    </a:ext>
                  </a:extLst>
                </a:gridCol>
                <a:gridCol w="1184856">
                  <a:extLst>
                    <a:ext uri="{9D8B030D-6E8A-4147-A177-3AD203B41FA5}">
                      <a16:colId xmlns:a16="http://schemas.microsoft.com/office/drawing/2014/main" val="403054899"/>
                    </a:ext>
                  </a:extLst>
                </a:gridCol>
                <a:gridCol w="1212724">
                  <a:extLst>
                    <a:ext uri="{9D8B030D-6E8A-4147-A177-3AD203B41FA5}">
                      <a16:colId xmlns:a16="http://schemas.microsoft.com/office/drawing/2014/main" val="3514839052"/>
                    </a:ext>
                  </a:extLst>
                </a:gridCol>
                <a:gridCol w="1174001">
                  <a:extLst>
                    <a:ext uri="{9D8B030D-6E8A-4147-A177-3AD203B41FA5}">
                      <a16:colId xmlns:a16="http://schemas.microsoft.com/office/drawing/2014/main" val="4022377708"/>
                    </a:ext>
                  </a:extLst>
                </a:gridCol>
                <a:gridCol w="1174001">
                  <a:extLst>
                    <a:ext uri="{9D8B030D-6E8A-4147-A177-3AD203B41FA5}">
                      <a16:colId xmlns:a16="http://schemas.microsoft.com/office/drawing/2014/main" val="2216533897"/>
                    </a:ext>
                  </a:extLst>
                </a:gridCol>
                <a:gridCol w="1174001">
                  <a:extLst>
                    <a:ext uri="{9D8B030D-6E8A-4147-A177-3AD203B41FA5}">
                      <a16:colId xmlns:a16="http://schemas.microsoft.com/office/drawing/2014/main" val="857694071"/>
                    </a:ext>
                  </a:extLst>
                </a:gridCol>
              </a:tblGrid>
              <a:tr h="442537">
                <a:tc>
                  <a:txBody>
                    <a:bodyPr/>
                    <a:lstStyle/>
                    <a:p>
                      <a:pPr algn="ctr"/>
                      <a:endParaRPr kumimoji="1" lang="ja-JP" altLang="en-US" sz="23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15</a:t>
                      </a:r>
                      <a:r>
                        <a:rPr kumimoji="1" lang="ja-JP" altLang="en-US" sz="1200" dirty="0" smtClean="0"/>
                        <a:t>日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（水）</a:t>
                      </a:r>
                      <a:endParaRPr kumimoji="1" lang="ja-JP" altLang="en-US" sz="12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16</a:t>
                      </a:r>
                      <a:r>
                        <a:rPr kumimoji="1" lang="ja-JP" altLang="en-US" sz="1200" dirty="0" smtClean="0"/>
                        <a:t>日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（木）</a:t>
                      </a:r>
                      <a:endParaRPr kumimoji="1" lang="ja-JP" altLang="en-US" sz="12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17</a:t>
                      </a:r>
                      <a:r>
                        <a:rPr kumimoji="1" lang="ja-JP" altLang="en-US" sz="1200" dirty="0" smtClean="0"/>
                        <a:t>日（金）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18</a:t>
                      </a:r>
                      <a:r>
                        <a:rPr kumimoji="1" lang="ja-JP" altLang="en-US" sz="1200" dirty="0" smtClean="0"/>
                        <a:t>日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（土）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19</a:t>
                      </a:r>
                      <a:r>
                        <a:rPr kumimoji="1" lang="ja-JP" altLang="en-US" sz="1200" dirty="0" smtClean="0"/>
                        <a:t>日（日）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20</a:t>
                      </a:r>
                      <a:r>
                        <a:rPr kumimoji="1" lang="ja-JP" altLang="en-US" sz="1200" dirty="0" smtClean="0"/>
                        <a:t>日（月）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４月</a:t>
                      </a:r>
                      <a:r>
                        <a:rPr kumimoji="1" lang="en-US" altLang="ja-JP" sz="1200" dirty="0" smtClean="0"/>
                        <a:t>21</a:t>
                      </a:r>
                      <a:r>
                        <a:rPr kumimoji="1" lang="ja-JP" altLang="en-US" sz="1200" dirty="0" smtClean="0"/>
                        <a:t>日（火）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658464400"/>
                  </a:ext>
                </a:extLst>
              </a:tr>
              <a:tr h="56959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pc="-100" baseline="0" dirty="0" smtClean="0"/>
                        <a:t>感染拡大前との比較</a:t>
                      </a:r>
                      <a:r>
                        <a:rPr kumimoji="1" lang="ja-JP" altLang="en-US" sz="1600" b="1" dirty="0" smtClean="0"/>
                        <a:t>　</a:t>
                      </a:r>
                      <a:r>
                        <a:rPr kumimoji="1" lang="en-US" altLang="ja-JP" sz="1100" b="1" dirty="0" smtClean="0"/>
                        <a:t>※</a:t>
                      </a:r>
                      <a:r>
                        <a:rPr kumimoji="1" lang="ja-JP" altLang="en-US" sz="1100" b="1" dirty="0" smtClean="0"/>
                        <a:t>１</a:t>
                      </a:r>
                      <a:endParaRPr kumimoji="1" lang="ja-JP" altLang="en-US" sz="16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61.7%</a:t>
                      </a:r>
                      <a:r>
                        <a:rPr kumimoji="1" lang="ja-JP" altLang="en-US" sz="2000" b="1" dirty="0" smtClean="0"/>
                        <a:t>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62.9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60.3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70.8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74.1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62.7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64.1</a:t>
                      </a:r>
                      <a:r>
                        <a:rPr kumimoji="1" lang="ja-JP" altLang="en-US" sz="2000" b="1" dirty="0" smtClean="0"/>
                        <a:t>％減</a:t>
                      </a:r>
                      <a:endParaRPr kumimoji="1" lang="ja-JP" altLang="en-US" sz="2000" b="1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009676197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spc="-100" baseline="0" dirty="0" smtClean="0"/>
                        <a:t>緊急事態宣言前との比較</a:t>
                      </a:r>
                      <a:r>
                        <a:rPr kumimoji="1" lang="ja-JP" altLang="en-US" sz="1500" b="1" dirty="0" smtClean="0"/>
                        <a:t>　</a:t>
                      </a:r>
                      <a:r>
                        <a:rPr kumimoji="1" lang="en-US" altLang="ja-JP" sz="1100" b="1" dirty="0" smtClean="0"/>
                        <a:t>※</a:t>
                      </a:r>
                      <a:r>
                        <a:rPr kumimoji="1" lang="ja-JP" altLang="en-US" sz="1100" b="1" dirty="0" smtClean="0"/>
                        <a:t>２</a:t>
                      </a:r>
                      <a:endParaRPr kumimoji="1" lang="ja-JP" altLang="en-US" sz="11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41.0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42.9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38.8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42.8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49.2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42.6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1" dirty="0" smtClean="0"/>
                        <a:t>44.7</a:t>
                      </a:r>
                      <a:r>
                        <a:rPr kumimoji="1" lang="ja-JP" altLang="en-US" sz="1500" b="1" dirty="0" smtClean="0"/>
                        <a:t>％減</a:t>
                      </a:r>
                      <a:endParaRPr kumimoji="1" lang="ja-JP" altLang="en-US" sz="1500" b="1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56008049"/>
                  </a:ext>
                </a:extLst>
              </a:tr>
            </a:tbl>
          </a:graphicData>
        </a:graphic>
      </p:graphicFrame>
      <p:sp>
        <p:nvSpPr>
          <p:cNvPr id="2" name="角丸四角形 1"/>
          <p:cNvSpPr/>
          <p:nvPr/>
        </p:nvSpPr>
        <p:spPr>
          <a:xfrm>
            <a:off x="204580" y="998212"/>
            <a:ext cx="1205948" cy="43160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950" b="1" dirty="0">
                <a:solidFill>
                  <a:schemeClr val="tx1"/>
                </a:solidFill>
              </a:rPr>
              <a:t>梅田周辺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04580" y="3015517"/>
            <a:ext cx="1205948" cy="43160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950" b="1" dirty="0">
                <a:solidFill>
                  <a:schemeClr val="tx1"/>
                </a:solidFill>
              </a:rPr>
              <a:t>難波周辺</a:t>
            </a:r>
          </a:p>
        </p:txBody>
      </p:sp>
    </p:spTree>
    <p:extLst>
      <p:ext uri="{BB962C8B-B14F-4D97-AF65-F5344CB8AC3E}">
        <p14:creationId xmlns:p14="http://schemas.microsoft.com/office/powerpoint/2010/main" val="193305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266</Words>
  <PresentationFormat>A4 210 x 297 mm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丸ゴシック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2020-04-22T03:06:36Z</cp:lastPrinted>
  <dcterms:created xsi:type="dcterms:W3CDTF">2020-04-10T12:43:06Z</dcterms:created>
  <dcterms:modified xsi:type="dcterms:W3CDTF">2020-04-22T03:09:53Z</dcterms:modified>
</cp:coreProperties>
</file>