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1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1" autoAdjust="0"/>
    <p:restoredTop sz="94660"/>
  </p:normalViewPr>
  <p:slideViewPr>
    <p:cSldViewPr snapToGrid="0">
      <p:cViewPr varScale="1">
        <p:scale>
          <a:sx n="78" d="100"/>
          <a:sy n="78" d="100"/>
        </p:scale>
        <p:origin x="11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498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954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13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39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617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71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317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835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1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10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7580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05667-1A45-496A-9668-F340E825EA2B}" type="datetimeFigureOut">
              <a:rPr kumimoji="1" lang="ja-JP" altLang="en-US" smtClean="0"/>
              <a:t>2020/4/22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14BC2-0483-412E-A510-B34C2727CC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88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0" y="0"/>
            <a:ext cx="9144000" cy="444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/>
              <a:t>軽症者等の宿泊療養施設の開設状況　　　　　　　　　　　</a:t>
            </a:r>
            <a:endParaRPr kumimoji="1" lang="ja-JP" altLang="en-US" sz="1600" b="1" dirty="0"/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18128" y="834956"/>
            <a:ext cx="902284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｢</a:t>
            </a:r>
            <a:r>
              <a:rPr kumimoji="1" lang="ja-JP" altLang="en-US" b="1" dirty="0" smtClean="0"/>
              <a:t>受入れの迅速性</a:t>
            </a:r>
            <a:r>
              <a:rPr kumimoji="1" lang="en-US" altLang="ja-JP" b="1" dirty="0" smtClean="0"/>
              <a:t>｣ ｢</a:t>
            </a:r>
            <a:r>
              <a:rPr kumimoji="1" lang="ja-JP" altLang="en-US" b="1" dirty="0" smtClean="0"/>
              <a:t>居室数</a:t>
            </a:r>
            <a:r>
              <a:rPr kumimoji="1" lang="en-US" altLang="ja-JP" b="1" dirty="0" smtClean="0"/>
              <a:t>｣ ｢</a:t>
            </a:r>
            <a:r>
              <a:rPr kumimoji="1" lang="ja-JP" altLang="en-US" b="1" dirty="0" smtClean="0"/>
              <a:t>ゾーニング</a:t>
            </a:r>
            <a:r>
              <a:rPr kumimoji="1" lang="en-US" altLang="ja-JP" b="1" dirty="0" smtClean="0"/>
              <a:t>｣</a:t>
            </a:r>
            <a:r>
              <a:rPr kumimoji="1" lang="ja-JP" altLang="en-US" b="1" dirty="0" smtClean="0"/>
              <a:t>の３つの視点</a:t>
            </a:r>
            <a:r>
              <a:rPr kumimoji="1" lang="ja-JP" altLang="en-US" b="1" smtClean="0"/>
              <a:t>から、</a:t>
            </a:r>
            <a:r>
              <a:rPr kumimoji="1" lang="ja-JP" altLang="en-US" b="1"/>
              <a:t>新</a:t>
            </a:r>
            <a:r>
              <a:rPr kumimoji="1" lang="ja-JP" altLang="en-US" b="1" smtClean="0"/>
              <a:t>たに２事</a:t>
            </a:r>
            <a:r>
              <a:rPr kumimoji="1" lang="ja-JP" altLang="en-US" b="1" dirty="0" smtClean="0"/>
              <a:t>業者を決定。</a:t>
            </a:r>
            <a:r>
              <a:rPr kumimoji="1" lang="ja-JP" altLang="en-US" sz="1600" dirty="0" smtClean="0"/>
              <a:t>　　</a:t>
            </a:r>
            <a:endParaRPr kumimoji="1" lang="ja-JP" altLang="en-US" sz="1600" dirty="0"/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728717"/>
              </p:ext>
            </p:extLst>
          </p:nvPr>
        </p:nvGraphicFramePr>
        <p:xfrm>
          <a:off x="146920" y="1220346"/>
          <a:ext cx="8850162" cy="2858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714">
                  <a:extLst>
                    <a:ext uri="{9D8B030D-6E8A-4147-A177-3AD203B41FA5}">
                      <a16:colId xmlns:a16="http://schemas.microsoft.com/office/drawing/2014/main" val="3988576689"/>
                    </a:ext>
                  </a:extLst>
                </a:gridCol>
                <a:gridCol w="2307644">
                  <a:extLst>
                    <a:ext uri="{9D8B030D-6E8A-4147-A177-3AD203B41FA5}">
                      <a16:colId xmlns:a16="http://schemas.microsoft.com/office/drawing/2014/main" val="1163055939"/>
                    </a:ext>
                  </a:extLst>
                </a:gridCol>
                <a:gridCol w="2993755">
                  <a:extLst>
                    <a:ext uri="{9D8B030D-6E8A-4147-A177-3AD203B41FA5}">
                      <a16:colId xmlns:a16="http://schemas.microsoft.com/office/drawing/2014/main" val="756354131"/>
                    </a:ext>
                  </a:extLst>
                </a:gridCol>
                <a:gridCol w="1590602">
                  <a:extLst>
                    <a:ext uri="{9D8B030D-6E8A-4147-A177-3AD203B41FA5}">
                      <a16:colId xmlns:a16="http://schemas.microsoft.com/office/drawing/2014/main" val="3468398268"/>
                    </a:ext>
                  </a:extLst>
                </a:gridCol>
                <a:gridCol w="1586447">
                  <a:extLst>
                    <a:ext uri="{9D8B030D-6E8A-4147-A177-3AD203B41FA5}">
                      <a16:colId xmlns:a16="http://schemas.microsoft.com/office/drawing/2014/main" val="2787857877"/>
                    </a:ext>
                  </a:extLst>
                </a:gridCol>
              </a:tblGrid>
              <a:tr h="33558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施設名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場所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客室数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受入可能日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749640"/>
                  </a:ext>
                </a:extLst>
              </a:tr>
              <a:tr h="695784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１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+mj-ea"/>
                          <a:ea typeface="+mj-ea"/>
                        </a:rPr>
                        <a:t>スーパーホテル</a:t>
                      </a:r>
                      <a:endParaRPr kumimoji="1" lang="en-US" altLang="ja-JP" sz="140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1400" dirty="0" smtClean="0">
                          <a:latin typeface="+mj-ea"/>
                          <a:ea typeface="+mj-ea"/>
                        </a:rPr>
                        <a:t>　　</a:t>
                      </a:r>
                      <a:r>
                        <a:rPr kumimoji="1" lang="zh-CN" altLang="en-US" sz="1400" dirty="0" smtClean="0"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</a:rPr>
                        <a:t>大阪天然温泉</a:t>
                      </a:r>
                      <a:endParaRPr kumimoji="1" lang="ja-JP" altLang="en-US" sz="1400" dirty="0">
                        <a:latin typeface="游ゴシック Light" panose="020B0300000000000000" pitchFamily="50" charset="-128"/>
                        <a:ea typeface="游ゴシック Light" panose="020B03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400" dirty="0" smtClean="0">
                          <a:latin typeface="游ゴシック Light" panose="020B0300000000000000" pitchFamily="50" charset="-128"/>
                          <a:ea typeface="游ゴシック Light" panose="020B0300000000000000" pitchFamily="50" charset="-128"/>
                        </a:rPr>
                        <a:t>大阪市西区江戸堀３丁目６－３５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>
                          <a:latin typeface="+mj-ea"/>
                          <a:ea typeface="+mj-ea"/>
                        </a:rPr>
                        <a:t>４００室</a:t>
                      </a:r>
                      <a:endParaRPr kumimoji="1" lang="ja-JP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j-ea"/>
                          <a:ea typeface="+mj-ea"/>
                        </a:rPr>
                        <a:t>４／１４（火）～</a:t>
                      </a:r>
                      <a:endParaRPr kumimoji="1" lang="en-US" altLang="ja-JP" sz="1400" dirty="0" smtClean="0">
                        <a:latin typeface="+mj-ea"/>
                        <a:ea typeface="+mj-ea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+mj-ea"/>
                          <a:ea typeface="+mj-ea"/>
                        </a:rPr>
                        <a:t>受入れ中</a:t>
                      </a:r>
                      <a:endParaRPr kumimoji="1" lang="ja-JP" altLang="en-US" sz="1400" dirty="0">
                        <a:latin typeface="+mj-ea"/>
                        <a:ea typeface="+mj-ea"/>
                      </a:endParaRPr>
                    </a:p>
                  </a:txBody>
                  <a:tcPr marL="72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204579"/>
                  </a:ext>
                </a:extLst>
              </a:tr>
              <a:tr h="695784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２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b="1" dirty="0" smtClean="0">
                          <a:solidFill>
                            <a:schemeClr val="bg1"/>
                          </a:solidFill>
                          <a:latin typeface="MS-Gothic"/>
                        </a:rPr>
                        <a:t>大阪アカデミア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CN" altLang="en-US" sz="1400" b="1" dirty="0" smtClean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大阪市住之江区南港北１丁目３－５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３１２室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４／２２（水）</a:t>
                      </a:r>
                      <a:endParaRPr kumimoji="1" lang="ja-JP" alt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603924"/>
                  </a:ext>
                </a:extLst>
              </a:tr>
              <a:tr h="695784"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３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アパホテル</a:t>
                      </a:r>
                      <a:endParaRPr kumimoji="1" lang="en-US" altLang="ja-JP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ja-JP" altLang="en-US" b="1" dirty="0" smtClean="0">
                          <a:solidFill>
                            <a:schemeClr val="bg1"/>
                          </a:solidFill>
                        </a:rPr>
                        <a:t>　　大阪肥後橋駅前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400" b="1" dirty="0" smtClean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大阪市西区土佐堀１丁目２－１</a:t>
                      </a:r>
                      <a:endParaRPr lang="zh-CN" altLang="en-US" sz="14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b="1" dirty="0" smtClean="0">
                          <a:solidFill>
                            <a:schemeClr val="bg1"/>
                          </a:solidFill>
                          <a:latin typeface="MS-Gothic"/>
                        </a:rPr>
                        <a:t>８５３室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chemeClr val="bg1"/>
                          </a:solidFill>
                        </a:rPr>
                        <a:t>４／２４（金）</a:t>
                      </a:r>
                      <a:endParaRPr kumimoji="1" lang="en-US" altLang="ja-JP" sz="16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535861"/>
                  </a:ext>
                </a:extLst>
              </a:tr>
              <a:tr h="40538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b="0" dirty="0" smtClean="0">
                          <a:latin typeface="MS-Gothic"/>
                        </a:rPr>
                        <a:t>合計</a:t>
                      </a:r>
                      <a:endParaRPr lang="zh-CN" altLang="en-US" b="0" dirty="0">
                        <a:latin typeface="MS-Gothic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b="0" dirty="0" smtClean="0"/>
                        <a:t>１，５６５室</a:t>
                      </a:r>
                      <a:endParaRPr kumimoji="1" lang="ja-JP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0027030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401656"/>
              </p:ext>
            </p:extLst>
          </p:nvPr>
        </p:nvGraphicFramePr>
        <p:xfrm>
          <a:off x="146918" y="4477395"/>
          <a:ext cx="8850164" cy="20624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015514">
                  <a:extLst>
                    <a:ext uri="{9D8B030D-6E8A-4147-A177-3AD203B41FA5}">
                      <a16:colId xmlns:a16="http://schemas.microsoft.com/office/drawing/2014/main" val="2171787481"/>
                    </a:ext>
                  </a:extLst>
                </a:gridCol>
                <a:gridCol w="976184">
                  <a:extLst>
                    <a:ext uri="{9D8B030D-6E8A-4147-A177-3AD203B41FA5}">
                      <a16:colId xmlns:a16="http://schemas.microsoft.com/office/drawing/2014/main" val="428866254"/>
                    </a:ext>
                  </a:extLst>
                </a:gridCol>
                <a:gridCol w="3046284">
                  <a:extLst>
                    <a:ext uri="{9D8B030D-6E8A-4147-A177-3AD203B41FA5}">
                      <a16:colId xmlns:a16="http://schemas.microsoft.com/office/drawing/2014/main" val="1538682598"/>
                    </a:ext>
                  </a:extLst>
                </a:gridCol>
                <a:gridCol w="2812182">
                  <a:extLst>
                    <a:ext uri="{9D8B030D-6E8A-4147-A177-3AD203B41FA5}">
                      <a16:colId xmlns:a16="http://schemas.microsoft.com/office/drawing/2014/main" val="33941950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 smtClean="0"/>
                        <a:t>ロジ担当（府職員）</a:t>
                      </a:r>
                      <a:endParaRPr kumimoji="1" lang="ja-JP" altLang="en-US" sz="1600" b="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 smtClean="0"/>
                        <a:t>２～３名</a:t>
                      </a:r>
                      <a:endParaRPr kumimoji="1" lang="ja-JP" altLang="en-US" sz="1600" b="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 smtClean="0"/>
                        <a:t>２４時間常住</a:t>
                      </a:r>
                      <a:endParaRPr kumimoji="1" lang="ja-JP" altLang="en-US" sz="1600" b="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0" dirty="0" smtClean="0"/>
                        <a:t>大阪アカデミアは大阪市職員</a:t>
                      </a:r>
                      <a:endParaRPr kumimoji="1" lang="ja-JP" altLang="en-US" sz="1600" b="0" dirty="0"/>
                    </a:p>
                  </a:txBody>
                  <a:tcPr marL="36000" marR="36000"/>
                </a:tc>
                <a:extLst>
                  <a:ext uri="{0D108BD9-81ED-4DB2-BD59-A6C34878D82A}">
                    <a16:rowId xmlns:a16="http://schemas.microsoft.com/office/drawing/2014/main" val="1755951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看護師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２名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２４時間常駐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アプリによる健康観察実施中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extLst>
                  <a:ext uri="{0D108BD9-81ED-4DB2-BD59-A6C34878D82A}">
                    <a16:rowId xmlns:a16="http://schemas.microsoft.com/office/drawing/2014/main" val="1440263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医師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１名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昼間　常駐　夜間　オンコール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marL="36000" marR="36000"/>
                </a:tc>
                <a:extLst>
                  <a:ext uri="{0D108BD9-81ED-4DB2-BD59-A6C34878D82A}">
                    <a16:rowId xmlns:a16="http://schemas.microsoft.com/office/drawing/2014/main" val="982433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薬剤師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オンコール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 marL="36000" marR="36000"/>
                </a:tc>
                <a:extLst>
                  <a:ext uri="{0D108BD9-81ED-4DB2-BD59-A6C34878D82A}">
                    <a16:rowId xmlns:a16="http://schemas.microsoft.com/office/drawing/2014/main" val="2185802389"/>
                  </a:ext>
                </a:extLst>
              </a:tr>
              <a:tr h="537312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ホテル</a:t>
                      </a:r>
                      <a:endParaRPr kumimoji="1" lang="ja-JP" altLang="en-US" sz="1600" dirty="0"/>
                    </a:p>
                  </a:txBody>
                  <a:tcPr marL="36000" marR="36000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smtClean="0"/>
                        <a:t>２４時間常駐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食事準備配膳、問合せ対応配達物の配布など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308454"/>
                  </a:ext>
                </a:extLst>
              </a:tr>
            </a:tbl>
          </a:graphicData>
        </a:graphic>
      </p:graphicFrame>
      <p:sp>
        <p:nvSpPr>
          <p:cNvPr id="137" name="テキスト ボックス 136"/>
          <p:cNvSpPr txBox="1"/>
          <p:nvPr/>
        </p:nvSpPr>
        <p:spPr>
          <a:xfrm>
            <a:off x="259960" y="4108063"/>
            <a:ext cx="3521140" cy="369332"/>
          </a:xfrm>
          <a:prstGeom prst="rect">
            <a:avLst/>
          </a:prstGeom>
          <a:noFill/>
          <a:ln>
            <a:noFill/>
          </a:ln>
        </p:spPr>
        <p:txBody>
          <a:bodyPr wrap="square" lIns="0" rIns="0" rtlCol="0">
            <a:spAutoFit/>
          </a:bodyPr>
          <a:lstStyle/>
          <a:p>
            <a:r>
              <a:rPr kumimoji="1" lang="ja-JP" altLang="en-US" b="1" dirty="0" smtClean="0"/>
              <a:t>運営体制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963471" y="446967"/>
            <a:ext cx="2180529" cy="307777"/>
          </a:xfrm>
          <a:prstGeom prst="rect">
            <a:avLst/>
          </a:prstGeom>
          <a:noFill/>
          <a:ln>
            <a:noFill/>
          </a:ln>
        </p:spPr>
        <p:txBody>
          <a:bodyPr wrap="square" lIns="0" rIns="0" rtlCol="0">
            <a:spAutoFit/>
          </a:bodyPr>
          <a:lstStyle/>
          <a:p>
            <a:r>
              <a:rPr kumimoji="1" lang="ja-JP" altLang="en-US" sz="1400" dirty="0" smtClean="0"/>
              <a:t>危機管理室　防災企画課</a:t>
            </a:r>
            <a:endParaRPr kumimoji="1" lang="ja-JP" altLang="en-US" sz="1400" dirty="0"/>
          </a:p>
        </p:txBody>
      </p:sp>
      <p:sp>
        <p:nvSpPr>
          <p:cNvPr id="8" name="正方形/長方形 7"/>
          <p:cNvSpPr/>
          <p:nvPr/>
        </p:nvSpPr>
        <p:spPr>
          <a:xfrm>
            <a:off x="7635129" y="27661"/>
            <a:ext cx="1405840" cy="3844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1-6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91588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1366</TotalTime>
  <Words>137</Words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等线</vt:lpstr>
      <vt:lpstr>MS-Gothic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2020-04-21T06:01:22Z</cp:lastPrinted>
  <dcterms:created xsi:type="dcterms:W3CDTF">2020-04-01T05:46:06Z</dcterms:created>
  <dcterms:modified xsi:type="dcterms:W3CDTF">2020-04-22T01:51:18Z</dcterms:modified>
</cp:coreProperties>
</file>