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3"/>
  </p:notesMasterIdLst>
  <p:sldIdLst>
    <p:sldId id="572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66CC"/>
    <a:srgbClr val="4472C4"/>
    <a:srgbClr val="FFCC00"/>
    <a:srgbClr val="FFCC66"/>
    <a:srgbClr val="FFFFFF"/>
    <a:srgbClr val="9DC3E6"/>
    <a:srgbClr val="000000"/>
    <a:srgbClr val="FBE5D6"/>
    <a:srgbClr val="4584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5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822" y="96"/>
      </p:cViewPr>
      <p:guideLst>
        <p:guide orient="horz" pos="20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fld id="{2834F7C2-E3C1-485C-AEC1-A22E69A3451F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4" rIns="91425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5" tIns="45714" rIns="91425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fld id="{2FA404CE-5901-4433-A4E3-CDF533FEF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585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87226-618E-490E-9C26-24E6078C4AF0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2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23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35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3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74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87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072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30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89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8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51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89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68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A6E46-829E-4979-A182-11FDFDE24D30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3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5422"/>
            <a:ext cx="12191999" cy="523761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医療従事者</a:t>
            </a:r>
            <a:r>
              <a:rPr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等へ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の支援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84666" y="883395"/>
            <a:ext cx="3873039" cy="5764148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58341" y="4238037"/>
            <a:ext cx="1112727" cy="82875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対象者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270303" y="3186327"/>
            <a:ext cx="1112727" cy="6513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手当額</a:t>
            </a:r>
            <a:endParaRPr kumimoji="1" lang="ja-JP" altLang="en-US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49242" y="332326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3,000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95302" y="4065357"/>
            <a:ext cx="29696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重症・中等症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病床等に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勤務する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医師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・看護師・准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看護師</a:t>
            </a: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・臨床工学技士等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（約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2,000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名程度）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43731" y="643163"/>
            <a:ext cx="3222607" cy="488965"/>
          </a:xfrm>
          <a:prstGeom prst="roundRect">
            <a:avLst/>
          </a:prstGeom>
          <a:gradFill>
            <a:gsLst>
              <a:gs pos="0">
                <a:srgbClr val="FFCC66"/>
              </a:gs>
              <a:gs pos="50000">
                <a:srgbClr val="FFC000"/>
              </a:gs>
              <a:gs pos="100000">
                <a:srgbClr val="FFC000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no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特殊勤務手当の支給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2470" y="1399937"/>
            <a:ext cx="47918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 font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・中等症患者が入院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する医療機関</a:t>
            </a:r>
          </a:p>
          <a:p>
            <a:pPr marL="261938" indent="-261938" font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等で、新型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コロナウイルス感染症患者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治療に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携わる医療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従事者等に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対し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特殊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勤務手当を支給</a:t>
            </a:r>
          </a:p>
          <a:p>
            <a:pPr marL="261938" indent="-261938" font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府から医療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機関等へ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508354" y="2877268"/>
            <a:ext cx="3317217" cy="835802"/>
          </a:xfrm>
          <a:prstGeom prst="roundRect">
            <a:avLst>
              <a:gd name="adj" fmla="val 7189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</a:t>
            </a:r>
            <a:endParaRPr lang="en-US" altLang="ja-JP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助け合い基金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781105" y="2082730"/>
            <a:ext cx="2499322" cy="3843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寄附者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543282" y="4088863"/>
            <a:ext cx="3175160" cy="1099729"/>
          </a:xfrm>
          <a:prstGeom prst="roundRect">
            <a:avLst>
              <a:gd name="adj" fmla="val 7189"/>
            </a:avLst>
          </a:prstGeom>
          <a:solidFill>
            <a:srgbClr val="DAED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36000"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医療従事者等への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応援金の給付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右矢印 18"/>
          <p:cNvSpPr/>
          <p:nvPr/>
        </p:nvSpPr>
        <p:spPr>
          <a:xfrm rot="5400000">
            <a:off x="5844165" y="2407493"/>
            <a:ext cx="224948" cy="578996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/>
          </a:p>
        </p:txBody>
      </p:sp>
      <p:sp>
        <p:nvSpPr>
          <p:cNvPr id="20" name="右矢印 19"/>
          <p:cNvSpPr/>
          <p:nvPr/>
        </p:nvSpPr>
        <p:spPr>
          <a:xfrm rot="5400000">
            <a:off x="5859430" y="3624325"/>
            <a:ext cx="258825" cy="571921"/>
          </a:xfrm>
          <a:prstGeom prst="rightArrow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/>
          </a:p>
        </p:txBody>
      </p:sp>
      <p:sp>
        <p:nvSpPr>
          <p:cNvPr id="8" name="正方形/長方形 7"/>
          <p:cNvSpPr/>
          <p:nvPr/>
        </p:nvSpPr>
        <p:spPr>
          <a:xfrm>
            <a:off x="4464990" y="1395708"/>
            <a:ext cx="34171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 font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従事者等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の活動を応援する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ための基金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を創設。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4508354" y="4762929"/>
            <a:ext cx="3950576" cy="3937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対象者や支援額など今後検討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261830" y="5532883"/>
            <a:ext cx="5918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 font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 議会の議決が得られた場合、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日（月）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から寄附金募集開始予定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8139578" y="883395"/>
            <a:ext cx="3873039" cy="5764148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194347" y="868777"/>
            <a:ext cx="3873039" cy="5764148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585715" y="638505"/>
            <a:ext cx="3132728" cy="64827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noAutofit/>
          </a:bodyPr>
          <a:lstStyle/>
          <a:p>
            <a:pPr algn="ctr"/>
            <a:r>
              <a:rPr kumimoji="1"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応援金の給付</a:t>
            </a:r>
            <a:endParaRPr kumimoji="1" lang="en-US" altLang="ja-JP" sz="2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kumimoji="1"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基金の設置</a:t>
            </a:r>
            <a:r>
              <a:rPr kumimoji="1"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endParaRPr lang="ja-JP" altLang="en-US" dirty="0"/>
          </a:p>
        </p:txBody>
      </p:sp>
      <p:sp>
        <p:nvSpPr>
          <p:cNvPr id="40" name="角丸四角形 39"/>
          <p:cNvSpPr/>
          <p:nvPr/>
        </p:nvSpPr>
        <p:spPr>
          <a:xfrm>
            <a:off x="8464793" y="683383"/>
            <a:ext cx="3222607" cy="488965"/>
          </a:xfrm>
          <a:prstGeom prst="roundRect">
            <a:avLst/>
          </a:prstGeom>
          <a:solidFill>
            <a:srgbClr val="FF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no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宿泊場所の確保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8197486" y="2258088"/>
            <a:ext cx="3940057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 fontAlgn="ctr">
              <a:lnSpc>
                <a:spcPts val="2100"/>
              </a:lnSpc>
            </a:pPr>
            <a:r>
              <a:rPr lang="ja-JP" altLang="en-US" sz="1400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（家族への感染を心配して自宅に帰らず、やむを得</a:t>
            </a:r>
            <a:endParaRPr lang="en-US" altLang="ja-JP" sz="1400" spc="-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>
              <a:lnSpc>
                <a:spcPts val="2100"/>
              </a:lnSpc>
            </a:pPr>
            <a:r>
              <a:rPr lang="ja-JP" altLang="en-US" sz="1400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ず自費でホテル等に宿泊している医療従事者を支援）</a:t>
            </a:r>
            <a:endParaRPr lang="en-US" altLang="ja-JP" sz="1400" spc="-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8458930" y="1411745"/>
            <a:ext cx="34171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 font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医療従事者向けの無料宿泊施設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を確保。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8723833" y="3234618"/>
            <a:ext cx="2801294" cy="45256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確保しているホテル</a:t>
            </a:r>
            <a:endParaRPr kumimoji="1" lang="ja-JP" altLang="en-US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082364" y="3901710"/>
            <a:ext cx="409638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 font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◆アパホテル大阪肥後橋駅前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（陽性者と医療従事者の宿泊フロアを分離）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（４月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日から運用予定）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/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/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/>
            <a:r>
              <a:rPr lang="en-US" altLang="ja-JP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今後、必要に応じ宿泊施設の拡充を検討</a:t>
            </a:r>
            <a:endParaRPr lang="en-US" altLang="ja-JP" spc="-1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大かっこ 4"/>
          <p:cNvSpPr/>
          <p:nvPr/>
        </p:nvSpPr>
        <p:spPr>
          <a:xfrm>
            <a:off x="4252948" y="5564385"/>
            <a:ext cx="3671846" cy="50782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692528" y="82636"/>
            <a:ext cx="1335883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</a:rPr>
              <a:t>資料</a:t>
            </a:r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１－５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979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12203</TotalTime>
  <Words>192</Words>
  <PresentationFormat>ワイド画面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2020-04-21T13:17:43Z</cp:lastPrinted>
  <dcterms:created xsi:type="dcterms:W3CDTF">2019-01-25T10:22:13Z</dcterms:created>
  <dcterms:modified xsi:type="dcterms:W3CDTF">2020-04-22T05:17:07Z</dcterms:modified>
</cp:coreProperties>
</file>