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02438" cy="993457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445E4-A675-4D0A-AD0A-701B123B6E69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8214C-EC6D-4C76-BE4B-F253A43B3B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0176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445E4-A675-4D0A-AD0A-701B123B6E69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8214C-EC6D-4C76-BE4B-F253A43B3B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9120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445E4-A675-4D0A-AD0A-701B123B6E69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8214C-EC6D-4C76-BE4B-F253A43B3B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4157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445E4-A675-4D0A-AD0A-701B123B6E69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8214C-EC6D-4C76-BE4B-F253A43B3B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1821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445E4-A675-4D0A-AD0A-701B123B6E69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8214C-EC6D-4C76-BE4B-F253A43B3B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6889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445E4-A675-4D0A-AD0A-701B123B6E69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8214C-EC6D-4C76-BE4B-F253A43B3B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9621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445E4-A675-4D0A-AD0A-701B123B6E69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8214C-EC6D-4C76-BE4B-F253A43B3B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7549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445E4-A675-4D0A-AD0A-701B123B6E69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8214C-EC6D-4C76-BE4B-F253A43B3B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027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445E4-A675-4D0A-AD0A-701B123B6E69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8214C-EC6D-4C76-BE4B-F253A43B3B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4020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445E4-A675-4D0A-AD0A-701B123B6E69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8214C-EC6D-4C76-BE4B-F253A43B3B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3194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445E4-A675-4D0A-AD0A-701B123B6E69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8214C-EC6D-4C76-BE4B-F253A43B3B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578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445E4-A675-4D0A-AD0A-701B123B6E69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8214C-EC6D-4C76-BE4B-F253A43B3B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5291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テキスト ボックス 97"/>
          <p:cNvSpPr txBox="1"/>
          <p:nvPr/>
        </p:nvSpPr>
        <p:spPr>
          <a:xfrm>
            <a:off x="2417369" y="3482366"/>
            <a:ext cx="5234921" cy="2915560"/>
          </a:xfrm>
          <a:prstGeom prst="rect">
            <a:avLst/>
          </a:prstGeom>
          <a:noFill/>
          <a:ln w="57150">
            <a:solidFill>
              <a:srgbClr val="FF0000"/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209762" y="835311"/>
            <a:ext cx="1173379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 smtClean="0"/>
              <a:t>【</a:t>
            </a:r>
            <a:r>
              <a:rPr lang="ja-JP" altLang="en-US" sz="1600" b="1" dirty="0" smtClean="0"/>
              <a:t>開設時間</a:t>
            </a:r>
            <a:r>
              <a:rPr lang="en-US" altLang="ja-JP" sz="1600" b="1" dirty="0" smtClean="0"/>
              <a:t>】</a:t>
            </a:r>
            <a:r>
              <a:rPr lang="ja-JP" altLang="en-US" sz="1600" dirty="0"/>
              <a:t>平　　日　１４：００～１６：００　（２ブース</a:t>
            </a:r>
            <a:r>
              <a:rPr lang="ja-JP" altLang="en-US" sz="1600" dirty="0" smtClean="0"/>
              <a:t>）</a:t>
            </a:r>
            <a:endParaRPr lang="en-US" altLang="ja-JP" sz="1600" dirty="0"/>
          </a:p>
          <a:p>
            <a:r>
              <a:rPr lang="ja-JP" altLang="en-US" sz="1600" dirty="0" smtClean="0"/>
              <a:t>　　　　　　土日</a:t>
            </a:r>
            <a:r>
              <a:rPr lang="ja-JP" altLang="en-US" sz="1600" dirty="0"/>
              <a:t>祝日　１４：００～１８：００　（２ブース）</a:t>
            </a:r>
          </a:p>
          <a:p>
            <a:r>
              <a:rPr lang="ja-JP" altLang="en-US" sz="1600" dirty="0"/>
              <a:t>　　</a:t>
            </a:r>
            <a:r>
              <a:rPr lang="ja-JP" altLang="en-US" sz="1600" dirty="0" smtClean="0"/>
              <a:t>　　　　</a:t>
            </a:r>
            <a:r>
              <a:rPr lang="en-US" altLang="ja-JP" sz="1600" dirty="0" smtClean="0"/>
              <a:t>※</a:t>
            </a:r>
            <a:r>
              <a:rPr lang="ja-JP" altLang="en-US" sz="1600" dirty="0"/>
              <a:t>当面２ブース運営。需要を踏まえ、３ブースでの運営を検討</a:t>
            </a:r>
            <a:r>
              <a:rPr lang="ja-JP" altLang="en-US" sz="1600" dirty="0" smtClean="0"/>
              <a:t>。</a:t>
            </a:r>
            <a:endParaRPr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ja-JP" altLang="en-US" sz="1600" dirty="0" smtClean="0"/>
              <a:t>　　　　　</a:t>
            </a:r>
            <a:r>
              <a:rPr lang="en-US" altLang="ja-JP" sz="1600" dirty="0" smtClean="0"/>
              <a:t>※</a:t>
            </a:r>
            <a:r>
              <a:rPr lang="ja-JP" altLang="en-US" sz="1600" dirty="0"/>
              <a:t>ドライブスルー</a:t>
            </a:r>
            <a:r>
              <a:rPr lang="en-US" altLang="ja-JP" sz="1600" dirty="0"/>
              <a:t>/</a:t>
            </a:r>
            <a:r>
              <a:rPr lang="ja-JP" altLang="en-US" sz="1600" dirty="0" smtClean="0"/>
              <a:t>ウォークインの区分</a:t>
            </a:r>
            <a:r>
              <a:rPr lang="ja-JP" altLang="en-US" sz="1600" dirty="0"/>
              <a:t>は患者の需要に応じて調整。</a:t>
            </a:r>
          </a:p>
          <a:p>
            <a:r>
              <a:rPr lang="en-US" altLang="ja-JP" sz="1600" b="1" dirty="0" smtClean="0"/>
              <a:t>【</a:t>
            </a:r>
            <a:r>
              <a:rPr lang="ja-JP" altLang="en-US" sz="1600" b="1" dirty="0" smtClean="0"/>
              <a:t>開設期間</a:t>
            </a:r>
            <a:r>
              <a:rPr lang="en-US" altLang="ja-JP" sz="1600" b="1" dirty="0" smtClean="0"/>
              <a:t>】</a:t>
            </a:r>
            <a:r>
              <a:rPr lang="ja-JP" altLang="en-US" sz="1600" dirty="0"/>
              <a:t>４月２３日（木）～緊急事態宣言の解除</a:t>
            </a:r>
            <a:r>
              <a:rPr lang="ja-JP" altLang="en-US" sz="1600" dirty="0" smtClean="0"/>
              <a:t>まで</a:t>
            </a:r>
            <a:endParaRPr lang="en-US" altLang="ja-JP" sz="800" dirty="0"/>
          </a:p>
          <a:p>
            <a:r>
              <a:rPr lang="en-US" altLang="ja-JP" sz="1600" b="1" dirty="0" smtClean="0"/>
              <a:t>【 </a:t>
            </a:r>
            <a:r>
              <a:rPr lang="ja-JP" altLang="en-US" sz="1600" b="1" spc="300" dirty="0" smtClean="0"/>
              <a:t>検査</a:t>
            </a:r>
            <a:r>
              <a:rPr lang="ja-JP" altLang="en-US" sz="1600" b="1" dirty="0" smtClean="0"/>
              <a:t>数 </a:t>
            </a:r>
            <a:r>
              <a:rPr lang="en-US" altLang="ja-JP" sz="1600" b="1" dirty="0" smtClean="0"/>
              <a:t>】</a:t>
            </a:r>
            <a:r>
              <a:rPr lang="ja-JP" altLang="en-US" sz="1600" dirty="0" smtClean="0"/>
              <a:t>１ブース</a:t>
            </a:r>
            <a:r>
              <a:rPr lang="ja-JP" altLang="en-US" sz="1600" dirty="0"/>
              <a:t>　１５分に１人</a:t>
            </a:r>
            <a:r>
              <a:rPr lang="ja-JP" altLang="en-US" sz="1600" dirty="0" smtClean="0"/>
              <a:t>対応　　（平日</a:t>
            </a:r>
            <a:r>
              <a:rPr lang="ja-JP" altLang="en-US" sz="1600" dirty="0"/>
              <a:t>）１時間４人</a:t>
            </a:r>
            <a:r>
              <a:rPr lang="en-US" altLang="ja-JP" sz="1600" dirty="0"/>
              <a:t>×</a:t>
            </a:r>
            <a:r>
              <a:rPr lang="ja-JP" altLang="en-US" sz="1600" dirty="0"/>
              <a:t>２ブース</a:t>
            </a:r>
            <a:r>
              <a:rPr lang="en-US" altLang="ja-JP" sz="1600" dirty="0"/>
              <a:t>×</a:t>
            </a:r>
            <a:r>
              <a:rPr lang="ja-JP" altLang="en-US" sz="1600" dirty="0"/>
              <a:t>２時間＝１６人（検体）／</a:t>
            </a:r>
            <a:r>
              <a:rPr lang="ja-JP" altLang="en-US" sz="1600" dirty="0" smtClean="0"/>
              <a:t>１日</a:t>
            </a:r>
            <a:endParaRPr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ja-JP" altLang="en-US" sz="1600" dirty="0" smtClean="0"/>
              <a:t>　　　　　　　　　　　　　　　　　　　　（</a:t>
            </a:r>
            <a:r>
              <a:rPr lang="ja-JP" altLang="en-US" sz="1600" dirty="0"/>
              <a:t>休日）１時間４人</a:t>
            </a:r>
            <a:r>
              <a:rPr lang="en-US" altLang="ja-JP" sz="1600" dirty="0"/>
              <a:t>×</a:t>
            </a:r>
            <a:r>
              <a:rPr lang="ja-JP" altLang="en-US" sz="1600" dirty="0"/>
              <a:t>２ブース</a:t>
            </a:r>
            <a:r>
              <a:rPr lang="en-US" altLang="ja-JP" sz="1600" dirty="0"/>
              <a:t>×</a:t>
            </a:r>
            <a:r>
              <a:rPr lang="ja-JP" altLang="en-US" sz="1600" dirty="0"/>
              <a:t>４時間＝３２人（検体）／</a:t>
            </a:r>
            <a:r>
              <a:rPr lang="ja-JP" altLang="en-US" sz="1600" dirty="0" smtClean="0"/>
              <a:t>１日　　　　</a:t>
            </a:r>
            <a:endParaRPr lang="ja-JP" altLang="en-US" sz="1600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259746" y="384603"/>
            <a:ext cx="11733791" cy="41947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126" b="1" dirty="0" smtClean="0">
                <a:solidFill>
                  <a:schemeClr val="bg1"/>
                </a:solidFill>
              </a:rPr>
              <a:t>検査体制の拡充について（ドライブスルー</a:t>
            </a:r>
            <a:r>
              <a:rPr lang="en-US" altLang="ja-JP" sz="2126" b="1" dirty="0" smtClean="0">
                <a:solidFill>
                  <a:schemeClr val="bg1"/>
                </a:solidFill>
              </a:rPr>
              <a:t>/</a:t>
            </a:r>
            <a:r>
              <a:rPr lang="ja-JP" altLang="en-US" sz="2126" b="1" dirty="0" smtClean="0">
                <a:solidFill>
                  <a:schemeClr val="bg1"/>
                </a:solidFill>
              </a:rPr>
              <a:t>ウォークイン方式）</a:t>
            </a:r>
            <a:endParaRPr lang="ja-JP" altLang="en-US" sz="2126" dirty="0">
              <a:solidFill>
                <a:schemeClr val="bg1"/>
              </a:solidFill>
            </a:endParaRPr>
          </a:p>
        </p:txBody>
      </p:sp>
      <p:sp>
        <p:nvSpPr>
          <p:cNvPr id="65" name="正方形/長方形 64"/>
          <p:cNvSpPr/>
          <p:nvPr/>
        </p:nvSpPr>
        <p:spPr>
          <a:xfrm>
            <a:off x="482847" y="2859485"/>
            <a:ext cx="5168021" cy="38276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二等辺三角形 65"/>
          <p:cNvSpPr/>
          <p:nvPr/>
        </p:nvSpPr>
        <p:spPr>
          <a:xfrm>
            <a:off x="569875" y="4253200"/>
            <a:ext cx="909174" cy="811729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603527" y="4597365"/>
            <a:ext cx="8451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 smtClean="0"/>
              <a:t>看護師</a:t>
            </a:r>
            <a:r>
              <a:rPr kumimoji="1" lang="en-US" altLang="ja-JP" sz="1400" dirty="0" smtClean="0"/>
              <a:t>B</a:t>
            </a:r>
          </a:p>
        </p:txBody>
      </p:sp>
      <p:sp>
        <p:nvSpPr>
          <p:cNvPr id="68" name="楕円 67"/>
          <p:cNvSpPr/>
          <p:nvPr/>
        </p:nvSpPr>
        <p:spPr>
          <a:xfrm>
            <a:off x="742288" y="5175604"/>
            <a:ext cx="562713" cy="47993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723564" y="5259560"/>
            <a:ext cx="8080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イス</a:t>
            </a:r>
            <a:endParaRPr kumimoji="1" lang="ja-JP" altLang="en-US" dirty="0"/>
          </a:p>
        </p:txBody>
      </p:sp>
      <p:sp>
        <p:nvSpPr>
          <p:cNvPr id="70" name="正方形/長方形 69"/>
          <p:cNvSpPr/>
          <p:nvPr/>
        </p:nvSpPr>
        <p:spPr>
          <a:xfrm>
            <a:off x="1988092" y="3716267"/>
            <a:ext cx="431078" cy="21941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2104800" y="2689263"/>
            <a:ext cx="2546252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検査ブース内</a:t>
            </a:r>
            <a:endParaRPr kumimoji="1" lang="ja-JP" altLang="en-US" dirty="0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2553341" y="5725764"/>
            <a:ext cx="14414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２ｍ以上あける</a:t>
            </a:r>
            <a:endParaRPr kumimoji="1" lang="ja-JP" altLang="en-US" sz="1400" dirty="0"/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7860638" y="2865880"/>
            <a:ext cx="40928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/>
              <a:t>【</a:t>
            </a:r>
            <a:r>
              <a:rPr kumimoji="1" lang="ja-JP" altLang="en-US" sz="1600" dirty="0" smtClean="0"/>
              <a:t>ドライブスルー検査</a:t>
            </a:r>
            <a:r>
              <a:rPr kumimoji="1" lang="en-US" altLang="ja-JP" sz="1600" dirty="0" smtClean="0"/>
              <a:t>】</a:t>
            </a:r>
          </a:p>
          <a:p>
            <a:r>
              <a:rPr kumimoji="1" lang="ja-JP" altLang="en-US" sz="1600" dirty="0" smtClean="0"/>
              <a:t>車から降りず、窓をあけて検査を実施</a:t>
            </a:r>
            <a:endParaRPr kumimoji="1" lang="en-US" altLang="ja-JP" sz="1600" dirty="0" smtClean="0"/>
          </a:p>
          <a:p>
            <a:r>
              <a:rPr kumimoji="1" lang="en-US" altLang="ja-JP" sz="1600" dirty="0" smtClean="0"/>
              <a:t>※</a:t>
            </a:r>
            <a:r>
              <a:rPr lang="ja-JP" altLang="en-US" sz="1600" dirty="0" smtClean="0"/>
              <a:t>医師が採取しがたい時は、降車して採取することも考えられるため、患者用のイスを準備</a:t>
            </a:r>
            <a:endParaRPr lang="en-US" altLang="ja-JP" sz="1600" dirty="0" smtClean="0"/>
          </a:p>
        </p:txBody>
      </p:sp>
      <p:sp>
        <p:nvSpPr>
          <p:cNvPr id="75" name="楕円 74"/>
          <p:cNvSpPr/>
          <p:nvPr/>
        </p:nvSpPr>
        <p:spPr>
          <a:xfrm>
            <a:off x="3102261" y="3410816"/>
            <a:ext cx="4357766" cy="327632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正方形/長方形 75"/>
          <p:cNvSpPr/>
          <p:nvPr/>
        </p:nvSpPr>
        <p:spPr>
          <a:xfrm rot="16200000">
            <a:off x="780280" y="3493238"/>
            <a:ext cx="471462" cy="869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595869" y="3806260"/>
            <a:ext cx="8546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/>
              <a:t>保冷</a:t>
            </a:r>
            <a:r>
              <a:rPr lang="ja-JP" altLang="en-US" sz="1000" dirty="0"/>
              <a:t>バッグ</a:t>
            </a:r>
            <a:endParaRPr kumimoji="1" lang="ja-JP" altLang="en-US" sz="1000" dirty="0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2018156" y="3785196"/>
            <a:ext cx="369332" cy="207361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机</a:t>
            </a:r>
            <a:r>
              <a:rPr kumimoji="1" lang="en-US" altLang="ja-JP" sz="1200" dirty="0" smtClean="0"/>
              <a:t>(</a:t>
            </a:r>
            <a:r>
              <a:rPr kumimoji="1" lang="ja-JP" altLang="en-US" sz="1200" dirty="0" smtClean="0"/>
              <a:t>検体置き・作業用</a:t>
            </a:r>
            <a:r>
              <a:rPr kumimoji="1" lang="en-US" altLang="ja-JP" sz="1200" dirty="0" smtClean="0"/>
              <a:t>)</a:t>
            </a:r>
            <a:endParaRPr kumimoji="1" lang="ja-JP" altLang="en-US" sz="1200" dirty="0"/>
          </a:p>
        </p:txBody>
      </p:sp>
      <p:pic>
        <p:nvPicPr>
          <p:cNvPr id="79" name="図 7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015157" y="3741824"/>
            <a:ext cx="1749079" cy="2494907"/>
          </a:xfrm>
          <a:prstGeom prst="rect">
            <a:avLst/>
          </a:prstGeom>
        </p:spPr>
      </p:pic>
      <p:sp>
        <p:nvSpPr>
          <p:cNvPr id="80" name="二等辺三角形 79"/>
          <p:cNvSpPr/>
          <p:nvPr/>
        </p:nvSpPr>
        <p:spPr>
          <a:xfrm>
            <a:off x="5077259" y="4102677"/>
            <a:ext cx="1018342" cy="843549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5045256" y="4439219"/>
            <a:ext cx="108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 smtClean="0"/>
              <a:t>看護師</a:t>
            </a:r>
            <a:r>
              <a:rPr kumimoji="1" lang="en-US" altLang="ja-JP" sz="1400" dirty="0" smtClean="0"/>
              <a:t>A</a:t>
            </a:r>
          </a:p>
          <a:p>
            <a:pPr algn="ctr"/>
            <a:r>
              <a:rPr lang="ja-JP" altLang="en-US" sz="1400" dirty="0" smtClean="0"/>
              <a:t>（防護服）</a:t>
            </a:r>
            <a:endParaRPr kumimoji="1" lang="ja-JP" altLang="en-US" sz="1400" dirty="0"/>
          </a:p>
        </p:txBody>
      </p:sp>
      <p:sp>
        <p:nvSpPr>
          <p:cNvPr id="82" name="正方形/長方形 81"/>
          <p:cNvSpPr/>
          <p:nvPr/>
        </p:nvSpPr>
        <p:spPr>
          <a:xfrm>
            <a:off x="5141284" y="5140123"/>
            <a:ext cx="802945" cy="67068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/>
          </a:p>
        </p:txBody>
      </p:sp>
      <p:sp>
        <p:nvSpPr>
          <p:cNvPr id="83" name="正方形/長方形 82"/>
          <p:cNvSpPr/>
          <p:nvPr/>
        </p:nvSpPr>
        <p:spPr>
          <a:xfrm>
            <a:off x="4925675" y="5229863"/>
            <a:ext cx="12112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400" dirty="0"/>
              <a:t>医師</a:t>
            </a:r>
            <a:endParaRPr lang="en-US" altLang="ja-JP" sz="1400" dirty="0"/>
          </a:p>
          <a:p>
            <a:pPr algn="ctr"/>
            <a:r>
              <a:rPr lang="ja-JP" altLang="en-US" sz="1400" dirty="0"/>
              <a:t>（防護服）</a:t>
            </a:r>
          </a:p>
        </p:txBody>
      </p:sp>
      <p:sp>
        <p:nvSpPr>
          <p:cNvPr id="84" name="楕円 83"/>
          <p:cNvSpPr/>
          <p:nvPr/>
        </p:nvSpPr>
        <p:spPr>
          <a:xfrm>
            <a:off x="4715493" y="3644369"/>
            <a:ext cx="698828" cy="47993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4732808" y="3730211"/>
            <a:ext cx="8080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※</a:t>
            </a:r>
            <a:r>
              <a:rPr kumimoji="1" lang="ja-JP" altLang="en-US" sz="1400" dirty="0" smtClean="0"/>
              <a:t>イス</a:t>
            </a:r>
            <a:endParaRPr kumimoji="1" lang="ja-JP" altLang="en-US" sz="1400" dirty="0"/>
          </a:p>
        </p:txBody>
      </p:sp>
      <p:cxnSp>
        <p:nvCxnSpPr>
          <p:cNvPr id="90" name="直線矢印コネクタ 89"/>
          <p:cNvCxnSpPr/>
          <p:nvPr/>
        </p:nvCxnSpPr>
        <p:spPr>
          <a:xfrm>
            <a:off x="1664535" y="6033541"/>
            <a:ext cx="4667782" cy="1951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ひし形 90"/>
          <p:cNvSpPr/>
          <p:nvPr/>
        </p:nvSpPr>
        <p:spPr>
          <a:xfrm>
            <a:off x="3644516" y="4820074"/>
            <a:ext cx="756503" cy="640098"/>
          </a:xfrm>
          <a:prstGeom prst="diamon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3723891" y="4989255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ゴミ箱</a:t>
            </a:r>
            <a:endParaRPr kumimoji="1" lang="ja-JP" altLang="en-US" sz="1200" dirty="0"/>
          </a:p>
        </p:txBody>
      </p:sp>
      <p:sp>
        <p:nvSpPr>
          <p:cNvPr id="93" name="正方形/長方形 92"/>
          <p:cNvSpPr/>
          <p:nvPr/>
        </p:nvSpPr>
        <p:spPr>
          <a:xfrm rot="16200000">
            <a:off x="3693526" y="3106143"/>
            <a:ext cx="383006" cy="15320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3200762" y="3741824"/>
            <a:ext cx="1441420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机（検体置き）</a:t>
            </a:r>
            <a:endParaRPr kumimoji="1" lang="ja-JP" altLang="en-US" sz="1400" dirty="0"/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478443" y="3482366"/>
            <a:ext cx="1509831" cy="2915560"/>
          </a:xfrm>
          <a:prstGeom prst="rect">
            <a:avLst/>
          </a:prstGeom>
          <a:noFill/>
          <a:ln w="57150"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00" name="下矢印 99"/>
          <p:cNvSpPr/>
          <p:nvPr/>
        </p:nvSpPr>
        <p:spPr>
          <a:xfrm>
            <a:off x="466844" y="5801963"/>
            <a:ext cx="390575" cy="69672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7860638" y="4400556"/>
            <a:ext cx="40928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/>
              <a:t>【</a:t>
            </a:r>
            <a:r>
              <a:rPr lang="ja-JP" altLang="en-US" sz="1600" dirty="0" smtClean="0"/>
              <a:t>ウォークイン検査</a:t>
            </a:r>
            <a:r>
              <a:rPr kumimoji="1" lang="en-US" altLang="ja-JP" sz="1600" dirty="0" smtClean="0"/>
              <a:t>】</a:t>
            </a:r>
          </a:p>
          <a:p>
            <a:r>
              <a:rPr lang="ja-JP" altLang="en-US" sz="1600" dirty="0"/>
              <a:t>徒歩</a:t>
            </a:r>
            <a:r>
              <a:rPr lang="ja-JP" altLang="en-US" sz="1600" dirty="0" smtClean="0"/>
              <a:t>で来場した患者を患者用のイスに座らせ検査を実施</a:t>
            </a:r>
            <a:endParaRPr kumimoji="1" lang="en-US" altLang="ja-JP" sz="1600" dirty="0" smtClean="0"/>
          </a:p>
          <a:p>
            <a:endParaRPr kumimoji="1" lang="en-US" altLang="ja-JP" sz="1600" dirty="0"/>
          </a:p>
          <a:p>
            <a:r>
              <a:rPr lang="ja-JP" altLang="en-US" sz="1600" dirty="0" smtClean="0"/>
              <a:t>＜各担当の役割＞</a:t>
            </a:r>
            <a:endParaRPr lang="en-US" altLang="ja-JP" sz="1600" dirty="0" smtClean="0"/>
          </a:p>
          <a:p>
            <a:r>
              <a:rPr kumimoji="1" lang="ja-JP" altLang="en-US" sz="1600" dirty="0" smtClean="0"/>
              <a:t>●医師</a:t>
            </a:r>
            <a:r>
              <a:rPr kumimoji="1" lang="en-US" altLang="ja-JP" sz="1600" dirty="0" smtClean="0"/>
              <a:t>…</a:t>
            </a:r>
            <a:r>
              <a:rPr kumimoji="1" lang="ja-JP" altLang="en-US" sz="1600" dirty="0" smtClean="0"/>
              <a:t>検体採取</a:t>
            </a:r>
            <a:endParaRPr kumimoji="1" lang="en-US" altLang="ja-JP" sz="1600" dirty="0" smtClean="0"/>
          </a:p>
          <a:p>
            <a:r>
              <a:rPr lang="ja-JP" altLang="en-US" sz="1600" dirty="0" smtClean="0"/>
              <a:t>●看護師</a:t>
            </a:r>
            <a:r>
              <a:rPr lang="en-US" altLang="ja-JP" sz="1600" dirty="0" smtClean="0"/>
              <a:t>A…</a:t>
            </a:r>
            <a:r>
              <a:rPr lang="ja-JP" altLang="en-US" sz="1600" dirty="0" smtClean="0"/>
              <a:t>検体採取アシスタント</a:t>
            </a:r>
            <a:r>
              <a:rPr kumimoji="1" lang="ja-JP" altLang="en-US" sz="1600" dirty="0" smtClean="0"/>
              <a:t>　　　　</a:t>
            </a:r>
            <a:endParaRPr kumimoji="1" lang="en-US" altLang="ja-JP" sz="1600" dirty="0" smtClean="0"/>
          </a:p>
          <a:p>
            <a:r>
              <a:rPr lang="ja-JP" altLang="en-US" sz="1600" dirty="0" smtClean="0"/>
              <a:t>●看護師</a:t>
            </a:r>
            <a:r>
              <a:rPr lang="en-US" altLang="ja-JP" sz="1600" dirty="0" smtClean="0"/>
              <a:t>B…</a:t>
            </a:r>
            <a:r>
              <a:rPr lang="ja-JP" altLang="en-US" sz="1600" dirty="0" smtClean="0"/>
              <a:t>検体管理・記録</a:t>
            </a:r>
            <a:endParaRPr lang="en-US" altLang="ja-JP" sz="1600" dirty="0" smtClean="0"/>
          </a:p>
          <a:p>
            <a:r>
              <a:rPr lang="ja-JP" altLang="en-US" sz="1600" dirty="0" smtClean="0"/>
              <a:t>●事務職員</a:t>
            </a:r>
            <a:r>
              <a:rPr lang="en-US" altLang="ja-JP" sz="1600" dirty="0" smtClean="0"/>
              <a:t>…</a:t>
            </a:r>
            <a:r>
              <a:rPr lang="ja-JP" altLang="en-US" sz="1600" dirty="0" smtClean="0"/>
              <a:t>患者</a:t>
            </a:r>
            <a:r>
              <a:rPr lang="ja-JP" altLang="en-US" sz="1600" smtClean="0"/>
              <a:t>・保健所と</a:t>
            </a:r>
            <a:r>
              <a:rPr lang="ja-JP" altLang="en-US" sz="1600" dirty="0" smtClean="0"/>
              <a:t>の連絡調整</a:t>
            </a:r>
            <a:endParaRPr lang="en-US" altLang="ja-JP" sz="1600" dirty="0" smtClean="0"/>
          </a:p>
        </p:txBody>
      </p:sp>
      <p:pic>
        <p:nvPicPr>
          <p:cNvPr id="103" name="図 10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992" y="3256477"/>
            <a:ext cx="664235" cy="873993"/>
          </a:xfrm>
          <a:prstGeom prst="rect">
            <a:avLst/>
          </a:prstGeom>
        </p:spPr>
      </p:pic>
      <p:sp>
        <p:nvSpPr>
          <p:cNvPr id="25" name="正方形/長方形 24"/>
          <p:cNvSpPr/>
          <p:nvPr/>
        </p:nvSpPr>
        <p:spPr>
          <a:xfrm>
            <a:off x="7860638" y="2689263"/>
            <a:ext cx="4132899" cy="3997876"/>
          </a:xfrm>
          <a:prstGeom prst="rect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97" name="角丸四角形吹き出し 96"/>
          <p:cNvSpPr/>
          <p:nvPr/>
        </p:nvSpPr>
        <p:spPr>
          <a:xfrm>
            <a:off x="505676" y="2903305"/>
            <a:ext cx="1243873" cy="478302"/>
          </a:xfrm>
          <a:prstGeom prst="wedgeRoundRectCallout">
            <a:avLst>
              <a:gd name="adj1" fmla="val 23703"/>
              <a:gd name="adj2" fmla="val 99651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ysClr val="windowText" lastClr="000000"/>
                </a:solidFill>
              </a:rPr>
              <a:t>清潔区域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96" name="角丸四角形吹き出し 95"/>
          <p:cNvSpPr/>
          <p:nvPr/>
        </p:nvSpPr>
        <p:spPr>
          <a:xfrm>
            <a:off x="6127604" y="2859484"/>
            <a:ext cx="1243873" cy="478302"/>
          </a:xfrm>
          <a:prstGeom prst="wedgeRoundRectCallout">
            <a:avLst>
              <a:gd name="adj1" fmla="val -20833"/>
              <a:gd name="adj2" fmla="val 106419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ysClr val="windowText" lastClr="000000"/>
                </a:solidFill>
              </a:rPr>
              <a:t>汚染区域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645030" y="15271"/>
            <a:ext cx="3438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dirty="0" smtClean="0"/>
              <a:t>大阪府設置（大阪市内）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0141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669</TotalTime>
  <Words>132</Words>
  <PresentationFormat>ワイド画面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2020-04-20T10:15:01Z</cp:lastPrinted>
  <dcterms:created xsi:type="dcterms:W3CDTF">2020-04-17T06:19:56Z</dcterms:created>
  <dcterms:modified xsi:type="dcterms:W3CDTF">2020-04-22T08:36:26Z</dcterms:modified>
</cp:coreProperties>
</file>