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6" r:id="rId1"/>
  </p:sldMasterIdLst>
  <p:notesMasterIdLst>
    <p:notesMasterId r:id="rId3"/>
  </p:notesMasterIdLst>
  <p:handoutMasterIdLst>
    <p:handoutMasterId r:id="rId4"/>
  </p:handoutMasterIdLst>
  <p:sldIdLst>
    <p:sldId id="549" r:id="rId2"/>
  </p:sldIdLst>
  <p:sldSz cx="10826750" cy="8120063" type="B4ISO"/>
  <p:notesSz cx="6807200" cy="9939338"/>
  <p:defaultTextStyle>
    <a:defPPr>
      <a:defRPr lang="ja-JP"/>
    </a:defPPr>
    <a:lvl1pPr marL="0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1pPr>
    <a:lvl2pPr marL="516491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2pPr>
    <a:lvl3pPr marL="1032982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3pPr>
    <a:lvl4pPr marL="1549473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4pPr>
    <a:lvl5pPr marL="2065964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5pPr>
    <a:lvl6pPr marL="2582456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6pPr>
    <a:lvl7pPr marL="3098948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7pPr>
    <a:lvl8pPr marL="3615439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8pPr>
    <a:lvl9pPr marL="4131932" algn="l" defTabSz="1032982" rtl="0" eaLnBrk="1" latinLnBrk="0" hangingPunct="1">
      <a:defRPr kumimoji="1" sz="203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8" userDrawn="1">
          <p15:clr>
            <a:srgbClr val="A4A3A4"/>
          </p15:clr>
        </p15:guide>
        <p15:guide id="2" pos="34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  <a:srgbClr val="4F81BD"/>
    <a:srgbClr val="94979C"/>
    <a:srgbClr val="B0B6BE"/>
    <a:srgbClr val="FFFFFF"/>
    <a:srgbClr val="E5F4F7"/>
    <a:srgbClr val="F0F8FA"/>
    <a:srgbClr val="FFCC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0" autoAdjust="0"/>
    <p:restoredTop sz="94660"/>
  </p:normalViewPr>
  <p:slideViewPr>
    <p:cSldViewPr snapToGrid="0">
      <p:cViewPr varScale="1">
        <p:scale>
          <a:sx n="60" d="100"/>
          <a:sy n="60" d="100"/>
        </p:scale>
        <p:origin x="1380" y="72"/>
      </p:cViewPr>
      <p:guideLst>
        <p:guide orient="horz" pos="2558"/>
        <p:guide pos="341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7F85E-D3DD-4DA5-ADD9-54821E652238}" type="datetimeFigureOut">
              <a:rPr kumimoji="1" lang="ja-JP" altLang="en-US" smtClean="0"/>
              <a:t>2020/4/22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28EA1D-9A2F-4BD3-BAAA-0EFF11C2FD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572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786" cy="498693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1" y="0"/>
            <a:ext cx="2949786" cy="498693"/>
          </a:xfrm>
          <a:prstGeom prst="rect">
            <a:avLst/>
          </a:prstGeom>
        </p:spPr>
        <p:txBody>
          <a:bodyPr vert="horz" lIns="91403" tIns="45701" rIns="91403" bIns="45701" rtlCol="0"/>
          <a:lstStyle>
            <a:lvl1pPr algn="r">
              <a:defRPr sz="1200"/>
            </a:lvl1pPr>
          </a:lstStyle>
          <a:p>
            <a:fld id="{528868D4-E83F-445C-939D-FAB9F7AC6AB4}" type="datetimeFigureOut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3" tIns="45701" rIns="91403" bIns="4570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03" tIns="45701" rIns="91403" bIns="457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47"/>
            <a:ext cx="2949786" cy="498692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1" y="9440647"/>
            <a:ext cx="2949786" cy="498692"/>
          </a:xfrm>
          <a:prstGeom prst="rect">
            <a:avLst/>
          </a:prstGeom>
        </p:spPr>
        <p:txBody>
          <a:bodyPr vert="horz" lIns="91403" tIns="45701" rIns="91403" bIns="45701" rtlCol="0" anchor="b"/>
          <a:lstStyle>
            <a:lvl1pPr algn="r">
              <a:defRPr sz="1200"/>
            </a:lvl1pPr>
          </a:lstStyle>
          <a:p>
            <a:fld id="{582314BE-860C-4813-A140-08D1369F294E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88959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1pPr>
    <a:lvl2pPr marL="516491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2pPr>
    <a:lvl3pPr marL="1032982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3pPr>
    <a:lvl4pPr marL="1549473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4pPr>
    <a:lvl5pPr marL="2065964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5pPr>
    <a:lvl6pPr marL="2582456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6pPr>
    <a:lvl7pPr marL="3098948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7pPr>
    <a:lvl8pPr marL="3615439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8pPr>
    <a:lvl9pPr marL="4131932" algn="l" defTabSz="1032982" rtl="0" eaLnBrk="1" latinLnBrk="0" hangingPunct="1">
      <a:defRPr kumimoji="1" sz="13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2016" y="2522494"/>
            <a:ext cx="9202738" cy="1740551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24016" y="4601379"/>
            <a:ext cx="7578725" cy="207512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5D52A-99BB-4837-B670-0939241BD891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3672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9D4FB-B01C-4FE9-8F94-EF2BF0AFD8AF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5838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849407" y="325191"/>
            <a:ext cx="2436019" cy="692836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41341" y="325191"/>
            <a:ext cx="7127610" cy="69283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08DE-0CCE-44E1-8AFB-26E63653A0B9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638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449C-26AA-42B8-BC61-336B0DDAD105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141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55249" y="5217906"/>
            <a:ext cx="9202738" cy="161273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55249" y="3441640"/>
            <a:ext cx="9202738" cy="177626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2BC4A-C820-4421-A711-FDA17691AC9A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130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41341" y="1894696"/>
            <a:ext cx="4781815" cy="5358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503602" y="1894696"/>
            <a:ext cx="4781815" cy="53588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A3EA2-3F52-452D-9845-B1DFBCE3B088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535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46" y="1817626"/>
            <a:ext cx="4783694" cy="757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1346" y="2575116"/>
            <a:ext cx="4783694" cy="4678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99848" y="1817626"/>
            <a:ext cx="4785574" cy="75749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99848" y="2575116"/>
            <a:ext cx="4785574" cy="4678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F435-562A-499E-9289-896F225334BC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611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47C1A-8DCA-48E8-867F-26E23F6966BF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809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F14B-CC0D-49EF-904F-C231F2BE8DC4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5711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344" y="323305"/>
            <a:ext cx="3561926" cy="1375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2967" y="323316"/>
            <a:ext cx="6052454" cy="69302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41344" y="1699214"/>
            <a:ext cx="3561926" cy="55543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A8833-1184-4469-9917-BFAC3BF98597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529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22123" y="5684047"/>
            <a:ext cx="6496050" cy="6710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122123" y="725550"/>
            <a:ext cx="6496050" cy="4872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dirty="0" smtClean="0"/>
              <a:t>図を追加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122123" y="6355082"/>
            <a:ext cx="6496050" cy="9529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153B6-64A2-4B37-A89B-ADD9DA7F2500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605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41340" y="325188"/>
            <a:ext cx="9744075" cy="1353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340" y="1894696"/>
            <a:ext cx="9744075" cy="53588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41342" y="7526110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DC1D6-3ABC-4964-9CD5-4AB1AE4D6EE4}" type="datetime1">
              <a:rPr kumimoji="1" lang="ja-JP" altLang="en-US" smtClean="0"/>
              <a:t>2020/4/22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699140" y="7526110"/>
            <a:ext cx="3428471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759176" y="7526110"/>
            <a:ext cx="2526242" cy="4323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0064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478132" y="905103"/>
            <a:ext cx="4968000" cy="81265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   帰国者・接触者外来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661841" y="304501"/>
            <a:ext cx="9601680" cy="424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</a:rPr>
              <a:t>行政検査の体制拡充について（検査</a:t>
            </a:r>
            <a:r>
              <a:rPr lang="ja-JP" altLang="en-US" sz="2400" b="1" dirty="0">
                <a:solidFill>
                  <a:schemeClr val="tx1"/>
                </a:solidFill>
              </a:rPr>
              <a:t>キャパ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の増加）</a:t>
            </a:r>
            <a:endParaRPr lang="ja-JP" alt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78132" y="708823"/>
            <a:ext cx="1959172" cy="387648"/>
          </a:xfrm>
          <a:prstGeom prst="rect">
            <a:avLst/>
          </a:prstGeom>
          <a:solidFill>
            <a:srgbClr val="00206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検体採取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478132" y="1986003"/>
            <a:ext cx="4968000" cy="273600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</a:rPr>
              <a:t>        </a:t>
            </a:r>
            <a:r>
              <a:rPr lang="ja-JP" altLang="en-US" b="1" dirty="0" smtClean="0">
                <a:solidFill>
                  <a:schemeClr val="tx1"/>
                </a:solidFill>
              </a:rPr>
              <a:t>　　　</a:t>
            </a:r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sz="1800" b="1" dirty="0" smtClean="0">
                <a:solidFill>
                  <a:schemeClr val="tx1"/>
                </a:solidFill>
              </a:rPr>
              <a:t> 計</a:t>
            </a:r>
            <a:r>
              <a:rPr lang="ja-JP" altLang="en-US" sz="2000" b="1" dirty="0" smtClean="0">
                <a:solidFill>
                  <a:schemeClr val="tx1"/>
                </a:solidFill>
              </a:rPr>
              <a:t> </a:t>
            </a:r>
            <a:r>
              <a:rPr lang="ja-JP" altLang="en-US" sz="2400" b="1" u="sng" dirty="0">
                <a:solidFill>
                  <a:schemeClr val="tx1"/>
                </a:solidFill>
              </a:rPr>
              <a:t>約</a:t>
            </a:r>
            <a:r>
              <a:rPr lang="en-US" altLang="ja-JP" sz="2400" b="1" u="sng" dirty="0">
                <a:solidFill>
                  <a:schemeClr val="tx1"/>
                </a:solidFill>
              </a:rPr>
              <a:t>420</a:t>
            </a:r>
            <a:r>
              <a:rPr lang="ja-JP" altLang="en-US" sz="2400" b="1" u="sng" dirty="0">
                <a:solidFill>
                  <a:schemeClr val="tx1"/>
                </a:solidFill>
              </a:rPr>
              <a:t>検体</a:t>
            </a:r>
            <a:endParaRPr lang="en-US" altLang="ja-JP" sz="2400" b="1" u="sng" dirty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　約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140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検体</a:t>
            </a:r>
            <a:r>
              <a:rPr lang="ja-JP" altLang="en-US" sz="1600" b="1" dirty="0">
                <a:solidFill>
                  <a:schemeClr val="tx1"/>
                </a:solidFill>
              </a:rPr>
              <a:t>：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医療機関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　約</a:t>
            </a:r>
            <a:r>
              <a:rPr lang="en-US" altLang="ja-JP" sz="1600" b="1" dirty="0">
                <a:solidFill>
                  <a:schemeClr val="tx1"/>
                </a:solidFill>
              </a:rPr>
              <a:t>240</a:t>
            </a:r>
            <a:r>
              <a:rPr lang="ja-JP" altLang="en-US" sz="1600" b="1" dirty="0">
                <a:solidFill>
                  <a:schemeClr val="tx1"/>
                </a:solidFill>
              </a:rPr>
              <a:t>検体：大阪健康安全基盤研究所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　　　　　　　　　 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</a:rPr>
              <a:t>　・森ノ宮センター 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　　　　　　　　　 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</a:rPr>
              <a:t>　・天王寺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センター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 </a:t>
            </a:r>
            <a:r>
              <a:rPr lang="ja-JP" altLang="en-US" sz="1600" b="1" dirty="0">
                <a:solidFill>
                  <a:schemeClr val="tx1"/>
                </a:solidFill>
              </a:rPr>
              <a:t>約  </a:t>
            </a:r>
            <a:r>
              <a:rPr lang="en-US" altLang="ja-JP" sz="1600" b="1" dirty="0">
                <a:solidFill>
                  <a:schemeClr val="tx1"/>
                </a:solidFill>
              </a:rPr>
              <a:t>40</a:t>
            </a:r>
            <a:r>
              <a:rPr lang="ja-JP" altLang="en-US" sz="1600" b="1" dirty="0">
                <a:solidFill>
                  <a:schemeClr val="tx1"/>
                </a:solidFill>
              </a:rPr>
              <a:t>検体：堺市衛生研究所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endParaRPr lang="en-US" altLang="ja-JP" sz="1600" b="1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　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78132" y="1827095"/>
            <a:ext cx="1951531" cy="39428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検査キャパ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727864"/>
              </p:ext>
            </p:extLst>
          </p:nvPr>
        </p:nvGraphicFramePr>
        <p:xfrm>
          <a:off x="480148" y="4880118"/>
          <a:ext cx="9900000" cy="251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0000">
                  <a:extLst>
                    <a:ext uri="{9D8B030D-6E8A-4147-A177-3AD203B41FA5}">
                      <a16:colId xmlns:a16="http://schemas.microsoft.com/office/drawing/2014/main" val="2073277658"/>
                    </a:ext>
                  </a:extLst>
                </a:gridCol>
                <a:gridCol w="1650000">
                  <a:extLst>
                    <a:ext uri="{9D8B030D-6E8A-4147-A177-3AD203B41FA5}">
                      <a16:colId xmlns:a16="http://schemas.microsoft.com/office/drawing/2014/main" val="3282050204"/>
                    </a:ext>
                  </a:extLst>
                </a:gridCol>
                <a:gridCol w="1650000">
                  <a:extLst>
                    <a:ext uri="{9D8B030D-6E8A-4147-A177-3AD203B41FA5}">
                      <a16:colId xmlns:a16="http://schemas.microsoft.com/office/drawing/2014/main" val="3272556980"/>
                    </a:ext>
                  </a:extLst>
                </a:gridCol>
                <a:gridCol w="1650000">
                  <a:extLst>
                    <a:ext uri="{9D8B030D-6E8A-4147-A177-3AD203B41FA5}">
                      <a16:colId xmlns:a16="http://schemas.microsoft.com/office/drawing/2014/main" val="2891871708"/>
                    </a:ext>
                  </a:extLst>
                </a:gridCol>
                <a:gridCol w="1650000">
                  <a:extLst>
                    <a:ext uri="{9D8B030D-6E8A-4147-A177-3AD203B41FA5}">
                      <a16:colId xmlns:a16="http://schemas.microsoft.com/office/drawing/2014/main" val="1567290634"/>
                    </a:ext>
                  </a:extLst>
                </a:gridCol>
                <a:gridCol w="1650000">
                  <a:extLst>
                    <a:ext uri="{9D8B030D-6E8A-4147-A177-3AD203B41FA5}">
                      <a16:colId xmlns:a16="http://schemas.microsoft.com/office/drawing/2014/main" val="865089906"/>
                    </a:ext>
                  </a:extLst>
                </a:gridCol>
              </a:tblGrid>
              <a:tr h="3072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医療機関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地方衛生研究所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府保健所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民間検査機関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9341443"/>
                  </a:ext>
                </a:extLst>
              </a:tr>
              <a:tr h="124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帰国者・接触者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外来等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（自施設で検査）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大阪健康安全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dist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基盤研究所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000" baseline="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・森ノ宮センター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・天王寺センター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堺市衛生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研究所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東大阪市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環境衛生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検査センター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茨木・藤井寺・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泉佐野保健所</a:t>
                      </a:r>
                      <a:endParaRPr kumimoji="1" lang="en-US" altLang="ja-JP" sz="16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順次増加予定</a:t>
                      </a:r>
                      <a:endParaRPr kumimoji="1" lang="ja-JP" altLang="en-US" sz="1400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dirty="0" smtClean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800" dirty="0" smtClean="0">
                          <a:latin typeface="+mn-ea"/>
                          <a:ea typeface="+mn-ea"/>
                        </a:rPr>
                        <a:t>機関</a:t>
                      </a:r>
                      <a:endParaRPr kumimoji="1" lang="en-US" altLang="ja-JP" sz="18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005169"/>
                  </a:ext>
                </a:extLst>
              </a:tr>
              <a:tr h="3072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140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検体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440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検体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検体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検体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約</a:t>
                      </a:r>
                      <a:r>
                        <a:rPr kumimoji="1" lang="en-US" altLang="ja-JP" dirty="0" smtClean="0">
                          <a:latin typeface="+mn-ea"/>
                          <a:ea typeface="+mn-ea"/>
                        </a:rPr>
                        <a:t>50</a:t>
                      </a:r>
                      <a:r>
                        <a:rPr kumimoji="1" lang="ja-JP" altLang="en-US" dirty="0" smtClean="0">
                          <a:latin typeface="+mn-ea"/>
                          <a:ea typeface="+mn-ea"/>
                        </a:rPr>
                        <a:t>検体</a:t>
                      </a:r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dirty="0" smtClean="0">
                          <a:latin typeface="+mj-ea"/>
                          <a:ea typeface="+mj-ea"/>
                        </a:rPr>
                        <a:t>約</a:t>
                      </a:r>
                      <a:r>
                        <a:rPr lang="en-US" altLang="ja-JP" dirty="0" smtClean="0">
                          <a:latin typeface="+mj-ea"/>
                          <a:ea typeface="+mj-ea"/>
                        </a:rPr>
                        <a:t>200</a:t>
                      </a:r>
                      <a:r>
                        <a:rPr lang="ja-JP" altLang="en-US" dirty="0" smtClean="0">
                          <a:latin typeface="+mj-ea"/>
                          <a:ea typeface="+mj-ea"/>
                        </a:rPr>
                        <a:t>検体</a:t>
                      </a:r>
                      <a:endParaRPr lang="ja-JP" altLang="en-US" dirty="0">
                        <a:latin typeface="+mj-ea"/>
                        <a:ea typeface="+mj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2893172"/>
                  </a:ext>
                </a:extLst>
              </a:tr>
              <a:tr h="5376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新規検査を中心</a:t>
                      </a:r>
                      <a:endParaRPr kumimoji="1" lang="en-US" altLang="ja-JP" sz="13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新規検査を中心</a:t>
                      </a:r>
                      <a:endParaRPr kumimoji="1" lang="en-US" altLang="ja-JP" sz="1300" dirty="0" smtClean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新規検査・</a:t>
                      </a:r>
                      <a:endParaRPr kumimoji="1" lang="en-US" altLang="ja-JP" sz="13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陰性確認検査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新規検査・</a:t>
                      </a:r>
                      <a:endParaRPr kumimoji="1" lang="en-US" altLang="ja-JP" sz="13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陰性確認検査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陰性確認検査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陰性確認検査を中心</a:t>
                      </a:r>
                      <a:endParaRPr kumimoji="1" lang="en-US" altLang="ja-JP" sz="13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1300" dirty="0" smtClean="0">
                          <a:latin typeface="+mn-ea"/>
                          <a:ea typeface="+mn-ea"/>
                        </a:rPr>
                        <a:t>(</a:t>
                      </a:r>
                      <a:r>
                        <a:rPr kumimoji="1" lang="ja-JP" altLang="en-US" sz="1300" dirty="0" smtClean="0">
                          <a:latin typeface="+mn-ea"/>
                          <a:ea typeface="+mn-ea"/>
                        </a:rPr>
                        <a:t>特に宿泊療養</a:t>
                      </a:r>
                      <a:r>
                        <a:rPr kumimoji="1" lang="en-US" altLang="ja-JP" sz="1300" dirty="0" smtClean="0">
                          <a:latin typeface="+mn-ea"/>
                          <a:ea typeface="+mn-ea"/>
                        </a:rPr>
                        <a:t>)</a:t>
                      </a:r>
                      <a:endParaRPr kumimoji="1" lang="ja-JP" altLang="en-US" sz="130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288927"/>
                  </a:ext>
                </a:extLst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478132" y="7557231"/>
            <a:ext cx="9601680" cy="424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</a:rPr>
              <a:t>これまでの最大</a:t>
            </a:r>
            <a:r>
              <a:rPr lang="ja-JP" altLang="en-US" sz="1600" dirty="0">
                <a:solidFill>
                  <a:schemeClr val="tx1"/>
                </a:solidFill>
              </a:rPr>
              <a:t>検査</a:t>
            </a:r>
            <a:r>
              <a:rPr lang="ja-JP" altLang="en-US" sz="1600" dirty="0" smtClean="0">
                <a:solidFill>
                  <a:schemeClr val="tx1"/>
                </a:solidFill>
              </a:rPr>
              <a:t>数　</a:t>
            </a:r>
            <a:r>
              <a:rPr lang="en-US" altLang="ja-JP" sz="1600" dirty="0" smtClean="0">
                <a:solidFill>
                  <a:schemeClr val="tx1"/>
                </a:solidFill>
              </a:rPr>
              <a:t>4</a:t>
            </a:r>
            <a:r>
              <a:rPr lang="ja-JP" altLang="en-US" sz="1600" dirty="0" smtClean="0">
                <a:solidFill>
                  <a:schemeClr val="tx1"/>
                </a:solidFill>
              </a:rPr>
              <a:t>月</a:t>
            </a:r>
            <a:r>
              <a:rPr lang="en-US" altLang="ja-JP" sz="1600" dirty="0" smtClean="0">
                <a:solidFill>
                  <a:schemeClr val="tx1"/>
                </a:solidFill>
              </a:rPr>
              <a:t>18</a:t>
            </a:r>
            <a:r>
              <a:rPr lang="ja-JP" altLang="en-US" sz="1600" dirty="0" smtClean="0">
                <a:solidFill>
                  <a:schemeClr val="tx1"/>
                </a:solidFill>
              </a:rPr>
              <a:t>日　約</a:t>
            </a:r>
            <a:r>
              <a:rPr lang="en-US" altLang="ja-JP" sz="1600" dirty="0" smtClean="0">
                <a:solidFill>
                  <a:schemeClr val="tx1"/>
                </a:solidFill>
              </a:rPr>
              <a:t>630</a:t>
            </a:r>
            <a:r>
              <a:rPr lang="ja-JP" altLang="en-US" sz="1600" dirty="0" smtClean="0">
                <a:solidFill>
                  <a:schemeClr val="tx1"/>
                </a:solidFill>
              </a:rPr>
              <a:t>検体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r>
              <a:rPr lang="en-US" altLang="ja-JP" sz="1600" dirty="0" smtClean="0">
                <a:solidFill>
                  <a:schemeClr val="tx1"/>
                </a:solidFill>
              </a:rPr>
              <a:t>※</a:t>
            </a:r>
            <a:r>
              <a:rPr lang="ja-JP" altLang="en-US" sz="1600" dirty="0" smtClean="0">
                <a:solidFill>
                  <a:schemeClr val="tx1"/>
                </a:solidFill>
              </a:rPr>
              <a:t>検体数は、各検査機関の</a:t>
            </a:r>
            <a:r>
              <a:rPr lang="ja-JP" altLang="en-US" sz="1600" smtClean="0">
                <a:solidFill>
                  <a:schemeClr val="tx1"/>
                </a:solidFill>
              </a:rPr>
              <a:t>処理可能数</a:t>
            </a:r>
            <a:r>
              <a:rPr lang="en-US" altLang="ja-JP" sz="1600" dirty="0" smtClean="0">
                <a:solidFill>
                  <a:schemeClr val="tx1"/>
                </a:solidFill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</a:rPr>
              <a:t>新規検査：</a:t>
            </a:r>
            <a:r>
              <a:rPr lang="en-US" altLang="ja-JP" sz="1600" dirty="0" smtClean="0">
                <a:solidFill>
                  <a:schemeClr val="tx1"/>
                </a:solidFill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</a:rPr>
              <a:t>検体　陰性確認検査：</a:t>
            </a:r>
            <a:r>
              <a:rPr lang="en-US" altLang="ja-JP" sz="1600" dirty="0" smtClean="0">
                <a:solidFill>
                  <a:schemeClr val="tx1"/>
                </a:solidFill>
              </a:rPr>
              <a:t>2</a:t>
            </a:r>
            <a:r>
              <a:rPr lang="ja-JP" altLang="en-US" sz="1600" dirty="0" smtClean="0">
                <a:solidFill>
                  <a:schemeClr val="tx1"/>
                </a:solidFill>
              </a:rPr>
              <a:t>検体</a:t>
            </a:r>
            <a:r>
              <a:rPr lang="en-US" altLang="ja-JP" sz="1600" dirty="0" smtClean="0">
                <a:solidFill>
                  <a:schemeClr val="tx1"/>
                </a:solidFill>
              </a:rPr>
              <a:t>(</a:t>
            </a:r>
            <a:r>
              <a:rPr lang="ja-JP" altLang="en-US" sz="1600" dirty="0" smtClean="0">
                <a:solidFill>
                  <a:schemeClr val="tx1"/>
                </a:solidFill>
              </a:rPr>
              <a:t>但し、宿泊療養は</a:t>
            </a:r>
            <a:r>
              <a:rPr lang="en-US" altLang="ja-JP" sz="1600" dirty="0" smtClean="0">
                <a:solidFill>
                  <a:schemeClr val="tx1"/>
                </a:solidFill>
              </a:rPr>
              <a:t>1</a:t>
            </a:r>
            <a:r>
              <a:rPr lang="ja-JP" altLang="en-US" sz="1600" dirty="0" smtClean="0">
                <a:solidFill>
                  <a:schemeClr val="tx1"/>
                </a:solidFill>
              </a:rPr>
              <a:t>検体</a:t>
            </a:r>
            <a:r>
              <a:rPr lang="en-US" altLang="ja-JP" sz="1600" dirty="0" smtClean="0">
                <a:solidFill>
                  <a:schemeClr val="tx1"/>
                </a:solidFill>
              </a:rPr>
              <a:t>)</a:t>
            </a:r>
            <a:r>
              <a:rPr lang="ja-JP" altLang="en-US" sz="1600" dirty="0" smtClean="0">
                <a:solidFill>
                  <a:schemeClr val="tx1"/>
                </a:solidFill>
              </a:rPr>
              <a:t>　</a:t>
            </a:r>
            <a:r>
              <a:rPr lang="en-US" altLang="ja-JP" sz="1600" dirty="0" smtClean="0">
                <a:solidFill>
                  <a:schemeClr val="tx1"/>
                </a:solidFill>
              </a:rPr>
              <a:t>)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5410132" y="902647"/>
            <a:ext cx="4968000" cy="815111"/>
          </a:xfrm>
          <a:prstGeom prst="rect">
            <a:avLst/>
          </a:prstGeom>
          <a:solidFill>
            <a:srgbClr val="B7FFD8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</a:rPr>
              <a:t>　　</a:t>
            </a:r>
            <a:r>
              <a:rPr lang="ja-JP" altLang="en-US" sz="1800" b="1" dirty="0">
                <a:solidFill>
                  <a:schemeClr val="tx1"/>
                </a:solidFill>
              </a:rPr>
              <a:t>休日・急病診療所、</a:t>
            </a:r>
            <a:endParaRPr lang="en-US" altLang="ja-JP" sz="1800" b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800" b="1" dirty="0">
                <a:solidFill>
                  <a:schemeClr val="tx1"/>
                </a:solidFill>
              </a:rPr>
              <a:t>医療機関</a:t>
            </a:r>
            <a:r>
              <a:rPr lang="en-US" altLang="ja-JP" sz="1800" b="1" dirty="0">
                <a:solidFill>
                  <a:schemeClr val="tx1"/>
                </a:solidFill>
              </a:rPr>
              <a:t>(</a:t>
            </a:r>
            <a:r>
              <a:rPr lang="ja-JP" altLang="en-US" sz="1800" b="1" dirty="0">
                <a:solidFill>
                  <a:schemeClr val="tx1"/>
                </a:solidFill>
              </a:rPr>
              <a:t>屋外含む</a:t>
            </a:r>
            <a:r>
              <a:rPr lang="en-US" altLang="ja-JP" sz="1800" b="1" dirty="0">
                <a:solidFill>
                  <a:schemeClr val="tx1"/>
                </a:solidFill>
              </a:rPr>
              <a:t>)</a:t>
            </a:r>
            <a:r>
              <a:rPr lang="ja-JP" altLang="en-US" sz="1800" b="1" dirty="0">
                <a:solidFill>
                  <a:schemeClr val="tx1"/>
                </a:solidFill>
              </a:rPr>
              <a:t>を活用</a:t>
            </a:r>
          </a:p>
        </p:txBody>
      </p:sp>
      <p:sp>
        <p:nvSpPr>
          <p:cNvPr id="2" name="右矢印 1"/>
          <p:cNvSpPr/>
          <p:nvPr/>
        </p:nvSpPr>
        <p:spPr>
          <a:xfrm>
            <a:off x="4965480" y="977811"/>
            <a:ext cx="1085796" cy="703806"/>
          </a:xfrm>
          <a:prstGeom prst="rightArrow">
            <a:avLst>
              <a:gd name="adj1" fmla="val 6453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拡充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5412148" y="1986003"/>
            <a:ext cx="4968000" cy="2736000"/>
          </a:xfrm>
          <a:prstGeom prst="rect">
            <a:avLst/>
          </a:prstGeom>
          <a:solidFill>
            <a:srgbClr val="B7FFD8"/>
          </a:solidFill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ja-JP" b="1" dirty="0" smtClean="0">
              <a:solidFill>
                <a:schemeClr val="tx1"/>
              </a:solidFill>
            </a:endParaRPr>
          </a:p>
          <a:p>
            <a:r>
              <a:rPr lang="ja-JP" altLang="en-US" b="1" dirty="0">
                <a:solidFill>
                  <a:schemeClr val="tx1"/>
                </a:solidFill>
              </a:rPr>
              <a:t>　</a:t>
            </a:r>
            <a:r>
              <a:rPr lang="ja-JP" altLang="en-US" sz="1800" b="1" dirty="0" smtClean="0">
                <a:solidFill>
                  <a:schemeClr val="tx1"/>
                </a:solidFill>
              </a:rPr>
              <a:t>計</a:t>
            </a:r>
            <a:r>
              <a:rPr lang="ja-JP" altLang="en-US" sz="2400" b="1" dirty="0" smtClean="0">
                <a:solidFill>
                  <a:schemeClr val="tx1"/>
                </a:solidFill>
              </a:rPr>
              <a:t>約</a:t>
            </a:r>
            <a:r>
              <a:rPr lang="en-US" altLang="ja-JP" sz="2400" b="1" u="sng" dirty="0">
                <a:solidFill>
                  <a:schemeClr val="tx1"/>
                </a:solidFill>
              </a:rPr>
              <a:t>8</a:t>
            </a:r>
            <a:r>
              <a:rPr lang="en-US" altLang="ja-JP" sz="2400" b="1" u="sng" dirty="0" smtClean="0">
                <a:solidFill>
                  <a:schemeClr val="tx1"/>
                </a:solidFill>
              </a:rPr>
              <a:t>90</a:t>
            </a:r>
            <a:r>
              <a:rPr lang="ja-JP" altLang="en-US" sz="2400" b="1" u="sng" dirty="0" smtClean="0">
                <a:solidFill>
                  <a:schemeClr val="tx1"/>
                </a:solidFill>
              </a:rPr>
              <a:t>検体 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(</a:t>
            </a:r>
            <a:r>
              <a:rPr lang="ja-JP" altLang="en-US" sz="1800" b="1" u="sng" dirty="0">
                <a:solidFill>
                  <a:schemeClr val="tx1"/>
                </a:solidFill>
              </a:rPr>
              <a:t>拡充</a:t>
            </a:r>
            <a:r>
              <a:rPr lang="ja-JP" altLang="en-US" sz="2400" b="1" u="sng" dirty="0" smtClean="0">
                <a:solidFill>
                  <a:schemeClr val="tx1"/>
                </a:solidFill>
              </a:rPr>
              <a:t> 約</a:t>
            </a:r>
            <a:r>
              <a:rPr lang="en-US" altLang="ja-JP" sz="2400" b="1" u="sng" dirty="0">
                <a:solidFill>
                  <a:schemeClr val="tx1"/>
                </a:solidFill>
              </a:rPr>
              <a:t>4</a:t>
            </a:r>
            <a:r>
              <a:rPr lang="en-US" altLang="ja-JP" sz="2400" b="1" u="sng" dirty="0" smtClean="0">
                <a:solidFill>
                  <a:schemeClr val="tx1"/>
                </a:solidFill>
              </a:rPr>
              <a:t>70</a:t>
            </a:r>
            <a:r>
              <a:rPr lang="ja-JP" altLang="en-US" sz="2400" b="1" u="sng" dirty="0" smtClean="0">
                <a:solidFill>
                  <a:schemeClr val="tx1"/>
                </a:solidFill>
              </a:rPr>
              <a:t>検体</a:t>
            </a:r>
            <a:r>
              <a:rPr lang="en-US" altLang="ja-JP" sz="2400" b="1" dirty="0" smtClean="0">
                <a:solidFill>
                  <a:schemeClr val="tx1"/>
                </a:solidFill>
              </a:rPr>
              <a:t>)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　　　 約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140</a:t>
            </a:r>
            <a:r>
              <a:rPr lang="ja-JP" altLang="en-US" sz="1600" b="1" dirty="0">
                <a:solidFill>
                  <a:schemeClr val="tx1"/>
                </a:solidFill>
              </a:rPr>
              <a:t>検体：医療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機関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　 約</a:t>
            </a:r>
            <a:r>
              <a:rPr lang="en-US" altLang="ja-JP" sz="1600" b="1" dirty="0">
                <a:solidFill>
                  <a:schemeClr val="tx1"/>
                </a:solidFill>
              </a:rPr>
              <a:t>440</a:t>
            </a:r>
            <a:r>
              <a:rPr lang="ja-JP" altLang="en-US" sz="1600" b="1" dirty="0">
                <a:solidFill>
                  <a:schemeClr val="tx1"/>
                </a:solidFill>
              </a:rPr>
              <a:t>検体：大阪健康安全基盤研究所</a:t>
            </a:r>
            <a:r>
              <a:rPr lang="en-US" altLang="ja-JP" sz="1600" b="1" i="1" dirty="0">
                <a:solidFill>
                  <a:schemeClr val="tx1"/>
                </a:solidFill>
              </a:rPr>
              <a:t>(+200)</a:t>
            </a: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　　　　　　　　　　　・森ノ宮センター </a:t>
            </a: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　　　　　　　　　　　・天王寺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センター</a:t>
            </a:r>
            <a:endParaRPr lang="en-US" altLang="ja-JP" sz="1600" b="1" dirty="0">
              <a:solidFill>
                <a:schemeClr val="tx1"/>
              </a:solidFill>
            </a:endParaRPr>
          </a:p>
          <a:p>
            <a:r>
              <a:rPr lang="ja-JP" altLang="en-US" sz="1600" b="1" dirty="0" smtClean="0">
                <a:solidFill>
                  <a:schemeClr val="tx1"/>
                </a:solidFill>
              </a:rPr>
              <a:t>　　　　 約  </a:t>
            </a:r>
            <a:r>
              <a:rPr lang="en-US" altLang="ja-JP" sz="1600" b="1" dirty="0">
                <a:solidFill>
                  <a:schemeClr val="tx1"/>
                </a:solidFill>
              </a:rPr>
              <a:t>40</a:t>
            </a:r>
            <a:r>
              <a:rPr lang="ja-JP" altLang="en-US" sz="1600" b="1" dirty="0">
                <a:solidFill>
                  <a:schemeClr val="tx1"/>
                </a:solidFill>
              </a:rPr>
              <a:t>検体：堺市衛生研究所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　　　 約 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20</a:t>
            </a:r>
            <a:r>
              <a:rPr lang="ja-JP" altLang="en-US" sz="1600" b="1" dirty="0">
                <a:solidFill>
                  <a:schemeClr val="tx1"/>
                </a:solidFill>
              </a:rPr>
              <a:t>検体：東大阪市</a:t>
            </a:r>
            <a:r>
              <a:rPr lang="ja-JP" altLang="en-US" sz="1400" b="1" dirty="0" smtClean="0">
                <a:solidFill>
                  <a:schemeClr val="tx1"/>
                </a:solidFill>
              </a:rPr>
              <a:t>環境衛生検査センター</a:t>
            </a:r>
            <a:r>
              <a:rPr lang="en-US" altLang="ja-JP" sz="1600" b="1" i="1" dirty="0" smtClean="0">
                <a:solidFill>
                  <a:schemeClr val="tx1"/>
                </a:solidFill>
              </a:rPr>
              <a:t>(+20)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　　　　</a:t>
            </a:r>
            <a:endParaRPr lang="en-US" altLang="ja-JP" sz="1600" b="1" dirty="0" smtClean="0">
              <a:solidFill>
                <a:schemeClr val="tx1"/>
              </a:solidFill>
            </a:endParaRP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　　　 約  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50</a:t>
            </a:r>
            <a:r>
              <a:rPr lang="ja-JP" altLang="en-US" sz="1600" b="1" dirty="0">
                <a:solidFill>
                  <a:schemeClr val="tx1"/>
                </a:solidFill>
              </a:rPr>
              <a:t>検体：府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保健所 </a:t>
            </a:r>
            <a:r>
              <a:rPr lang="en-US" altLang="ja-JP" sz="1600" b="1" i="1" dirty="0" smtClean="0">
                <a:solidFill>
                  <a:schemeClr val="tx1"/>
                </a:solidFill>
              </a:rPr>
              <a:t>(+50)</a:t>
            </a:r>
          </a:p>
          <a:p>
            <a:r>
              <a:rPr lang="ja-JP" altLang="en-US" sz="1600" b="1" dirty="0">
                <a:solidFill>
                  <a:schemeClr val="tx1"/>
                </a:solidFill>
              </a:rPr>
              <a:t>　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　　　 約</a:t>
            </a:r>
            <a:r>
              <a:rPr lang="en-US" altLang="ja-JP" sz="1600" b="1" dirty="0" smtClean="0">
                <a:solidFill>
                  <a:schemeClr val="tx1"/>
                </a:solidFill>
              </a:rPr>
              <a:t>200</a:t>
            </a:r>
            <a:r>
              <a:rPr lang="ja-JP" altLang="en-US" sz="1600" b="1" dirty="0">
                <a:solidFill>
                  <a:schemeClr val="tx1"/>
                </a:solidFill>
              </a:rPr>
              <a:t>検体：民間検査</a:t>
            </a:r>
            <a:r>
              <a:rPr lang="ja-JP" altLang="en-US" sz="1600" b="1" dirty="0" smtClean="0">
                <a:solidFill>
                  <a:schemeClr val="tx1"/>
                </a:solidFill>
              </a:rPr>
              <a:t>機関 </a:t>
            </a:r>
            <a:r>
              <a:rPr lang="en-US" altLang="ja-JP" sz="1600" b="1" i="1" dirty="0" smtClean="0">
                <a:solidFill>
                  <a:schemeClr val="tx1"/>
                </a:solidFill>
              </a:rPr>
              <a:t>(+200)</a:t>
            </a:r>
            <a:endParaRPr lang="en-US" altLang="ja-JP" sz="1600" b="1" i="1" dirty="0">
              <a:solidFill>
                <a:schemeClr val="tx1"/>
              </a:solidFill>
            </a:endParaRPr>
          </a:p>
        </p:txBody>
      </p:sp>
      <p:sp>
        <p:nvSpPr>
          <p:cNvPr id="15" name="右矢印 14"/>
          <p:cNvSpPr/>
          <p:nvPr/>
        </p:nvSpPr>
        <p:spPr>
          <a:xfrm>
            <a:off x="4965480" y="2988159"/>
            <a:ext cx="1085796" cy="703806"/>
          </a:xfrm>
          <a:prstGeom prst="rightArrow">
            <a:avLst>
              <a:gd name="adj1" fmla="val 64533"/>
              <a:gd name="adj2" fmla="val 50000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拡充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015663" y="163213"/>
            <a:ext cx="1619143" cy="4051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資料</a:t>
            </a:r>
            <a:r>
              <a:rPr kumimoji="1" lang="ja-JP" altLang="en-US" dirty="0" smtClean="0"/>
              <a:t>１－３①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540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12841</TotalTime>
  <Words>136</Words>
  <PresentationFormat>B4 (ISO) 250x353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2020-04-21T02:01:00Z</cp:lastPrinted>
  <dcterms:created xsi:type="dcterms:W3CDTF">2016-07-21T08:01:33Z</dcterms:created>
  <dcterms:modified xsi:type="dcterms:W3CDTF">2020-04-22T03:26:00Z</dcterms:modified>
</cp:coreProperties>
</file>