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菊田　真也" initials="菊田　真也" lastIdx="2" clrIdx="0">
    <p:extLst>
      <p:ext uri="{19B8F6BF-5375-455C-9EA6-DF929625EA0E}">
        <p15:presenceInfo xmlns:p15="http://schemas.microsoft.com/office/powerpoint/2012/main" userId="S-1-5-21-161959346-1900351369-444732941-7978" providerId="AD"/>
      </p:ext>
    </p:extLst>
  </p:cmAuthor>
  <p:cmAuthor id="2" name="岡田　敦子" initials="岡田　敦子" lastIdx="1" clrIdx="1">
    <p:extLst>
      <p:ext uri="{19B8F6BF-5375-455C-9EA6-DF929625EA0E}">
        <p15:presenceInfo xmlns:p15="http://schemas.microsoft.com/office/powerpoint/2012/main" userId="S-1-5-21-161959346-1900351369-444732941-300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6699"/>
    <a:srgbClr val="5DFC24"/>
    <a:srgbClr val="E54B1B"/>
    <a:srgbClr val="FFFF6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3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2020/4/22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E4AF-155F-49D0-A19A-79C25145625E}" type="datetimeFigureOut">
              <a:rPr kumimoji="1" lang="ja-JP" altLang="en-US" smtClean="0"/>
              <a:t>2020/4/22</a:t>
            </a:fld>
            <a:endParaRPr kumimoji="1" lang="ja-JP" altLang="en-US"/>
          </a:p>
        </p:txBody>
      </p:sp>
      <p:sp>
        <p:nvSpPr>
          <p:cNvPr id="5" name="フッター プレースホルダー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239154" y="-9029"/>
            <a:ext cx="11746521" cy="461665"/>
          </a:xfrm>
          <a:prstGeom prst="rect">
            <a:avLst/>
          </a:prstGeom>
          <a:solidFill>
            <a:srgbClr val="00B050"/>
          </a:solidFill>
          <a:ln>
            <a:noFill/>
          </a:ln>
        </p:spPr>
        <p:txBody>
          <a:bodyPr wrap="square" rtlCol="0">
            <a:spAutoFit/>
          </a:bodyPr>
          <a:lstStyle/>
          <a:p>
            <a:pPr algn="ctr"/>
            <a:r>
              <a:rPr lang="ja-JP" altLang="en-US" sz="2400" b="1" dirty="0">
                <a:solidFill>
                  <a:schemeClr val="bg1"/>
                </a:solidFill>
              </a:rPr>
              <a:t>新型コロナウイルス感染症に係る医療用物資の確保について</a:t>
            </a:r>
          </a:p>
        </p:txBody>
      </p:sp>
      <p:sp>
        <p:nvSpPr>
          <p:cNvPr id="16" name="正方形/長方形 15"/>
          <p:cNvSpPr/>
          <p:nvPr/>
        </p:nvSpPr>
        <p:spPr>
          <a:xfrm>
            <a:off x="239154" y="448115"/>
            <a:ext cx="11746521" cy="145029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lnSpc>
                <a:spcPts val="1800"/>
              </a:lnSpc>
            </a:pPr>
            <a:r>
              <a:rPr lang="ja-JP" altLang="en-US" sz="1400" b="1" dirty="0" smtClean="0">
                <a:solidFill>
                  <a:prstClr val="black"/>
                </a:solidFill>
              </a:rPr>
              <a:t>◆　４月</a:t>
            </a:r>
            <a:r>
              <a:rPr lang="en-US" altLang="ja-JP" sz="1400" b="1" dirty="0">
                <a:solidFill>
                  <a:prstClr val="black"/>
                </a:solidFill>
              </a:rPr>
              <a:t>15</a:t>
            </a:r>
            <a:r>
              <a:rPr lang="ja-JP" altLang="en-US" sz="1400" b="1" dirty="0">
                <a:solidFill>
                  <a:prstClr val="black"/>
                </a:solidFill>
              </a:rPr>
              <a:t>日の知事定例記者会見でご寄付や供給について呼びかけを行ったところ、府民や事業者の皆様から</a:t>
            </a:r>
            <a:r>
              <a:rPr lang="ja-JP" altLang="en-US" sz="1400" b="1" dirty="0" smtClean="0">
                <a:solidFill>
                  <a:prstClr val="black"/>
                </a:solidFill>
              </a:rPr>
              <a:t>のたくさんのお申し出</a:t>
            </a:r>
            <a:r>
              <a:rPr lang="ja-JP" altLang="en-US" sz="1400" b="1" dirty="0">
                <a:solidFill>
                  <a:prstClr val="black"/>
                </a:solidFill>
              </a:rPr>
              <a:t>をいただき</a:t>
            </a:r>
            <a:r>
              <a:rPr lang="ja-JP" altLang="en-US" sz="1400" b="1" dirty="0" smtClean="0">
                <a:solidFill>
                  <a:prstClr val="black"/>
                </a:solidFill>
              </a:rPr>
              <a:t>、</a:t>
            </a:r>
            <a:endParaRPr lang="en-US" altLang="ja-JP" sz="1400" b="1" dirty="0" smtClean="0">
              <a:solidFill>
                <a:prstClr val="black"/>
              </a:solidFill>
            </a:endParaRPr>
          </a:p>
          <a:p>
            <a:pPr defTabSz="914377">
              <a:lnSpc>
                <a:spcPts val="1800"/>
              </a:lnSpc>
            </a:pPr>
            <a:r>
              <a:rPr lang="ja-JP" altLang="en-US" sz="1400" b="1" dirty="0">
                <a:solidFill>
                  <a:prstClr val="black"/>
                </a:solidFill>
              </a:rPr>
              <a:t>　</a:t>
            </a:r>
            <a:r>
              <a:rPr lang="ja-JP" altLang="en-US" sz="1400" b="1" dirty="0" smtClean="0">
                <a:solidFill>
                  <a:prstClr val="black"/>
                </a:solidFill>
              </a:rPr>
              <a:t>　一</a:t>
            </a:r>
            <a:r>
              <a:rPr lang="ja-JP" altLang="en-US" sz="1400" b="1" dirty="0">
                <a:solidFill>
                  <a:prstClr val="black"/>
                </a:solidFill>
              </a:rPr>
              <a:t>定数を確保</a:t>
            </a:r>
            <a:r>
              <a:rPr lang="ja-JP" altLang="en-US" sz="1400" b="1" dirty="0" smtClean="0">
                <a:solidFill>
                  <a:prstClr val="black"/>
                </a:solidFill>
              </a:rPr>
              <a:t>。</a:t>
            </a:r>
            <a:r>
              <a:rPr lang="ja-JP" altLang="en-US" sz="1400" b="1" kern="0" dirty="0" smtClean="0">
                <a:solidFill>
                  <a:sysClr val="windowText" lastClr="000000"/>
                </a:solidFill>
                <a:latin typeface="+mn-ea"/>
              </a:rPr>
              <a:t>確保</a:t>
            </a:r>
            <a:r>
              <a:rPr lang="ja-JP" altLang="en-US" sz="1400" b="1" kern="0" dirty="0">
                <a:solidFill>
                  <a:sysClr val="windowText" lastClr="000000"/>
                </a:solidFill>
                <a:latin typeface="+mn-ea"/>
              </a:rPr>
              <a:t>できた物資については、順次、帰国者接触者外来、入院受入れ病院に患者数に応じ、配布していく。</a:t>
            </a:r>
            <a:endParaRPr lang="en-US" altLang="ja-JP" sz="1400" b="1" kern="0" dirty="0">
              <a:solidFill>
                <a:sysClr val="windowText" lastClr="000000"/>
              </a:solidFill>
              <a:latin typeface="+mn-ea"/>
            </a:endParaRPr>
          </a:p>
          <a:p>
            <a:pPr defTabSz="914377">
              <a:lnSpc>
                <a:spcPts val="1800"/>
              </a:lnSpc>
              <a:spcBef>
                <a:spcPts val="300"/>
              </a:spcBef>
            </a:pPr>
            <a:r>
              <a:rPr lang="ja-JP" altLang="en-US" sz="1400" b="1" kern="0" dirty="0">
                <a:solidFill>
                  <a:sysClr val="windowText" lastClr="000000"/>
                </a:solidFill>
                <a:latin typeface="+mn-ea"/>
              </a:rPr>
              <a:t>◆　７月以降の購入については、</a:t>
            </a:r>
            <a:r>
              <a:rPr lang="ja-JP" altLang="ja-JP" sz="1400" b="1" kern="0" dirty="0">
                <a:solidFill>
                  <a:sysClr val="windowText" lastClr="000000"/>
                </a:solidFill>
                <a:latin typeface="+mn-ea"/>
              </a:rPr>
              <a:t>発生患者の推移を見ながら</a:t>
            </a:r>
            <a:r>
              <a:rPr lang="ja-JP" altLang="en-US" sz="1400" b="1" kern="0" dirty="0">
                <a:solidFill>
                  <a:sysClr val="windowText" lastClr="000000"/>
                </a:solidFill>
                <a:latin typeface="+mn-ea"/>
              </a:rPr>
              <a:t>各医療物資を</a:t>
            </a:r>
            <a:r>
              <a:rPr lang="en-US" altLang="ja-JP" sz="1400" b="1" kern="0" dirty="0">
                <a:solidFill>
                  <a:sysClr val="windowText" lastClr="000000"/>
                </a:solidFill>
                <a:latin typeface="+mn-ea"/>
              </a:rPr>
              <a:t>30</a:t>
            </a:r>
            <a:r>
              <a:rPr lang="ja-JP" altLang="en-US" sz="1400" b="1" kern="0" dirty="0">
                <a:solidFill>
                  <a:sysClr val="windowText" lastClr="000000"/>
                </a:solidFill>
                <a:latin typeface="+mn-ea"/>
              </a:rPr>
              <a:t>万枚</a:t>
            </a:r>
            <a:r>
              <a:rPr lang="en-US" altLang="ja-JP" sz="1400" b="1" kern="0" dirty="0">
                <a:solidFill>
                  <a:sysClr val="windowText" lastClr="000000"/>
                </a:solidFill>
                <a:latin typeface="+mn-ea"/>
              </a:rPr>
              <a:t>/</a:t>
            </a:r>
            <a:r>
              <a:rPr lang="ja-JP" altLang="en-US" sz="1400" b="1" kern="0" dirty="0">
                <a:solidFill>
                  <a:sysClr val="windowText" lastClr="000000"/>
                </a:solidFill>
                <a:latin typeface="+mn-ea"/>
              </a:rPr>
              <a:t>月を目安として、これ</a:t>
            </a:r>
            <a:r>
              <a:rPr lang="ja-JP" altLang="en-US" sz="1400" b="1" kern="0" dirty="0" smtClean="0">
                <a:solidFill>
                  <a:sysClr val="windowText" lastClr="000000"/>
                </a:solidFill>
                <a:latin typeface="+mn-ea"/>
              </a:rPr>
              <a:t>まで取引</a:t>
            </a:r>
            <a:r>
              <a:rPr lang="ja-JP" altLang="en-US" sz="1400" b="1" kern="0" dirty="0">
                <a:solidFill>
                  <a:sysClr val="windowText" lastClr="000000"/>
                </a:solidFill>
                <a:latin typeface="+mn-ea"/>
              </a:rPr>
              <a:t>のお申出</a:t>
            </a:r>
            <a:r>
              <a:rPr lang="ja-JP" altLang="en-US" sz="1400" b="1" kern="0" dirty="0" smtClean="0">
                <a:solidFill>
                  <a:sysClr val="windowText" lastClr="000000"/>
                </a:solidFill>
                <a:latin typeface="+mn-ea"/>
              </a:rPr>
              <a:t>のあった</a:t>
            </a:r>
            <a:r>
              <a:rPr lang="ja-JP" altLang="en-US" sz="1400" b="1" kern="0" dirty="0">
                <a:solidFill>
                  <a:sysClr val="windowText" lastClr="000000"/>
                </a:solidFill>
                <a:latin typeface="+mn-ea"/>
              </a:rPr>
              <a:t>業者から</a:t>
            </a:r>
            <a:r>
              <a:rPr lang="ja-JP" altLang="en-US" sz="1400" b="1" kern="0" dirty="0" smtClean="0">
                <a:solidFill>
                  <a:sysClr val="windowText" lastClr="000000"/>
                </a:solidFill>
                <a:latin typeface="+mn-ea"/>
              </a:rPr>
              <a:t>定期</a:t>
            </a:r>
            <a:endParaRPr lang="en-US" altLang="ja-JP" sz="1400" b="1" kern="0" dirty="0" smtClean="0">
              <a:solidFill>
                <a:sysClr val="windowText" lastClr="000000"/>
              </a:solidFill>
              <a:latin typeface="+mn-ea"/>
            </a:endParaRPr>
          </a:p>
          <a:p>
            <a:pPr defTabSz="914377">
              <a:lnSpc>
                <a:spcPts val="1800"/>
              </a:lnSpc>
            </a:pPr>
            <a:r>
              <a:rPr lang="ja-JP" altLang="en-US" sz="1400" b="1" kern="0" dirty="0">
                <a:solidFill>
                  <a:sysClr val="windowText" lastClr="000000"/>
                </a:solidFill>
                <a:latin typeface="+mn-ea"/>
              </a:rPr>
              <a:t>　</a:t>
            </a:r>
            <a:r>
              <a:rPr lang="ja-JP" altLang="en-US" sz="1400" b="1" kern="0" dirty="0" smtClean="0">
                <a:solidFill>
                  <a:sysClr val="windowText" lastClr="000000"/>
                </a:solidFill>
                <a:latin typeface="+mn-ea"/>
              </a:rPr>
              <a:t>　的</a:t>
            </a:r>
            <a:r>
              <a:rPr lang="ja-JP" altLang="en-US" sz="1400" b="1" kern="0" dirty="0">
                <a:solidFill>
                  <a:sysClr val="windowText" lastClr="000000"/>
                </a:solidFill>
                <a:latin typeface="+mn-ea"/>
              </a:rPr>
              <a:t>に購入することとし</a:t>
            </a:r>
            <a:r>
              <a:rPr lang="ja-JP" altLang="ja-JP" sz="1400" b="1" kern="0" dirty="0">
                <a:solidFill>
                  <a:sysClr val="windowText" lastClr="000000"/>
                </a:solidFill>
                <a:latin typeface="+mn-ea"/>
              </a:rPr>
              <a:t>（新規受付</a:t>
            </a:r>
            <a:r>
              <a:rPr lang="ja-JP" altLang="ja-JP" sz="1400" b="1" kern="0" dirty="0" smtClean="0">
                <a:solidFill>
                  <a:schemeClr val="tx1"/>
                </a:solidFill>
                <a:latin typeface="+mn-ea"/>
              </a:rPr>
              <a:t>は</a:t>
            </a:r>
            <a:r>
              <a:rPr lang="ja-JP" altLang="en-US" sz="1400" b="1" kern="0" dirty="0">
                <a:solidFill>
                  <a:schemeClr val="tx1"/>
                </a:solidFill>
                <a:latin typeface="+mn-ea"/>
              </a:rPr>
              <a:t>いったん</a:t>
            </a:r>
            <a:r>
              <a:rPr lang="ja-JP" altLang="en-US" sz="1400" b="1" kern="0" dirty="0" smtClean="0">
                <a:solidFill>
                  <a:schemeClr val="tx1"/>
                </a:solidFill>
                <a:latin typeface="+mn-ea"/>
              </a:rPr>
              <a:t>見合わせ、お申し出</a:t>
            </a:r>
            <a:r>
              <a:rPr lang="ja-JP" altLang="en-US" sz="1400" b="1" kern="0" dirty="0">
                <a:solidFill>
                  <a:schemeClr val="tx1"/>
                </a:solidFill>
                <a:latin typeface="+mn-ea"/>
              </a:rPr>
              <a:t>があった場合は</a:t>
            </a:r>
            <a:r>
              <a:rPr lang="ja-JP" altLang="en-US" sz="1400" b="1" kern="0" dirty="0" smtClean="0">
                <a:solidFill>
                  <a:schemeClr val="tx1"/>
                </a:solidFill>
                <a:latin typeface="+mn-ea"/>
              </a:rPr>
              <a:t>今後、病院</a:t>
            </a:r>
            <a:r>
              <a:rPr lang="ja-JP" altLang="en-US" sz="1400" b="1" kern="0" dirty="0">
                <a:solidFill>
                  <a:schemeClr val="tx1"/>
                </a:solidFill>
                <a:latin typeface="+mn-ea"/>
              </a:rPr>
              <a:t>支援向けのホームページに掲載</a:t>
            </a:r>
            <a:r>
              <a:rPr lang="ja-JP" altLang="ja-JP" sz="1400" b="1" kern="0" dirty="0" smtClean="0">
                <a:solidFill>
                  <a:schemeClr val="tx1"/>
                </a:solidFill>
                <a:latin typeface="+mn-ea"/>
              </a:rPr>
              <a:t>）</a:t>
            </a:r>
            <a:r>
              <a:rPr lang="ja-JP" altLang="en-US" sz="1400" b="1" kern="0" dirty="0" smtClean="0">
                <a:solidFill>
                  <a:schemeClr val="tx1"/>
                </a:solidFill>
                <a:latin typeface="+mn-ea"/>
              </a:rPr>
              <a:t>、継続</a:t>
            </a:r>
            <a:r>
              <a:rPr lang="ja-JP" altLang="en-US" sz="1400" b="1" kern="0" dirty="0">
                <a:solidFill>
                  <a:schemeClr val="tx1"/>
                </a:solidFill>
                <a:latin typeface="+mn-ea"/>
              </a:rPr>
              <a:t>して</a:t>
            </a:r>
            <a:r>
              <a:rPr lang="ja-JP" altLang="en-US" sz="1400" b="1" kern="0" dirty="0" smtClean="0">
                <a:solidFill>
                  <a:schemeClr val="tx1"/>
                </a:solidFill>
                <a:latin typeface="+mn-ea"/>
              </a:rPr>
              <a:t>安定</a:t>
            </a:r>
            <a:endParaRPr lang="en-US" altLang="ja-JP" sz="1400" b="1" kern="0" dirty="0" smtClean="0">
              <a:solidFill>
                <a:schemeClr val="tx1"/>
              </a:solidFill>
              <a:latin typeface="+mn-ea"/>
            </a:endParaRPr>
          </a:p>
          <a:p>
            <a:pPr defTabSz="914377">
              <a:lnSpc>
                <a:spcPts val="1800"/>
              </a:lnSpc>
            </a:pPr>
            <a:r>
              <a:rPr lang="ja-JP" altLang="en-US" sz="1400" b="1" kern="0" dirty="0">
                <a:solidFill>
                  <a:schemeClr val="tx1"/>
                </a:solidFill>
                <a:latin typeface="+mn-ea"/>
              </a:rPr>
              <a:t>　</a:t>
            </a:r>
            <a:r>
              <a:rPr lang="ja-JP" altLang="en-US" sz="1400" b="1" kern="0" dirty="0" smtClean="0">
                <a:solidFill>
                  <a:schemeClr val="tx1"/>
                </a:solidFill>
                <a:latin typeface="+mn-ea"/>
              </a:rPr>
              <a:t>　確保に</a:t>
            </a:r>
            <a:r>
              <a:rPr lang="ja-JP" altLang="en-US" sz="1400" b="1" kern="0" dirty="0">
                <a:solidFill>
                  <a:schemeClr val="tx1"/>
                </a:solidFill>
                <a:latin typeface="+mn-ea"/>
              </a:rPr>
              <a:t>努める。</a:t>
            </a:r>
            <a:endParaRPr lang="en-US" altLang="ja-JP" sz="1400" b="1" kern="0" dirty="0">
              <a:solidFill>
                <a:schemeClr val="tx1"/>
              </a:solidFill>
              <a:latin typeface="+mn-ea"/>
            </a:endParaRPr>
          </a:p>
          <a:p>
            <a:pPr defTabSz="914377">
              <a:lnSpc>
                <a:spcPts val="1800"/>
              </a:lnSpc>
              <a:spcBef>
                <a:spcPts val="300"/>
              </a:spcBef>
            </a:pPr>
            <a:r>
              <a:rPr lang="ja-JP" altLang="en-US" sz="1400" b="1" kern="0" dirty="0">
                <a:solidFill>
                  <a:schemeClr val="tx1"/>
                </a:solidFill>
                <a:latin typeface="+mn-ea"/>
              </a:rPr>
              <a:t>◆　寄付については、これまでに多くご協力いただいたが、６月までの物資が確保できる見通しとなったため</a:t>
            </a:r>
            <a:r>
              <a:rPr lang="ja-JP" altLang="en-US" sz="1400" b="1" kern="0" dirty="0" smtClean="0">
                <a:solidFill>
                  <a:schemeClr val="tx1"/>
                </a:solidFill>
                <a:latin typeface="+mn-ea"/>
              </a:rPr>
              <a:t>、</a:t>
            </a:r>
            <a:r>
              <a:rPr lang="ja-JP" altLang="ja-JP" sz="1400" b="1" kern="0" dirty="0" smtClean="0">
                <a:solidFill>
                  <a:schemeClr val="tx1"/>
                </a:solidFill>
                <a:latin typeface="+mn-ea"/>
              </a:rPr>
              <a:t>企業・団体</a:t>
            </a:r>
            <a:r>
              <a:rPr lang="ja-JP" altLang="en-US" sz="1400" b="1" kern="0" dirty="0" smtClean="0">
                <a:solidFill>
                  <a:schemeClr val="tx1"/>
                </a:solidFill>
                <a:latin typeface="+mn-ea"/>
              </a:rPr>
              <a:t>からの受付のみとする。</a:t>
            </a:r>
            <a:endParaRPr lang="en-US" altLang="ja-JP" sz="1400" b="1" kern="0" dirty="0">
              <a:solidFill>
                <a:schemeClr val="tx1"/>
              </a:solidFill>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304731501"/>
              </p:ext>
            </p:extLst>
          </p:nvPr>
        </p:nvGraphicFramePr>
        <p:xfrm>
          <a:off x="287712" y="2171238"/>
          <a:ext cx="11697962" cy="2133600"/>
        </p:xfrm>
        <a:graphic>
          <a:graphicData uri="http://schemas.openxmlformats.org/drawingml/2006/table">
            <a:tbl>
              <a:tblPr firstRow="1" bandRow="1">
                <a:tableStyleId>{5C22544A-7EE6-4342-B048-85BDC9FD1C3A}</a:tableStyleId>
              </a:tblPr>
              <a:tblGrid>
                <a:gridCol w="1997356">
                  <a:extLst>
                    <a:ext uri="{9D8B030D-6E8A-4147-A177-3AD203B41FA5}">
                      <a16:colId xmlns:a16="http://schemas.microsoft.com/office/drawing/2014/main" val="2108513084"/>
                    </a:ext>
                  </a:extLst>
                </a:gridCol>
                <a:gridCol w="1749699">
                  <a:extLst>
                    <a:ext uri="{9D8B030D-6E8A-4147-A177-3AD203B41FA5}">
                      <a16:colId xmlns:a16="http://schemas.microsoft.com/office/drawing/2014/main" val="565121860"/>
                    </a:ext>
                  </a:extLst>
                </a:gridCol>
                <a:gridCol w="1570341">
                  <a:extLst>
                    <a:ext uri="{9D8B030D-6E8A-4147-A177-3AD203B41FA5}">
                      <a16:colId xmlns:a16="http://schemas.microsoft.com/office/drawing/2014/main" val="2205807209"/>
                    </a:ext>
                  </a:extLst>
                </a:gridCol>
                <a:gridCol w="1465393">
                  <a:extLst>
                    <a:ext uri="{9D8B030D-6E8A-4147-A177-3AD203B41FA5}">
                      <a16:colId xmlns:a16="http://schemas.microsoft.com/office/drawing/2014/main" val="4220794798"/>
                    </a:ext>
                  </a:extLst>
                </a:gridCol>
                <a:gridCol w="1390919">
                  <a:extLst>
                    <a:ext uri="{9D8B030D-6E8A-4147-A177-3AD203B41FA5}">
                      <a16:colId xmlns:a16="http://schemas.microsoft.com/office/drawing/2014/main" val="3076583656"/>
                    </a:ext>
                  </a:extLst>
                </a:gridCol>
                <a:gridCol w="1985006">
                  <a:extLst>
                    <a:ext uri="{9D8B030D-6E8A-4147-A177-3AD203B41FA5}">
                      <a16:colId xmlns:a16="http://schemas.microsoft.com/office/drawing/2014/main" val="3130456380"/>
                    </a:ext>
                  </a:extLst>
                </a:gridCol>
                <a:gridCol w="1539248">
                  <a:extLst>
                    <a:ext uri="{9D8B030D-6E8A-4147-A177-3AD203B41FA5}">
                      <a16:colId xmlns:a16="http://schemas.microsoft.com/office/drawing/2014/main" val="278914114"/>
                    </a:ext>
                  </a:extLst>
                </a:gridCol>
              </a:tblGrid>
              <a:tr h="220588">
                <a:tc rowSpan="2">
                  <a:txBody>
                    <a:bodyPr/>
                    <a:lstStyle/>
                    <a:p>
                      <a:endParaRPr kumimoji="1" lang="ja-JP" altLang="en-US" sz="1900" dirty="0"/>
                    </a:p>
                  </a:txBody>
                  <a:tcPr/>
                </a:tc>
                <a:tc rowSpan="2">
                  <a:txBody>
                    <a:bodyPr/>
                    <a:lstStyle/>
                    <a:p>
                      <a:pPr algn="ctr"/>
                      <a:r>
                        <a:rPr kumimoji="1" lang="ja-JP" altLang="en-US" sz="1800" dirty="0" smtClean="0"/>
                        <a:t>必要数</a:t>
                      </a:r>
                      <a:endParaRPr kumimoji="1" lang="en-US" altLang="ja-JP" sz="1800" dirty="0" smtClean="0"/>
                    </a:p>
                    <a:p>
                      <a:pPr algn="ctr"/>
                      <a:r>
                        <a:rPr kumimoji="1" lang="ja-JP" altLang="en-US" sz="1400" dirty="0" smtClean="0"/>
                        <a:t>（当面</a:t>
                      </a:r>
                      <a:r>
                        <a:rPr kumimoji="1" lang="en-US" altLang="ja-JP" sz="1400" dirty="0" smtClean="0"/>
                        <a:t>2</a:t>
                      </a:r>
                      <a:r>
                        <a:rPr kumimoji="1" lang="ja-JP" altLang="en-US" sz="1400" dirty="0" smtClean="0"/>
                        <a:t>か月分）</a:t>
                      </a:r>
                      <a:endParaRPr kumimoji="1" lang="ja-JP" altLang="en-US" sz="1400" dirty="0"/>
                    </a:p>
                  </a:txBody>
                  <a:tcPr anchor="ctr"/>
                </a:tc>
                <a:tc rowSpan="2">
                  <a:txBody>
                    <a:bodyPr/>
                    <a:lstStyle/>
                    <a:p>
                      <a:pPr algn="ctr"/>
                      <a:r>
                        <a:rPr kumimoji="1" lang="ja-JP" altLang="en-US" sz="1600" dirty="0" smtClean="0"/>
                        <a:t>確保見込合計</a:t>
                      </a:r>
                      <a:endParaRPr kumimoji="1" lang="en-US" altLang="ja-JP" sz="1600" dirty="0" smtClean="0"/>
                    </a:p>
                  </a:txBody>
                  <a:tcPr anchor="ctr"/>
                </a:tc>
                <a:tc gridSpan="4">
                  <a:txBody>
                    <a:bodyPr/>
                    <a:lstStyle/>
                    <a:p>
                      <a:pPr algn="ctr"/>
                      <a:r>
                        <a:rPr kumimoji="1" lang="ja-JP" altLang="en-US" sz="1600" dirty="0" smtClean="0"/>
                        <a:t>確保見込の内訳</a:t>
                      </a:r>
                      <a:endParaRPr kumimoji="1" lang="en-US" altLang="ja-JP" sz="1600" dirty="0" smtClean="0"/>
                    </a:p>
                  </a:txBody>
                  <a:tcPr anchor="ctr"/>
                </a:tc>
                <a:tc hMerge="1">
                  <a:txBody>
                    <a:bodyPr/>
                    <a:lstStyle/>
                    <a:p>
                      <a:pPr algn="ctr"/>
                      <a:endParaRPr kumimoji="1" lang="ja-JP" altLang="en-US" sz="1600" dirty="0"/>
                    </a:p>
                  </a:txBody>
                  <a:tcPr anchor="ctr"/>
                </a:tc>
                <a:tc hMerge="1">
                  <a:txBody>
                    <a:bodyPr/>
                    <a:lstStyle/>
                    <a:p>
                      <a:endParaRPr kumimoji="1" lang="ja-JP" altLang="en-US"/>
                    </a:p>
                  </a:txBody>
                  <a:tcPr/>
                </a:tc>
                <a:tc hMerge="1">
                  <a:txBody>
                    <a:bodyPr/>
                    <a:lstStyle/>
                    <a:p>
                      <a:pPr algn="ctr"/>
                      <a:endParaRPr kumimoji="1" lang="ja-JP" altLang="en-US" sz="1400" dirty="0"/>
                    </a:p>
                  </a:txBody>
                  <a:tcPr anchor="ctr"/>
                </a:tc>
                <a:extLst>
                  <a:ext uri="{0D108BD9-81ED-4DB2-BD59-A6C34878D82A}">
                    <a16:rowId xmlns:a16="http://schemas.microsoft.com/office/drawing/2014/main" val="4133882301"/>
                  </a:ext>
                </a:extLst>
              </a:tr>
              <a:tr h="380451">
                <a:tc vMerge="1">
                  <a:txBody>
                    <a:bodyPr/>
                    <a:lstStyle/>
                    <a:p>
                      <a:endParaRPr kumimoji="1" lang="ja-JP" altLang="en-US" sz="1900" dirty="0"/>
                    </a:p>
                  </a:txBody>
                  <a:tcPr/>
                </a:tc>
                <a:tc vMerge="1">
                  <a:txBody>
                    <a:bodyPr/>
                    <a:lstStyle/>
                    <a:p>
                      <a:pPr algn="ctr"/>
                      <a:endParaRPr kumimoji="1" lang="ja-JP" altLang="en-US" sz="1400" dirty="0"/>
                    </a:p>
                  </a:txBody>
                  <a:tcPr anchor="ctr"/>
                </a:tc>
                <a:tc vMerge="1">
                  <a:txBody>
                    <a:bodyPr/>
                    <a:lstStyle/>
                    <a:p>
                      <a:pPr algn="ctr"/>
                      <a:endParaRPr kumimoji="1" lang="en-US" altLang="ja-JP" sz="1600" dirty="0" smtClean="0"/>
                    </a:p>
                  </a:txBody>
                  <a:tcPr anchor="ctr"/>
                </a:tc>
                <a:tc>
                  <a:txBody>
                    <a:bodyPr/>
                    <a:lstStyle/>
                    <a:p>
                      <a:pPr algn="ctr"/>
                      <a:r>
                        <a:rPr kumimoji="1" lang="ja-JP" altLang="en-US" sz="1400" b="1" dirty="0" smtClean="0">
                          <a:solidFill>
                            <a:schemeClr val="bg1"/>
                          </a:solidFill>
                        </a:rPr>
                        <a:t>①国</a:t>
                      </a:r>
                      <a:r>
                        <a:rPr kumimoji="1" lang="ja-JP" altLang="en-US" sz="1400" b="1" dirty="0" smtClean="0">
                          <a:solidFill>
                            <a:schemeClr val="bg1"/>
                          </a:solidFill>
                        </a:rPr>
                        <a:t>からの供給</a:t>
                      </a:r>
                      <a:endParaRPr kumimoji="1" lang="en-US" altLang="ja-JP" sz="1600" b="1" dirty="0" smtClean="0">
                        <a:solidFill>
                          <a:schemeClr val="bg1"/>
                        </a:solidFill>
                      </a:endParaRPr>
                    </a:p>
                    <a:p>
                      <a:pPr algn="ctr"/>
                      <a:r>
                        <a:rPr kumimoji="1" lang="ja-JP" altLang="en-US" sz="1100" b="1" dirty="0" smtClean="0">
                          <a:solidFill>
                            <a:schemeClr val="bg1"/>
                          </a:solidFill>
                        </a:rPr>
                        <a:t>（今週中に確保）</a:t>
                      </a:r>
                      <a:r>
                        <a:rPr kumimoji="1" lang="en-US" altLang="ja-JP" sz="1100" b="1" dirty="0" smtClean="0">
                          <a:solidFill>
                            <a:schemeClr val="bg1"/>
                          </a:solidFill>
                        </a:rPr>
                        <a:t>※1</a:t>
                      </a:r>
                      <a:endParaRPr kumimoji="1" lang="ja-JP" altLang="en-US" sz="1400" b="1" dirty="0">
                        <a:solidFill>
                          <a:schemeClr val="bg1"/>
                        </a:solidFill>
                      </a:endParaRPr>
                    </a:p>
                  </a:txBody>
                  <a:tcPr marL="36000" marR="36000" anchor="ctr">
                    <a:solidFill>
                      <a:schemeClr val="accent1"/>
                    </a:solidFill>
                  </a:tcPr>
                </a:tc>
                <a:tc>
                  <a:txBody>
                    <a:bodyPr/>
                    <a:lstStyle/>
                    <a:p>
                      <a:pPr algn="ctr"/>
                      <a:r>
                        <a:rPr kumimoji="1" lang="ja-JP" altLang="en-US" sz="1600" b="1" dirty="0" smtClean="0">
                          <a:solidFill>
                            <a:schemeClr val="bg1"/>
                          </a:solidFill>
                        </a:rPr>
                        <a:t>②寄付</a:t>
                      </a:r>
                      <a:r>
                        <a:rPr kumimoji="1" lang="ja-JP" altLang="en-US" sz="1600" b="1" dirty="0" smtClean="0">
                          <a:solidFill>
                            <a:schemeClr val="bg1"/>
                          </a:solidFill>
                        </a:rPr>
                        <a:t>物資</a:t>
                      </a:r>
                      <a:endParaRPr kumimoji="1" lang="en-US" altLang="ja-JP" sz="1600" b="1" dirty="0" smtClean="0">
                        <a:solidFill>
                          <a:schemeClr val="bg1"/>
                        </a:solidFill>
                      </a:endParaRPr>
                    </a:p>
                    <a:p>
                      <a:pPr algn="ctr"/>
                      <a:r>
                        <a:rPr kumimoji="1" lang="ja-JP" altLang="en-US" sz="1200" b="1" dirty="0" smtClean="0">
                          <a:solidFill>
                            <a:schemeClr val="bg1"/>
                          </a:solidFill>
                        </a:rPr>
                        <a:t>（確保済）</a:t>
                      </a:r>
                      <a:endParaRPr kumimoji="1" lang="ja-JP" altLang="en-US" sz="1200" b="1" dirty="0">
                        <a:solidFill>
                          <a:schemeClr val="bg1"/>
                        </a:solidFill>
                      </a:endParaRPr>
                    </a:p>
                  </a:txBody>
                  <a:tcPr anchor="ctr">
                    <a:solidFill>
                      <a:schemeClr val="accent1"/>
                    </a:solidFill>
                  </a:tcPr>
                </a:tc>
                <a:tc>
                  <a:txBody>
                    <a:bodyPr/>
                    <a:lstStyle/>
                    <a:p>
                      <a:pPr algn="ctr"/>
                      <a:r>
                        <a:rPr kumimoji="1" lang="ja-JP" altLang="en-US" sz="1400" b="1" dirty="0" smtClean="0">
                          <a:solidFill>
                            <a:schemeClr val="bg1"/>
                          </a:solidFill>
                        </a:rPr>
                        <a:t>今週末の確保</a:t>
                      </a:r>
                      <a:r>
                        <a:rPr kumimoji="1" lang="ja-JP" altLang="en-US" sz="1400" b="1" dirty="0" smtClean="0">
                          <a:solidFill>
                            <a:schemeClr val="bg1"/>
                          </a:solidFill>
                        </a:rPr>
                        <a:t>枚数</a:t>
                      </a:r>
                      <a:endParaRPr kumimoji="1" lang="en-US" altLang="ja-JP" sz="1400" b="1" dirty="0" smtClean="0">
                        <a:solidFill>
                          <a:schemeClr val="bg1"/>
                        </a:solidFill>
                      </a:endParaRPr>
                    </a:p>
                    <a:p>
                      <a:pPr algn="ctr"/>
                      <a:r>
                        <a:rPr kumimoji="1" lang="ja-JP" altLang="en-US" sz="1400" b="1" dirty="0" smtClean="0">
                          <a:solidFill>
                            <a:schemeClr val="bg1"/>
                          </a:solidFill>
                        </a:rPr>
                        <a:t>（現有数＋①②）</a:t>
                      </a:r>
                      <a:endParaRPr kumimoji="1" lang="ja-JP" altLang="en-US" sz="1400" b="1" dirty="0">
                        <a:solidFill>
                          <a:schemeClr val="bg1"/>
                        </a:solidFill>
                      </a:endParaRPr>
                    </a:p>
                  </a:txBody>
                  <a:tcPr anchor="ctr">
                    <a:solidFill>
                      <a:schemeClr val="accent1"/>
                    </a:solidFill>
                  </a:tcPr>
                </a:tc>
                <a:tc>
                  <a:txBody>
                    <a:bodyPr/>
                    <a:lstStyle/>
                    <a:p>
                      <a:pPr algn="ctr"/>
                      <a:r>
                        <a:rPr kumimoji="1" lang="ja-JP" altLang="en-US" sz="1600" b="1" dirty="0" smtClean="0">
                          <a:solidFill>
                            <a:schemeClr val="bg1"/>
                          </a:solidFill>
                        </a:rPr>
                        <a:t>購入</a:t>
                      </a:r>
                      <a:endParaRPr kumimoji="1" lang="en-US" altLang="ja-JP" sz="1600" b="1" dirty="0" smtClean="0">
                        <a:solidFill>
                          <a:schemeClr val="bg1"/>
                        </a:solidFill>
                      </a:endParaRPr>
                    </a:p>
                    <a:p>
                      <a:pPr algn="ctr"/>
                      <a:r>
                        <a:rPr kumimoji="1" lang="ja-JP" altLang="en-US" sz="1200" b="1" dirty="0" smtClean="0">
                          <a:solidFill>
                            <a:schemeClr val="bg1"/>
                          </a:solidFill>
                        </a:rPr>
                        <a:t>（発注済、</a:t>
                      </a:r>
                      <a:r>
                        <a:rPr kumimoji="1" lang="en-US" altLang="ja-JP" sz="1200" b="1" dirty="0" smtClean="0">
                          <a:solidFill>
                            <a:schemeClr val="bg1"/>
                          </a:solidFill>
                        </a:rPr>
                        <a:t>4</a:t>
                      </a:r>
                      <a:r>
                        <a:rPr kumimoji="1" lang="ja-JP" altLang="en-US" sz="1200" b="1" dirty="0" smtClean="0">
                          <a:solidFill>
                            <a:schemeClr val="bg1"/>
                          </a:solidFill>
                        </a:rPr>
                        <a:t>月末</a:t>
                      </a:r>
                      <a:r>
                        <a:rPr kumimoji="1" lang="ja-JP" altLang="en-US" sz="1200" b="1" dirty="0" smtClean="0">
                          <a:solidFill>
                            <a:schemeClr val="bg1"/>
                          </a:solidFill>
                        </a:rPr>
                        <a:t>～</a:t>
                      </a:r>
                      <a:endParaRPr kumimoji="1" lang="en-US" altLang="ja-JP" sz="1200" b="1" dirty="0" smtClean="0">
                        <a:solidFill>
                          <a:schemeClr val="bg1"/>
                        </a:solidFill>
                      </a:endParaRPr>
                    </a:p>
                    <a:p>
                      <a:pPr algn="ctr"/>
                      <a:r>
                        <a:rPr kumimoji="1" lang="en-US" altLang="ja-JP" sz="1200" b="1" dirty="0" smtClean="0">
                          <a:solidFill>
                            <a:schemeClr val="bg1"/>
                          </a:solidFill>
                        </a:rPr>
                        <a:t>5</a:t>
                      </a:r>
                      <a:r>
                        <a:rPr kumimoji="1" lang="ja-JP" altLang="en-US" sz="1200" b="1" dirty="0" smtClean="0">
                          <a:solidFill>
                            <a:schemeClr val="bg1"/>
                          </a:solidFill>
                        </a:rPr>
                        <a:t>月に確保）</a:t>
                      </a:r>
                      <a:endParaRPr kumimoji="1" lang="ja-JP" altLang="en-US" sz="1400" b="1" dirty="0">
                        <a:solidFill>
                          <a:schemeClr val="bg1"/>
                        </a:solidFill>
                      </a:endParaRPr>
                    </a:p>
                  </a:txBody>
                  <a:tcPr marL="0" marR="0" anchor="ctr">
                    <a:solidFill>
                      <a:schemeClr val="accent1"/>
                    </a:solidFill>
                  </a:tcPr>
                </a:tc>
                <a:extLst>
                  <a:ext uri="{0D108BD9-81ED-4DB2-BD59-A6C34878D82A}">
                    <a16:rowId xmlns:a16="http://schemas.microsoft.com/office/drawing/2014/main" val="365364557"/>
                  </a:ext>
                </a:extLst>
              </a:tr>
              <a:tr h="360449">
                <a:tc>
                  <a:txBody>
                    <a:bodyPr/>
                    <a:lstStyle/>
                    <a:p>
                      <a:r>
                        <a:rPr kumimoji="1" lang="en-US" altLang="ja-JP" sz="1800" dirty="0" smtClean="0"/>
                        <a:t>N95</a:t>
                      </a:r>
                      <a:r>
                        <a:rPr kumimoji="1" lang="ja-JP" altLang="en-US" sz="1800" dirty="0" smtClean="0"/>
                        <a:t>マスク</a:t>
                      </a:r>
                      <a:endParaRPr kumimoji="1" lang="ja-JP" altLang="en-US" sz="1800" dirty="0"/>
                    </a:p>
                  </a:txBody>
                  <a:tcPr anchor="ctr"/>
                </a:tc>
                <a:tc>
                  <a:txBody>
                    <a:bodyPr/>
                    <a:lstStyle/>
                    <a:p>
                      <a:pPr algn="r"/>
                      <a:r>
                        <a:rPr kumimoji="1" lang="ja-JP" altLang="en-US" sz="1800" dirty="0" smtClean="0"/>
                        <a:t>約</a:t>
                      </a:r>
                      <a:r>
                        <a:rPr kumimoji="1" lang="en-US" altLang="ja-JP" sz="1800" dirty="0" smtClean="0"/>
                        <a:t>60</a:t>
                      </a:r>
                      <a:r>
                        <a:rPr kumimoji="1" lang="ja-JP" altLang="en-US" sz="1800" dirty="0" smtClean="0"/>
                        <a:t>万枚</a:t>
                      </a:r>
                      <a:endParaRPr kumimoji="1" lang="ja-JP" altLang="en-US" sz="1800" dirty="0"/>
                    </a:p>
                  </a:txBody>
                  <a:tcPr anchor="ctr"/>
                </a:tc>
                <a:tc>
                  <a:txBody>
                    <a:bodyPr/>
                    <a:lstStyle/>
                    <a:p>
                      <a:pPr algn="r"/>
                      <a:r>
                        <a:rPr kumimoji="1" lang="ja-JP" altLang="en-US" sz="1800" dirty="0" smtClean="0"/>
                        <a:t>約</a:t>
                      </a:r>
                      <a:r>
                        <a:rPr kumimoji="1" lang="en-US" altLang="ja-JP" sz="1800" dirty="0" smtClean="0"/>
                        <a:t>87</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16</a:t>
                      </a:r>
                      <a:r>
                        <a:rPr kumimoji="1" lang="ja-JP" altLang="en-US" sz="1800" dirty="0" smtClean="0"/>
                        <a:t>万枚</a:t>
                      </a:r>
                      <a:endParaRPr kumimoji="1" lang="ja-JP" altLang="en-US" sz="1800" dirty="0"/>
                    </a:p>
                  </a:txBody>
                  <a:tcPr anchor="ctr"/>
                </a:tc>
                <a:tc>
                  <a:txBody>
                    <a:bodyPr/>
                    <a:lstStyle/>
                    <a:p>
                      <a:pPr algn="r"/>
                      <a:r>
                        <a:rPr kumimoji="1" lang="ja-JP" altLang="en-US" sz="1800" dirty="0" smtClean="0"/>
                        <a:t>約５万枚</a:t>
                      </a:r>
                      <a:endParaRPr kumimoji="1" lang="ja-JP" altLang="en-US" sz="1800" dirty="0"/>
                    </a:p>
                  </a:txBody>
                  <a:tcPr anchor="ctr"/>
                </a:tc>
                <a:tc>
                  <a:txBody>
                    <a:bodyPr/>
                    <a:lstStyle/>
                    <a:p>
                      <a:pPr algn="r"/>
                      <a:r>
                        <a:rPr kumimoji="1" lang="en-US" altLang="ja-JP" sz="1800" dirty="0" smtClean="0"/>
                        <a:t>21.7</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65.4</a:t>
                      </a:r>
                      <a:r>
                        <a:rPr kumimoji="1" lang="ja-JP" altLang="en-US" sz="1800" dirty="0" smtClean="0"/>
                        <a:t>万枚</a:t>
                      </a:r>
                      <a:endParaRPr kumimoji="1" lang="ja-JP" altLang="en-US" sz="1800" dirty="0"/>
                    </a:p>
                  </a:txBody>
                  <a:tcPr anchor="ctr"/>
                </a:tc>
                <a:extLst>
                  <a:ext uri="{0D108BD9-81ED-4DB2-BD59-A6C34878D82A}">
                    <a16:rowId xmlns:a16="http://schemas.microsoft.com/office/drawing/2014/main" val="3561850764"/>
                  </a:ext>
                </a:extLst>
              </a:tr>
              <a:tr h="360449">
                <a:tc>
                  <a:txBody>
                    <a:bodyPr/>
                    <a:lstStyle/>
                    <a:p>
                      <a:r>
                        <a:rPr kumimoji="1" lang="ja-JP" altLang="en-US" sz="1800" dirty="0" smtClean="0"/>
                        <a:t>防護服</a:t>
                      </a:r>
                      <a:endParaRPr kumimoji="1" lang="ja-JP" altLang="en-US" sz="18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約</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60</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万枚</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r"/>
                      <a:r>
                        <a:rPr kumimoji="1" lang="ja-JP" altLang="en-US" sz="1800" dirty="0" smtClean="0"/>
                        <a:t>約</a:t>
                      </a:r>
                      <a:r>
                        <a:rPr kumimoji="1" lang="en-US" altLang="ja-JP" sz="1800" dirty="0" smtClean="0"/>
                        <a:t>67</a:t>
                      </a:r>
                      <a:r>
                        <a:rPr kumimoji="1" lang="ja-JP" altLang="en-US" sz="1800" dirty="0" smtClean="0"/>
                        <a:t>万枚</a:t>
                      </a:r>
                      <a:r>
                        <a:rPr kumimoji="1" lang="en-US" altLang="ja-JP" sz="1100" dirty="0" smtClean="0"/>
                        <a:t>(※2)</a:t>
                      </a:r>
                    </a:p>
                  </a:txBody>
                  <a:tcPr marR="0" anchor="ctr"/>
                </a:tc>
                <a:tc>
                  <a:txBody>
                    <a:bodyPr/>
                    <a:lstStyle/>
                    <a:p>
                      <a:pPr algn="r"/>
                      <a:r>
                        <a:rPr kumimoji="1" lang="en-US" altLang="ja-JP" sz="1800" dirty="0" smtClean="0"/>
                        <a:t>18.2</a:t>
                      </a:r>
                      <a:r>
                        <a:rPr kumimoji="1" lang="ja-JP" altLang="en-US" sz="1800" dirty="0" smtClean="0"/>
                        <a:t>万枚</a:t>
                      </a:r>
                      <a:endParaRPr kumimoji="1" lang="ja-JP" altLang="en-US" sz="1800" dirty="0"/>
                    </a:p>
                  </a:txBody>
                  <a:tcPr anchor="ctr"/>
                </a:tc>
                <a:tc>
                  <a:txBody>
                    <a:bodyPr/>
                    <a:lstStyle/>
                    <a:p>
                      <a:pPr algn="r"/>
                      <a:r>
                        <a:rPr kumimoji="1" lang="ja-JP" altLang="en-US" sz="1800" dirty="0" smtClean="0"/>
                        <a:t>約</a:t>
                      </a:r>
                      <a:r>
                        <a:rPr kumimoji="1" lang="en-US" altLang="ja-JP" sz="1800" dirty="0" smtClean="0"/>
                        <a:t>0.6</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19.8</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46.7</a:t>
                      </a:r>
                      <a:r>
                        <a:rPr kumimoji="1" lang="ja-JP" altLang="en-US" sz="1800" dirty="0" smtClean="0"/>
                        <a:t>万枚</a:t>
                      </a:r>
                      <a:endParaRPr kumimoji="1" lang="ja-JP" altLang="en-US" sz="1800" dirty="0"/>
                    </a:p>
                  </a:txBody>
                  <a:tcPr anchor="ctr"/>
                </a:tc>
                <a:extLst>
                  <a:ext uri="{0D108BD9-81ED-4DB2-BD59-A6C34878D82A}">
                    <a16:rowId xmlns:a16="http://schemas.microsoft.com/office/drawing/2014/main" val="4078794135"/>
                  </a:ext>
                </a:extLst>
              </a:tr>
              <a:tr h="360449">
                <a:tc>
                  <a:txBody>
                    <a:bodyPr/>
                    <a:lstStyle/>
                    <a:p>
                      <a:r>
                        <a:rPr kumimoji="1" lang="ja-JP" altLang="en-US" sz="1400" dirty="0" smtClean="0"/>
                        <a:t>フェイスシールド</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約</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60</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万枚</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r"/>
                      <a:r>
                        <a:rPr kumimoji="1" lang="ja-JP" altLang="en-US" sz="1800" dirty="0" smtClean="0"/>
                        <a:t>約</a:t>
                      </a:r>
                      <a:r>
                        <a:rPr kumimoji="1" lang="en-US" altLang="ja-JP" sz="1800" dirty="0" smtClean="0"/>
                        <a:t>75</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16.2</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0</a:t>
                      </a:r>
                      <a:r>
                        <a:rPr kumimoji="1" lang="ja-JP" altLang="en-US" sz="1800" dirty="0" smtClean="0"/>
                        <a:t>枚</a:t>
                      </a:r>
                      <a:endParaRPr kumimoji="1" lang="ja-JP" altLang="en-US" sz="1800" dirty="0"/>
                    </a:p>
                  </a:txBody>
                  <a:tcPr anchor="ctr"/>
                </a:tc>
                <a:tc>
                  <a:txBody>
                    <a:bodyPr/>
                    <a:lstStyle/>
                    <a:p>
                      <a:pPr algn="r"/>
                      <a:r>
                        <a:rPr kumimoji="1" lang="en-US" altLang="ja-JP" sz="1800" dirty="0" smtClean="0"/>
                        <a:t>16.2</a:t>
                      </a:r>
                      <a:r>
                        <a:rPr kumimoji="1" lang="ja-JP" altLang="en-US" sz="1800" dirty="0" smtClean="0"/>
                        <a:t>万枚</a:t>
                      </a:r>
                      <a:endParaRPr kumimoji="1" lang="ja-JP" altLang="en-US" sz="1800" dirty="0"/>
                    </a:p>
                  </a:txBody>
                  <a:tcPr anchor="ctr"/>
                </a:tc>
                <a:tc>
                  <a:txBody>
                    <a:bodyPr/>
                    <a:lstStyle/>
                    <a:p>
                      <a:pPr algn="r"/>
                      <a:r>
                        <a:rPr kumimoji="1" lang="en-US" altLang="ja-JP" sz="1800" dirty="0" smtClean="0"/>
                        <a:t>58.5</a:t>
                      </a:r>
                      <a:r>
                        <a:rPr kumimoji="1" lang="ja-JP" altLang="en-US" sz="1800" dirty="0" smtClean="0"/>
                        <a:t>万枚</a:t>
                      </a:r>
                      <a:endParaRPr kumimoji="1" lang="ja-JP" altLang="en-US" sz="1800" dirty="0"/>
                    </a:p>
                  </a:txBody>
                  <a:tcPr anchor="ctr"/>
                </a:tc>
                <a:extLst>
                  <a:ext uri="{0D108BD9-81ED-4DB2-BD59-A6C34878D82A}">
                    <a16:rowId xmlns:a16="http://schemas.microsoft.com/office/drawing/2014/main" val="180841593"/>
                  </a:ext>
                </a:extLst>
              </a:tr>
            </a:tbl>
          </a:graphicData>
        </a:graphic>
      </p:graphicFrame>
      <p:sp>
        <p:nvSpPr>
          <p:cNvPr id="2" name="正方形/長方形 1"/>
          <p:cNvSpPr/>
          <p:nvPr/>
        </p:nvSpPr>
        <p:spPr>
          <a:xfrm>
            <a:off x="239154" y="4543258"/>
            <a:ext cx="12183491" cy="523220"/>
          </a:xfrm>
          <a:prstGeom prst="rect">
            <a:avLst/>
          </a:prstGeom>
        </p:spPr>
        <p:txBody>
          <a:bodyPr wrap="square">
            <a:spAutoFit/>
          </a:bodyPr>
          <a:lstStyle/>
          <a:p>
            <a:pPr lvl="0"/>
            <a:r>
              <a:rPr lang="en-US" altLang="ja-JP" sz="1400" dirty="0" smtClean="0">
                <a:solidFill>
                  <a:prstClr val="black"/>
                </a:solidFill>
              </a:rPr>
              <a:t>※</a:t>
            </a:r>
            <a:r>
              <a:rPr lang="en-US" altLang="ja-JP" sz="1400" dirty="0">
                <a:solidFill>
                  <a:prstClr val="black"/>
                </a:solidFill>
              </a:rPr>
              <a:t>1</a:t>
            </a:r>
            <a:r>
              <a:rPr lang="ja-JP" altLang="en-US" sz="1400" dirty="0">
                <a:solidFill>
                  <a:prstClr val="black"/>
                </a:solidFill>
              </a:rPr>
              <a:t>　国から供給された先行配布の物資（</a:t>
            </a:r>
            <a:r>
              <a:rPr lang="en-US" altLang="ja-JP" sz="1400" dirty="0">
                <a:solidFill>
                  <a:prstClr val="black"/>
                </a:solidFill>
              </a:rPr>
              <a:t>N95</a:t>
            </a:r>
            <a:r>
              <a:rPr lang="ja-JP" altLang="en-US" sz="1400" dirty="0">
                <a:solidFill>
                  <a:prstClr val="black"/>
                </a:solidFill>
              </a:rPr>
              <a:t>マスク：</a:t>
            </a:r>
            <a:r>
              <a:rPr lang="en-US" altLang="ja-JP" sz="1400" dirty="0">
                <a:solidFill>
                  <a:prstClr val="black"/>
                </a:solidFill>
              </a:rPr>
              <a:t>1.5</a:t>
            </a:r>
            <a:r>
              <a:rPr lang="ja-JP" altLang="en-US" sz="1400" dirty="0">
                <a:solidFill>
                  <a:prstClr val="black"/>
                </a:solidFill>
              </a:rPr>
              <a:t>万、フェイスシールド・防護服：</a:t>
            </a:r>
            <a:r>
              <a:rPr lang="en-US" altLang="ja-JP" sz="1400" dirty="0">
                <a:solidFill>
                  <a:prstClr val="black"/>
                </a:solidFill>
              </a:rPr>
              <a:t>2.2</a:t>
            </a:r>
            <a:r>
              <a:rPr lang="ja-JP" altLang="en-US" sz="1400" dirty="0">
                <a:solidFill>
                  <a:prstClr val="black"/>
                </a:solidFill>
              </a:rPr>
              <a:t>万枚）は、入院受入れ病院に配布済み。</a:t>
            </a:r>
            <a:endParaRPr lang="en-US" altLang="ja-JP" sz="1400" dirty="0">
              <a:solidFill>
                <a:prstClr val="black"/>
              </a:solidFill>
            </a:endParaRPr>
          </a:p>
          <a:p>
            <a:pPr lvl="0"/>
            <a:r>
              <a:rPr lang="en-US" altLang="ja-JP" sz="1400" dirty="0">
                <a:solidFill>
                  <a:prstClr val="black"/>
                </a:solidFill>
              </a:rPr>
              <a:t>※2</a:t>
            </a:r>
            <a:r>
              <a:rPr lang="ja-JP" altLang="en-US" sz="1400" dirty="0">
                <a:solidFill>
                  <a:prstClr val="black"/>
                </a:solidFill>
              </a:rPr>
              <a:t>　</a:t>
            </a:r>
            <a:r>
              <a:rPr lang="ja-JP" altLang="en-US" sz="1400" dirty="0" smtClean="0">
                <a:solidFill>
                  <a:prstClr val="black"/>
                </a:solidFill>
              </a:rPr>
              <a:t>別途、防護服</a:t>
            </a:r>
            <a:r>
              <a:rPr lang="ja-JP" altLang="en-US" sz="1400" dirty="0">
                <a:solidFill>
                  <a:prstClr val="black"/>
                </a:solidFill>
              </a:rPr>
              <a:t>不足分の</a:t>
            </a:r>
            <a:r>
              <a:rPr lang="ja-JP" altLang="en-US" sz="1400" dirty="0" smtClean="0">
                <a:solidFill>
                  <a:prstClr val="black"/>
                </a:solidFill>
              </a:rPr>
              <a:t>備えとして、代用品</a:t>
            </a:r>
            <a:r>
              <a:rPr lang="ja-JP" altLang="en-US" sz="1400" dirty="0">
                <a:solidFill>
                  <a:prstClr val="black"/>
                </a:solidFill>
              </a:rPr>
              <a:t>（ポンチョ等）約</a:t>
            </a:r>
            <a:r>
              <a:rPr lang="en-US" altLang="ja-JP" sz="1400" dirty="0">
                <a:solidFill>
                  <a:prstClr val="black"/>
                </a:solidFill>
              </a:rPr>
              <a:t>28</a:t>
            </a:r>
            <a:r>
              <a:rPr lang="ja-JP" altLang="en-US" sz="1400" dirty="0">
                <a:solidFill>
                  <a:prstClr val="black"/>
                </a:solidFill>
              </a:rPr>
              <a:t>万枚を</a:t>
            </a:r>
            <a:r>
              <a:rPr lang="ja-JP" altLang="en-US" sz="1400" dirty="0" smtClean="0">
                <a:solidFill>
                  <a:prstClr val="black"/>
                </a:solidFill>
              </a:rPr>
              <a:t>確保済み。</a:t>
            </a:r>
            <a:endParaRPr lang="en-US" altLang="ja-JP" sz="1400" dirty="0">
              <a:solidFill>
                <a:prstClr val="black"/>
              </a:solidFill>
            </a:endParaRPr>
          </a:p>
        </p:txBody>
      </p:sp>
      <p:sp>
        <p:nvSpPr>
          <p:cNvPr id="12" name="正方形/長方形 11"/>
          <p:cNvSpPr/>
          <p:nvPr/>
        </p:nvSpPr>
        <p:spPr>
          <a:xfrm>
            <a:off x="56136" y="1878161"/>
            <a:ext cx="8452834" cy="338554"/>
          </a:xfrm>
          <a:prstGeom prst="rect">
            <a:avLst/>
          </a:prstGeom>
        </p:spPr>
        <p:txBody>
          <a:bodyPr wrap="square">
            <a:spAutoFit/>
          </a:bodyPr>
          <a:lstStyle/>
          <a:p>
            <a:pPr lvl="0"/>
            <a:r>
              <a:rPr lang="en-US" altLang="ja-JP" sz="1600" b="1" dirty="0">
                <a:solidFill>
                  <a:prstClr val="black"/>
                </a:solidFill>
              </a:rPr>
              <a:t>【</a:t>
            </a:r>
            <a:r>
              <a:rPr lang="ja-JP" altLang="en-US" sz="1600" b="1" dirty="0">
                <a:solidFill>
                  <a:prstClr val="black"/>
                </a:solidFill>
              </a:rPr>
              <a:t>外来及び入院治療で必要となる物資の見通し</a:t>
            </a:r>
            <a:r>
              <a:rPr lang="en-US" altLang="ja-JP" sz="1600" b="1" dirty="0">
                <a:solidFill>
                  <a:prstClr val="black"/>
                </a:solidFill>
              </a:rPr>
              <a:t>】</a:t>
            </a:r>
          </a:p>
        </p:txBody>
      </p:sp>
      <p:sp>
        <p:nvSpPr>
          <p:cNvPr id="7" name="テキスト ボックス 6"/>
          <p:cNvSpPr txBox="1"/>
          <p:nvPr/>
        </p:nvSpPr>
        <p:spPr>
          <a:xfrm>
            <a:off x="10401322" y="34877"/>
            <a:ext cx="1447242"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資料１－２</a:t>
            </a:r>
            <a:endParaRPr kumimoji="1" lang="ja-JP" altLang="en-US" dirty="0"/>
          </a:p>
        </p:txBody>
      </p:sp>
      <p:sp>
        <p:nvSpPr>
          <p:cNvPr id="3" name="正方形/長方形 2"/>
          <p:cNvSpPr/>
          <p:nvPr/>
        </p:nvSpPr>
        <p:spPr>
          <a:xfrm>
            <a:off x="2269872" y="2182666"/>
            <a:ext cx="3332437" cy="2091613"/>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3355288363"/>
              </p:ext>
            </p:extLst>
          </p:nvPr>
        </p:nvGraphicFramePr>
        <p:xfrm>
          <a:off x="287714" y="5241565"/>
          <a:ext cx="10113608" cy="914400"/>
        </p:xfrm>
        <a:graphic>
          <a:graphicData uri="http://schemas.openxmlformats.org/drawingml/2006/table">
            <a:tbl>
              <a:tblPr firstRow="1" bandRow="1">
                <a:tableStyleId>{5C22544A-7EE6-4342-B048-85BDC9FD1C3A}</a:tableStyleId>
              </a:tblPr>
              <a:tblGrid>
                <a:gridCol w="2162120">
                  <a:extLst>
                    <a:ext uri="{9D8B030D-6E8A-4147-A177-3AD203B41FA5}">
                      <a16:colId xmlns:a16="http://schemas.microsoft.com/office/drawing/2014/main" val="2108513084"/>
                    </a:ext>
                  </a:extLst>
                </a:gridCol>
                <a:gridCol w="1559811">
                  <a:extLst>
                    <a:ext uri="{9D8B030D-6E8A-4147-A177-3AD203B41FA5}">
                      <a16:colId xmlns:a16="http://schemas.microsoft.com/office/drawing/2014/main" val="2484744885"/>
                    </a:ext>
                  </a:extLst>
                </a:gridCol>
                <a:gridCol w="1621587">
                  <a:extLst>
                    <a:ext uri="{9D8B030D-6E8A-4147-A177-3AD203B41FA5}">
                      <a16:colId xmlns:a16="http://schemas.microsoft.com/office/drawing/2014/main" val="4220794798"/>
                    </a:ext>
                  </a:extLst>
                </a:gridCol>
                <a:gridCol w="1467152">
                  <a:extLst>
                    <a:ext uri="{9D8B030D-6E8A-4147-A177-3AD203B41FA5}">
                      <a16:colId xmlns:a16="http://schemas.microsoft.com/office/drawing/2014/main" val="3076583656"/>
                    </a:ext>
                  </a:extLst>
                </a:gridCol>
                <a:gridCol w="1528928">
                  <a:extLst>
                    <a:ext uri="{9D8B030D-6E8A-4147-A177-3AD203B41FA5}">
                      <a16:colId xmlns:a16="http://schemas.microsoft.com/office/drawing/2014/main" val="278914114"/>
                    </a:ext>
                  </a:extLst>
                </a:gridCol>
                <a:gridCol w="1774010">
                  <a:extLst>
                    <a:ext uri="{9D8B030D-6E8A-4147-A177-3AD203B41FA5}">
                      <a16:colId xmlns:a16="http://schemas.microsoft.com/office/drawing/2014/main" val="388537159"/>
                    </a:ext>
                  </a:extLst>
                </a:gridCol>
              </a:tblGrid>
              <a:tr h="327456">
                <a:tc>
                  <a:txBody>
                    <a:bodyPr/>
                    <a:lstStyle/>
                    <a:p>
                      <a:endParaRPr kumimoji="1" lang="ja-JP" altLang="en-US" sz="1900" dirty="0"/>
                    </a:p>
                  </a:txBody>
                  <a:tcPr/>
                </a:tc>
                <a:tc>
                  <a:txBody>
                    <a:bodyPr/>
                    <a:lstStyle/>
                    <a:p>
                      <a:pPr algn="ctr"/>
                      <a:r>
                        <a:rPr kumimoji="1" lang="ja-JP" altLang="en-US" sz="1600" dirty="0" smtClean="0"/>
                        <a:t>①現有数</a:t>
                      </a:r>
                      <a:endParaRPr kumimoji="1" lang="en-US" altLang="ja-JP" sz="1600" dirty="0" smtClean="0"/>
                    </a:p>
                  </a:txBody>
                  <a:tcPr anchor="ctr"/>
                </a:tc>
                <a:tc>
                  <a:txBody>
                    <a:bodyPr/>
                    <a:lstStyle/>
                    <a:p>
                      <a:pPr algn="ctr"/>
                      <a:r>
                        <a:rPr kumimoji="1" lang="ja-JP" altLang="en-US" sz="1600" dirty="0" smtClean="0"/>
                        <a:t>②国からの供給</a:t>
                      </a:r>
                      <a:endParaRPr kumimoji="1" lang="en-US" altLang="ja-JP" sz="1600" dirty="0" smtClean="0"/>
                    </a:p>
                  </a:txBody>
                  <a:tcPr anchor="ctr"/>
                </a:tc>
                <a:tc>
                  <a:txBody>
                    <a:bodyPr/>
                    <a:lstStyle/>
                    <a:p>
                      <a:pPr algn="ctr"/>
                      <a:r>
                        <a:rPr kumimoji="1" lang="ja-JP" altLang="en-US" sz="1600" dirty="0" smtClean="0"/>
                        <a:t>③寄付物資</a:t>
                      </a:r>
                      <a:endParaRPr kumimoji="1" lang="ja-JP" altLang="en-US" sz="1600" dirty="0"/>
                    </a:p>
                  </a:txBody>
                  <a:tcPr anchor="ctr"/>
                </a:tc>
                <a:tc>
                  <a:txBody>
                    <a:bodyPr/>
                    <a:lstStyle/>
                    <a:p>
                      <a:pPr algn="ctr"/>
                      <a:r>
                        <a:rPr kumimoji="1" lang="ja-JP" altLang="en-US" sz="1600" dirty="0" smtClean="0"/>
                        <a:t>④購入</a:t>
                      </a:r>
                      <a:r>
                        <a:rPr kumimoji="1" lang="ja-JP" altLang="en-US" sz="1400" dirty="0" smtClean="0"/>
                        <a:t>（予定）</a:t>
                      </a:r>
                      <a:endParaRPr kumimoji="1" lang="ja-JP" altLang="en-US" sz="1400" dirty="0"/>
                    </a:p>
                  </a:txBody>
                  <a:tcPr anchor="ctr"/>
                </a:tc>
                <a:tc>
                  <a:txBody>
                    <a:bodyPr/>
                    <a:lstStyle/>
                    <a:p>
                      <a:pPr algn="ctr"/>
                      <a:r>
                        <a:rPr kumimoji="1" lang="ja-JP" altLang="en-US" sz="1600" dirty="0" smtClean="0"/>
                        <a:t>確保見込合計</a:t>
                      </a:r>
                      <a:endParaRPr kumimoji="1" lang="en-US" altLang="ja-JP" sz="1600" dirty="0" smtClean="0"/>
                    </a:p>
                    <a:p>
                      <a:pPr algn="ctr"/>
                      <a:r>
                        <a:rPr kumimoji="1" lang="ja-JP" altLang="en-US" sz="1400" dirty="0" smtClean="0"/>
                        <a:t>①～④</a:t>
                      </a:r>
                      <a:endParaRPr kumimoji="1" lang="ja-JP" altLang="en-US" sz="1400" dirty="0"/>
                    </a:p>
                  </a:txBody>
                  <a:tcPr anchor="ctr"/>
                </a:tc>
                <a:extLst>
                  <a:ext uri="{0D108BD9-81ED-4DB2-BD59-A6C34878D82A}">
                    <a16:rowId xmlns:a16="http://schemas.microsoft.com/office/drawing/2014/main" val="365364557"/>
                  </a:ext>
                </a:extLst>
              </a:tr>
              <a:tr h="360449">
                <a:tc>
                  <a:txBody>
                    <a:bodyPr/>
                    <a:lstStyle/>
                    <a:p>
                      <a:r>
                        <a:rPr kumimoji="1" lang="ja-JP" altLang="en-US" sz="1600" dirty="0" smtClean="0"/>
                        <a:t>サージカルマスク</a:t>
                      </a:r>
                      <a:endParaRPr kumimoji="1" lang="ja-JP" altLang="en-US" sz="1600" dirty="0"/>
                    </a:p>
                  </a:txBody>
                  <a:tcPr anchor="ctr"/>
                </a:tc>
                <a:tc>
                  <a:txBody>
                    <a:bodyPr/>
                    <a:lstStyle/>
                    <a:p>
                      <a:pPr algn="r"/>
                      <a:r>
                        <a:rPr kumimoji="1" lang="ja-JP" altLang="en-US" sz="1800" dirty="0" smtClean="0">
                          <a:solidFill>
                            <a:schemeClr val="tx1"/>
                          </a:solidFill>
                        </a:rPr>
                        <a:t>約</a:t>
                      </a:r>
                      <a:r>
                        <a:rPr kumimoji="1" lang="en-US" altLang="ja-JP" sz="1800" dirty="0" smtClean="0">
                          <a:solidFill>
                            <a:schemeClr val="tx1"/>
                          </a:solidFill>
                        </a:rPr>
                        <a:t>64.8</a:t>
                      </a:r>
                      <a:r>
                        <a:rPr kumimoji="1" lang="ja-JP" altLang="en-US" sz="1800" dirty="0" smtClean="0">
                          <a:solidFill>
                            <a:schemeClr val="tx1"/>
                          </a:solidFill>
                        </a:rPr>
                        <a:t>万枚</a:t>
                      </a:r>
                      <a:endParaRPr kumimoji="1" lang="ja-JP" altLang="en-US" sz="1800" dirty="0">
                        <a:solidFill>
                          <a:schemeClr val="tx1"/>
                        </a:solidFill>
                      </a:endParaRPr>
                    </a:p>
                  </a:txBody>
                  <a:tcPr anchor="ctr"/>
                </a:tc>
                <a:tc>
                  <a:txBody>
                    <a:bodyPr/>
                    <a:lstStyle/>
                    <a:p>
                      <a:pPr algn="r"/>
                      <a:r>
                        <a:rPr kumimoji="1" lang="ja-JP" altLang="en-US" sz="1800" dirty="0" smtClean="0">
                          <a:solidFill>
                            <a:schemeClr val="tx1"/>
                          </a:solidFill>
                        </a:rPr>
                        <a:t>約</a:t>
                      </a:r>
                      <a:r>
                        <a:rPr kumimoji="1" lang="en-US" altLang="ja-JP" sz="1800" dirty="0" smtClean="0">
                          <a:solidFill>
                            <a:schemeClr val="tx1"/>
                          </a:solidFill>
                        </a:rPr>
                        <a:t>160</a:t>
                      </a:r>
                      <a:r>
                        <a:rPr kumimoji="1" lang="ja-JP" altLang="en-US" sz="1800" dirty="0" smtClean="0">
                          <a:solidFill>
                            <a:schemeClr val="tx1"/>
                          </a:solidFill>
                        </a:rPr>
                        <a:t>万枚</a:t>
                      </a:r>
                      <a:r>
                        <a:rPr kumimoji="1" lang="en-US" altLang="ja-JP" sz="1200" dirty="0" smtClean="0">
                          <a:solidFill>
                            <a:schemeClr val="tx1"/>
                          </a:solidFill>
                        </a:rPr>
                        <a:t>(※3)</a:t>
                      </a:r>
                      <a:endParaRPr kumimoji="1" lang="ja-JP" altLang="en-US" sz="1800" dirty="0">
                        <a:solidFill>
                          <a:schemeClr val="tx1"/>
                        </a:solidFill>
                      </a:endParaRPr>
                    </a:p>
                  </a:txBody>
                  <a:tcPr anchor="ctr"/>
                </a:tc>
                <a:tc>
                  <a:txBody>
                    <a:bodyPr/>
                    <a:lstStyle/>
                    <a:p>
                      <a:pPr algn="r"/>
                      <a:r>
                        <a:rPr kumimoji="1" lang="ja-JP" altLang="en-US" sz="1800" dirty="0" smtClean="0">
                          <a:solidFill>
                            <a:schemeClr val="tx1"/>
                          </a:solidFill>
                        </a:rPr>
                        <a:t>約</a:t>
                      </a:r>
                      <a:r>
                        <a:rPr kumimoji="1" lang="en-US" altLang="ja-JP" sz="1800" dirty="0" smtClean="0">
                          <a:solidFill>
                            <a:schemeClr val="tx1"/>
                          </a:solidFill>
                        </a:rPr>
                        <a:t>35</a:t>
                      </a:r>
                      <a:r>
                        <a:rPr kumimoji="1" lang="ja-JP" altLang="en-US" sz="1800" dirty="0" smtClean="0">
                          <a:solidFill>
                            <a:schemeClr val="tx1"/>
                          </a:solidFill>
                        </a:rPr>
                        <a:t>万枚</a:t>
                      </a:r>
                      <a:endParaRPr kumimoji="1" lang="ja-JP" altLang="en-US" sz="1800" dirty="0">
                        <a:solidFill>
                          <a:schemeClr val="tx1"/>
                        </a:solidFill>
                      </a:endParaRPr>
                    </a:p>
                  </a:txBody>
                  <a:tcPr anchor="ctr"/>
                </a:tc>
                <a:tc>
                  <a:txBody>
                    <a:bodyPr/>
                    <a:lstStyle/>
                    <a:p>
                      <a:pPr algn="r"/>
                      <a:r>
                        <a:rPr kumimoji="1" lang="ja-JP" altLang="en-US" sz="1800" dirty="0" smtClean="0">
                          <a:solidFill>
                            <a:schemeClr val="tx1"/>
                          </a:solidFill>
                        </a:rPr>
                        <a:t>約</a:t>
                      </a:r>
                      <a:r>
                        <a:rPr kumimoji="1" lang="en-US" altLang="ja-JP" sz="1800" dirty="0" smtClean="0">
                          <a:solidFill>
                            <a:schemeClr val="tx1"/>
                          </a:solidFill>
                        </a:rPr>
                        <a:t>70</a:t>
                      </a:r>
                      <a:r>
                        <a:rPr kumimoji="1" lang="ja-JP" altLang="en-US" sz="1800" dirty="0" smtClean="0">
                          <a:solidFill>
                            <a:schemeClr val="tx1"/>
                          </a:solidFill>
                        </a:rPr>
                        <a:t>万枚</a:t>
                      </a:r>
                      <a:endParaRPr kumimoji="1" lang="ja-JP" altLang="en-US" sz="1800" dirty="0">
                        <a:solidFill>
                          <a:schemeClr val="tx1"/>
                        </a:solidFill>
                      </a:endParaRPr>
                    </a:p>
                  </a:txBody>
                  <a:tcPr anchor="ctr"/>
                </a:tc>
                <a:tc>
                  <a:txBody>
                    <a:bodyPr/>
                    <a:lstStyle/>
                    <a:p>
                      <a:pPr algn="r"/>
                      <a:r>
                        <a:rPr kumimoji="1" lang="ja-JP" altLang="en-US" sz="1800" dirty="0" smtClean="0">
                          <a:solidFill>
                            <a:schemeClr val="tx1"/>
                          </a:solidFill>
                        </a:rPr>
                        <a:t>約</a:t>
                      </a:r>
                      <a:r>
                        <a:rPr kumimoji="1" lang="en-US" altLang="ja-JP" sz="1800" dirty="0" smtClean="0">
                          <a:solidFill>
                            <a:schemeClr val="tx1"/>
                          </a:solidFill>
                        </a:rPr>
                        <a:t>330</a:t>
                      </a:r>
                      <a:r>
                        <a:rPr kumimoji="1" lang="ja-JP" altLang="en-US" sz="1800" dirty="0" smtClean="0">
                          <a:solidFill>
                            <a:schemeClr val="tx1"/>
                          </a:solidFill>
                        </a:rPr>
                        <a:t>万枚</a:t>
                      </a:r>
                      <a:endParaRPr kumimoji="1" lang="ja-JP" altLang="en-US" sz="1800" dirty="0">
                        <a:solidFill>
                          <a:schemeClr val="tx1"/>
                        </a:solidFill>
                      </a:endParaRPr>
                    </a:p>
                  </a:txBody>
                  <a:tcPr anchor="ctr"/>
                </a:tc>
                <a:extLst>
                  <a:ext uri="{0D108BD9-81ED-4DB2-BD59-A6C34878D82A}">
                    <a16:rowId xmlns:a16="http://schemas.microsoft.com/office/drawing/2014/main" val="3561850764"/>
                  </a:ext>
                </a:extLst>
              </a:tr>
            </a:tbl>
          </a:graphicData>
        </a:graphic>
      </p:graphicFrame>
      <p:sp>
        <p:nvSpPr>
          <p:cNvPr id="18" name="正方形/長方形 17"/>
          <p:cNvSpPr/>
          <p:nvPr/>
        </p:nvSpPr>
        <p:spPr>
          <a:xfrm>
            <a:off x="56136" y="4996903"/>
            <a:ext cx="8452834" cy="338554"/>
          </a:xfrm>
          <a:prstGeom prst="rect">
            <a:avLst/>
          </a:prstGeom>
        </p:spPr>
        <p:txBody>
          <a:bodyPr wrap="square">
            <a:spAutoFit/>
          </a:bodyPr>
          <a:lstStyle/>
          <a:p>
            <a:pPr lvl="0"/>
            <a:r>
              <a:rPr lang="en-US" altLang="ja-JP" sz="1600" b="1" dirty="0" smtClean="0">
                <a:solidFill>
                  <a:prstClr val="black"/>
                </a:solidFill>
              </a:rPr>
              <a:t>【</a:t>
            </a:r>
            <a:r>
              <a:rPr lang="ja-JP" altLang="en-US" sz="1600" b="1" dirty="0" smtClean="0">
                <a:solidFill>
                  <a:prstClr val="black"/>
                </a:solidFill>
              </a:rPr>
              <a:t>その他物資の確保状況</a:t>
            </a:r>
            <a:r>
              <a:rPr lang="en-US" altLang="ja-JP" sz="1600" b="1" dirty="0" smtClean="0">
                <a:solidFill>
                  <a:prstClr val="black"/>
                </a:solidFill>
              </a:rPr>
              <a:t>】</a:t>
            </a:r>
            <a:endParaRPr lang="en-US" altLang="ja-JP" sz="1600" b="1" dirty="0">
              <a:solidFill>
                <a:prstClr val="black"/>
              </a:solidFill>
            </a:endParaRPr>
          </a:p>
        </p:txBody>
      </p:sp>
      <p:sp>
        <p:nvSpPr>
          <p:cNvPr id="13" name="正方形/長方形 12"/>
          <p:cNvSpPr/>
          <p:nvPr/>
        </p:nvSpPr>
        <p:spPr>
          <a:xfrm>
            <a:off x="288865" y="6167474"/>
            <a:ext cx="11745373" cy="523220"/>
          </a:xfrm>
          <a:prstGeom prst="rect">
            <a:avLst/>
          </a:prstGeom>
        </p:spPr>
        <p:txBody>
          <a:bodyPr wrap="square">
            <a:spAutoFit/>
          </a:bodyPr>
          <a:lstStyle/>
          <a:p>
            <a:pPr lvl="0"/>
            <a:r>
              <a:rPr lang="en-US" altLang="ja-JP" sz="1400" dirty="0" smtClean="0">
                <a:solidFill>
                  <a:prstClr val="black"/>
                </a:solidFill>
              </a:rPr>
              <a:t>※3</a:t>
            </a:r>
            <a:r>
              <a:rPr lang="ja-JP" altLang="en-US" sz="1400" dirty="0" smtClean="0">
                <a:solidFill>
                  <a:prstClr val="black"/>
                </a:solidFill>
              </a:rPr>
              <a:t>　今後、</a:t>
            </a:r>
            <a:r>
              <a:rPr lang="en-US" altLang="ja-JP" sz="1400" dirty="0" smtClean="0">
                <a:solidFill>
                  <a:prstClr val="black"/>
                </a:solidFill>
              </a:rPr>
              <a:t>160</a:t>
            </a:r>
            <a:r>
              <a:rPr lang="ja-JP" altLang="en-US" sz="1400" dirty="0" smtClean="0">
                <a:solidFill>
                  <a:prstClr val="black"/>
                </a:solidFill>
              </a:rPr>
              <a:t>万枚とは</a:t>
            </a:r>
            <a:r>
              <a:rPr lang="ja-JP" altLang="en-US" sz="1400" dirty="0">
                <a:solidFill>
                  <a:prstClr val="black"/>
                </a:solidFill>
              </a:rPr>
              <a:t>別</a:t>
            </a:r>
            <a:r>
              <a:rPr lang="ja-JP" altLang="en-US" sz="1400" dirty="0" smtClean="0">
                <a:solidFill>
                  <a:prstClr val="black"/>
                </a:solidFill>
              </a:rPr>
              <a:t>に、国から</a:t>
            </a:r>
            <a:r>
              <a:rPr lang="en-US" altLang="ja-JP" sz="1400" dirty="0" smtClean="0">
                <a:solidFill>
                  <a:prstClr val="black"/>
                </a:solidFill>
              </a:rPr>
              <a:t>7</a:t>
            </a:r>
            <a:r>
              <a:rPr lang="ja-JP" altLang="en-US" sz="1400" dirty="0" smtClean="0">
                <a:solidFill>
                  <a:prstClr val="black"/>
                </a:solidFill>
              </a:rPr>
              <a:t>都府県に対し約</a:t>
            </a:r>
            <a:r>
              <a:rPr lang="en-US" altLang="ja-JP" sz="1400" dirty="0" smtClean="0">
                <a:solidFill>
                  <a:prstClr val="black"/>
                </a:solidFill>
              </a:rPr>
              <a:t>1,000</a:t>
            </a:r>
            <a:r>
              <a:rPr lang="ja-JP" altLang="en-US" sz="1400" dirty="0" smtClean="0">
                <a:solidFill>
                  <a:prstClr val="black"/>
                </a:solidFill>
              </a:rPr>
              <a:t>万枚を配布予定（</a:t>
            </a:r>
            <a:r>
              <a:rPr lang="en-US" altLang="ja-JP" sz="1400" dirty="0" smtClean="0">
                <a:solidFill>
                  <a:prstClr val="black"/>
                </a:solidFill>
              </a:rPr>
              <a:t>4/11</a:t>
            </a:r>
            <a:r>
              <a:rPr lang="ja-JP" altLang="en-US" sz="1400" dirty="0" smtClean="0">
                <a:solidFill>
                  <a:prstClr val="black"/>
                </a:solidFill>
              </a:rPr>
              <a:t>新型</a:t>
            </a:r>
            <a:r>
              <a:rPr lang="ja-JP" altLang="en-US" sz="1400" dirty="0">
                <a:solidFill>
                  <a:prstClr val="black"/>
                </a:solidFill>
              </a:rPr>
              <a:t>コロナウイルス感染症対策</a:t>
            </a:r>
            <a:r>
              <a:rPr lang="ja-JP" altLang="en-US" sz="1400" dirty="0" smtClean="0">
                <a:solidFill>
                  <a:prstClr val="black"/>
                </a:solidFill>
              </a:rPr>
              <a:t>本部会議）</a:t>
            </a:r>
            <a:endParaRPr lang="en-US" altLang="ja-JP" sz="1400" dirty="0">
              <a:solidFill>
                <a:prstClr val="black"/>
              </a:solidFill>
            </a:endParaRPr>
          </a:p>
          <a:p>
            <a:pPr lvl="0"/>
            <a:r>
              <a:rPr lang="ja-JP" altLang="en-US" sz="1400" dirty="0" smtClean="0">
                <a:solidFill>
                  <a:prstClr val="black"/>
                </a:solidFill>
              </a:rPr>
              <a:t>なお、</a:t>
            </a:r>
            <a:r>
              <a:rPr lang="ja-JP" altLang="ja-JP" sz="1400" kern="100" dirty="0" smtClean="0">
                <a:latin typeface="游ゴシック" panose="020B0400000000000000" pitchFamily="50" charset="-128"/>
                <a:cs typeface="Courier New" panose="02070309020205020404" pitchFamily="49" charset="0"/>
              </a:rPr>
              <a:t>消毒</a:t>
            </a:r>
            <a:r>
              <a:rPr lang="ja-JP" altLang="ja-JP" sz="1400" kern="100" dirty="0">
                <a:latin typeface="游ゴシック" panose="020B0400000000000000" pitchFamily="50" charset="-128"/>
                <a:cs typeface="Courier New" panose="02070309020205020404" pitchFamily="49" charset="0"/>
              </a:rPr>
              <a:t>液については３月下旬以降、国からの優先供給の通知等に沿って、府内医療機関の需要に応じた供給</a:t>
            </a:r>
            <a:r>
              <a:rPr lang="ja-JP" altLang="ja-JP" sz="1400" kern="100" dirty="0" smtClean="0">
                <a:latin typeface="游ゴシック" panose="020B0400000000000000" pitchFamily="50" charset="-128"/>
                <a:cs typeface="Courier New" panose="02070309020205020404" pitchFamily="49" charset="0"/>
              </a:rPr>
              <a:t>を</a:t>
            </a:r>
            <a:r>
              <a:rPr lang="ja-JP" altLang="en-US" sz="1400" kern="100" dirty="0" smtClean="0">
                <a:latin typeface="游ゴシック" panose="020B0400000000000000" pitchFamily="50" charset="-128"/>
                <a:cs typeface="Courier New" panose="02070309020205020404" pitchFamily="49" charset="0"/>
              </a:rPr>
              <a:t>継続して</a:t>
            </a:r>
            <a:r>
              <a:rPr lang="ja-JP" altLang="ja-JP" sz="1400" kern="100" dirty="0" smtClean="0">
                <a:latin typeface="游ゴシック" panose="020B0400000000000000" pitchFamily="50" charset="-128"/>
                <a:cs typeface="Courier New" panose="02070309020205020404" pitchFamily="49" charset="0"/>
              </a:rPr>
              <a:t>実施。</a:t>
            </a:r>
            <a:endParaRPr lang="ja-JP" altLang="ja-JP" sz="1400" kern="100" dirty="0">
              <a:latin typeface="游ゴシック" panose="020B0400000000000000" pitchFamily="50" charset="-128"/>
              <a:cs typeface="Courier New" panose="02070309020205020404" pitchFamily="49" charset="0"/>
            </a:endParaRPr>
          </a:p>
        </p:txBody>
      </p:sp>
      <p:sp>
        <p:nvSpPr>
          <p:cNvPr id="14" name="正方形/長方形 13"/>
          <p:cNvSpPr/>
          <p:nvPr/>
        </p:nvSpPr>
        <p:spPr>
          <a:xfrm>
            <a:off x="9162489" y="4346986"/>
            <a:ext cx="1802864" cy="276999"/>
          </a:xfrm>
          <a:prstGeom prst="rect">
            <a:avLst/>
          </a:prstGeom>
        </p:spPr>
        <p:txBody>
          <a:bodyPr wrap="square">
            <a:spAutoFit/>
          </a:bodyPr>
          <a:lstStyle/>
          <a:p>
            <a:pPr lvl="0"/>
            <a:r>
              <a:rPr lang="ja-JP" altLang="en-US" sz="1200" b="1" dirty="0" smtClean="0">
                <a:solidFill>
                  <a:prstClr val="black"/>
                </a:solidFill>
              </a:rPr>
              <a:t>４月中に病院に配布</a:t>
            </a:r>
            <a:endParaRPr lang="en-US" altLang="ja-JP" sz="1200" b="1" dirty="0">
              <a:solidFill>
                <a:prstClr val="black"/>
              </a:solidFill>
            </a:endParaRPr>
          </a:p>
        </p:txBody>
      </p:sp>
      <p:sp>
        <p:nvSpPr>
          <p:cNvPr id="19" name="正方形/長方形 18"/>
          <p:cNvSpPr/>
          <p:nvPr/>
        </p:nvSpPr>
        <p:spPr>
          <a:xfrm>
            <a:off x="10740356" y="4364813"/>
            <a:ext cx="1388011" cy="276999"/>
          </a:xfrm>
          <a:prstGeom prst="rect">
            <a:avLst/>
          </a:prstGeom>
        </p:spPr>
        <p:txBody>
          <a:bodyPr wrap="square">
            <a:spAutoFit/>
          </a:bodyPr>
          <a:lstStyle/>
          <a:p>
            <a:pPr lvl="0"/>
            <a:r>
              <a:rPr lang="en-US" altLang="ja-JP" sz="1200" b="1" dirty="0" smtClean="0">
                <a:solidFill>
                  <a:prstClr val="black"/>
                </a:solidFill>
              </a:rPr>
              <a:t>5</a:t>
            </a:r>
            <a:r>
              <a:rPr lang="ja-JP" altLang="en-US" sz="1200" b="1" dirty="0" smtClean="0">
                <a:solidFill>
                  <a:prstClr val="black"/>
                </a:solidFill>
              </a:rPr>
              <a:t>月に病院に配布</a:t>
            </a:r>
            <a:endParaRPr lang="en-US" altLang="ja-JP" sz="1200" b="1" dirty="0" smtClean="0">
              <a:solidFill>
                <a:prstClr val="black"/>
              </a:solidFill>
            </a:endParaRPr>
          </a:p>
        </p:txBody>
      </p:sp>
      <p:sp>
        <p:nvSpPr>
          <p:cNvPr id="21" name="正方形/長方形 20"/>
          <p:cNvSpPr/>
          <p:nvPr/>
        </p:nvSpPr>
        <p:spPr>
          <a:xfrm>
            <a:off x="5641075" y="2517498"/>
            <a:ext cx="4794956" cy="176407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下矢印 3"/>
          <p:cNvSpPr/>
          <p:nvPr/>
        </p:nvSpPr>
        <p:spPr>
          <a:xfrm>
            <a:off x="9572139" y="4253119"/>
            <a:ext cx="519771" cy="1468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0501075" y="5720654"/>
            <a:ext cx="1802864" cy="830997"/>
          </a:xfrm>
          <a:prstGeom prst="rect">
            <a:avLst/>
          </a:prstGeom>
        </p:spPr>
        <p:txBody>
          <a:bodyPr wrap="square">
            <a:spAutoFit/>
          </a:bodyPr>
          <a:lstStyle/>
          <a:p>
            <a:pPr lvl="0"/>
            <a:r>
              <a:rPr lang="ja-JP" altLang="en-US" sz="1200" b="1" dirty="0" smtClean="0">
                <a:solidFill>
                  <a:prstClr val="black"/>
                </a:solidFill>
              </a:rPr>
              <a:t>今週末から順次、</a:t>
            </a:r>
            <a:endParaRPr lang="en-US" altLang="ja-JP" sz="1200" b="1" dirty="0" smtClean="0">
              <a:solidFill>
                <a:prstClr val="black"/>
              </a:solidFill>
            </a:endParaRPr>
          </a:p>
          <a:p>
            <a:pPr lvl="0"/>
            <a:r>
              <a:rPr lang="ja-JP" altLang="en-US" sz="1200" b="1" dirty="0" smtClean="0">
                <a:solidFill>
                  <a:prstClr val="black"/>
                </a:solidFill>
              </a:rPr>
              <a:t>病院に配布。</a:t>
            </a:r>
            <a:endParaRPr lang="en-US" altLang="ja-JP" sz="1200" b="1" dirty="0" smtClean="0">
              <a:solidFill>
                <a:prstClr val="black"/>
              </a:solidFill>
            </a:endParaRPr>
          </a:p>
          <a:p>
            <a:pPr lvl="0"/>
            <a:r>
              <a:rPr lang="ja-JP" altLang="en-US" sz="1200" b="1" dirty="0" smtClean="0">
                <a:solidFill>
                  <a:prstClr val="black"/>
                </a:solidFill>
              </a:rPr>
              <a:t>各保健所には別途国から直送済。</a:t>
            </a:r>
            <a:endParaRPr lang="en-US" altLang="ja-JP" sz="1200" b="1" dirty="0">
              <a:solidFill>
                <a:prstClr val="black"/>
              </a:solidFill>
            </a:endParaRPr>
          </a:p>
        </p:txBody>
      </p:sp>
      <p:sp>
        <p:nvSpPr>
          <p:cNvPr id="23" name="下矢印 22"/>
          <p:cNvSpPr/>
          <p:nvPr/>
        </p:nvSpPr>
        <p:spPr>
          <a:xfrm rot="16200000">
            <a:off x="10213022" y="5852150"/>
            <a:ext cx="519771" cy="1468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0436031" y="2517498"/>
            <a:ext cx="1541568" cy="176407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11072282" y="4248443"/>
            <a:ext cx="519771" cy="1611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87353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4136</TotalTime>
  <Words>212</Words>
  <PresentationFormat>ワイド画面</PresentationFormat>
  <Paragraphs>65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Arial</vt:lpstr>
      <vt:lpstr>Courier New</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2020-04-22T07:23:21Z</cp:lastPrinted>
  <dcterms:created xsi:type="dcterms:W3CDTF">2019-04-25T08:31:09Z</dcterms:created>
  <dcterms:modified xsi:type="dcterms:W3CDTF">2020-04-22T07:29:02Z</dcterms:modified>
</cp:coreProperties>
</file>