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</p:sldMasterIdLst>
  <p:notesMasterIdLst>
    <p:notesMasterId r:id="rId4"/>
  </p:notesMasterIdLst>
  <p:sldIdLst>
    <p:sldId id="309" r:id="rId2"/>
    <p:sldId id="310" r:id="rId3"/>
  </p:sldIdLst>
  <p:sldSz cx="9144000" cy="6858000" type="screen4x3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F7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06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19997" cy="495131"/>
          </a:xfrm>
          <a:prstGeom prst="rect">
            <a:avLst/>
          </a:prstGeom>
        </p:spPr>
        <p:txBody>
          <a:bodyPr vert="horz" lIns="90684" tIns="45342" rIns="90684" bIns="4534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371" y="3"/>
            <a:ext cx="2919997" cy="495131"/>
          </a:xfrm>
          <a:prstGeom prst="rect">
            <a:avLst/>
          </a:prstGeom>
        </p:spPr>
        <p:txBody>
          <a:bodyPr vert="horz" lIns="90684" tIns="45342" rIns="90684" bIns="45342" rtlCol="0"/>
          <a:lstStyle>
            <a:lvl1pPr algn="r">
              <a:defRPr sz="1200"/>
            </a:lvl1pPr>
          </a:lstStyle>
          <a:p>
            <a:fld id="{C82292A5-5EAB-4B2A-9D6E-764ECCA5B06A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5075"/>
            <a:ext cx="444023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4" tIns="45342" rIns="90684" bIns="4534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09" y="4751054"/>
            <a:ext cx="5390522" cy="3886937"/>
          </a:xfrm>
          <a:prstGeom prst="rect">
            <a:avLst/>
          </a:prstGeom>
        </p:spPr>
        <p:txBody>
          <a:bodyPr vert="horz" lIns="90684" tIns="45342" rIns="90684" bIns="4534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532"/>
            <a:ext cx="2919997" cy="495131"/>
          </a:xfrm>
          <a:prstGeom prst="rect">
            <a:avLst/>
          </a:prstGeom>
        </p:spPr>
        <p:txBody>
          <a:bodyPr vert="horz" lIns="90684" tIns="45342" rIns="90684" bIns="4534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371" y="9377532"/>
            <a:ext cx="2919997" cy="495131"/>
          </a:xfrm>
          <a:prstGeom prst="rect">
            <a:avLst/>
          </a:prstGeom>
        </p:spPr>
        <p:txBody>
          <a:bodyPr vert="horz" lIns="90684" tIns="45342" rIns="90684" bIns="45342" rtlCol="0" anchor="b"/>
          <a:lstStyle>
            <a:lvl1pPr algn="r">
              <a:defRPr sz="1200"/>
            </a:lvl1pPr>
          </a:lstStyle>
          <a:p>
            <a:fld id="{586FE3AB-B5C7-47AC-B2FE-D3A1ACD82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73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厚生労働省が本部長となる現地医療対策本部を咲洲庁舎内に設置。大阪市消防局、大阪府警、海上保安庁、自衛隊のリエゾンも配置し、他機関との情報共有等の調整をスムーズに行い、対応できる体制としてい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06993">
              <a:defRPr/>
            </a:pPr>
            <a:fld id="{38D5070D-25EA-C640-8469-1CE3CFAE6B8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06993">
                <a:defRPr/>
              </a:pPr>
              <a:t>0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8906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厚生労働省が本部長となる現地医療対策本部を咲洲庁舎内に設置。大阪市消防局、大阪府警、海上保安庁、自衛隊のリエゾンも配置し、他機関との情報共有等の調整をスムーズに行い、対応できる体制としてい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340">
              <a:defRPr/>
            </a:pPr>
            <a:fld id="{38D5070D-25EA-C640-8469-1CE3CFAE6B8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340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942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33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133"/>
            </a:lvl1pPr>
            <a:lvl2pPr marL="406405" indent="0" algn="ctr">
              <a:buNone/>
              <a:defRPr sz="1778"/>
            </a:lvl2pPr>
            <a:lvl3pPr marL="812810" indent="0" algn="ctr">
              <a:buNone/>
              <a:defRPr sz="1600"/>
            </a:lvl3pPr>
            <a:lvl4pPr marL="1219215" indent="0" algn="ctr">
              <a:buNone/>
              <a:defRPr sz="1422"/>
            </a:lvl4pPr>
            <a:lvl5pPr marL="1625620" indent="0" algn="ctr">
              <a:buNone/>
              <a:defRPr sz="1422"/>
            </a:lvl5pPr>
            <a:lvl6pPr marL="2032025" indent="0" algn="ctr">
              <a:buNone/>
              <a:defRPr sz="1422"/>
            </a:lvl6pPr>
            <a:lvl7pPr marL="2438430" indent="0" algn="ctr">
              <a:buNone/>
              <a:defRPr sz="1422"/>
            </a:lvl7pPr>
            <a:lvl8pPr marL="2844836" indent="0" algn="ctr">
              <a:buNone/>
              <a:defRPr sz="1422"/>
            </a:lvl8pPr>
            <a:lvl9pPr marL="3251241" indent="0" algn="ctr">
              <a:buNone/>
              <a:defRPr sz="142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79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3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1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06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533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133">
                <a:solidFill>
                  <a:schemeClr val="tx1"/>
                </a:solidFill>
              </a:defRPr>
            </a:lvl1pPr>
            <a:lvl2pPr marL="40640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2pPr>
            <a:lvl3pPr marL="8128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219215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4pPr>
            <a:lvl5pPr marL="1625620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5pPr>
            <a:lvl6pPr marL="2032025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6pPr>
            <a:lvl7pPr marL="2438430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7pPr>
            <a:lvl8pPr marL="2844836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8pPr>
            <a:lvl9pPr marL="3251241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95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5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3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89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20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84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22"/>
            </a:lvl1pPr>
            <a:lvl2pPr marL="406405" indent="0">
              <a:buNone/>
              <a:defRPr sz="1244"/>
            </a:lvl2pPr>
            <a:lvl3pPr marL="812810" indent="0">
              <a:buNone/>
              <a:defRPr sz="1067"/>
            </a:lvl3pPr>
            <a:lvl4pPr marL="1219215" indent="0">
              <a:buNone/>
              <a:defRPr sz="889"/>
            </a:lvl4pPr>
            <a:lvl5pPr marL="1625620" indent="0">
              <a:buNone/>
              <a:defRPr sz="889"/>
            </a:lvl5pPr>
            <a:lvl6pPr marL="2032025" indent="0">
              <a:buNone/>
              <a:defRPr sz="889"/>
            </a:lvl6pPr>
            <a:lvl7pPr marL="2438430" indent="0">
              <a:buNone/>
              <a:defRPr sz="889"/>
            </a:lvl7pPr>
            <a:lvl8pPr marL="2844836" indent="0">
              <a:buNone/>
              <a:defRPr sz="889"/>
            </a:lvl8pPr>
            <a:lvl9pPr marL="3251241" indent="0">
              <a:buNone/>
              <a:defRPr sz="889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45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84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22"/>
            </a:lvl1pPr>
            <a:lvl2pPr marL="406405" indent="0">
              <a:buNone/>
              <a:defRPr sz="1244"/>
            </a:lvl2pPr>
            <a:lvl3pPr marL="812810" indent="0">
              <a:buNone/>
              <a:defRPr sz="1067"/>
            </a:lvl3pPr>
            <a:lvl4pPr marL="1219215" indent="0">
              <a:buNone/>
              <a:defRPr sz="889"/>
            </a:lvl4pPr>
            <a:lvl5pPr marL="1625620" indent="0">
              <a:buNone/>
              <a:defRPr sz="889"/>
            </a:lvl5pPr>
            <a:lvl6pPr marL="2032025" indent="0">
              <a:buNone/>
              <a:defRPr sz="889"/>
            </a:lvl6pPr>
            <a:lvl7pPr marL="2438430" indent="0">
              <a:buNone/>
              <a:defRPr sz="889"/>
            </a:lvl7pPr>
            <a:lvl8pPr marL="2844836" indent="0">
              <a:buNone/>
              <a:defRPr sz="889"/>
            </a:lvl8pPr>
            <a:lvl9pPr marL="3251241" indent="0">
              <a:buNone/>
              <a:defRPr sz="889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06EA-EBA2-8340-A734-8521776FAD1D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326-9095-4047-9D50-7F169EA6E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3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94606EA-EBA2-8340-A734-8521776FAD1D}" type="datetimeFigureOut">
              <a:rPr lang="ja-JP" altLang="en-US" smtClean="0"/>
              <a:pPr/>
              <a:t>2020/4/13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7">
                <a:solidFill>
                  <a:schemeClr val="tx1">
                    <a:tint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tx1">
                    <a:tint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6989326-9095-4047-9D50-7F169EA6E9B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734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12810" rtl="0" eaLnBrk="1" latinLnBrk="0" hangingPunct="1">
        <a:lnSpc>
          <a:spcPct val="90000"/>
        </a:lnSpc>
        <a:spcBef>
          <a:spcPct val="0"/>
        </a:spcBef>
        <a:buNone/>
        <a:defRPr kumimoji="1" sz="3911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03203" indent="-203203" algn="l" defTabSz="81281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2489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0960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1601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778" kern="1200">
          <a:solidFill>
            <a:schemeClr val="tx1"/>
          </a:solidFill>
          <a:latin typeface="+mn-lt"/>
          <a:ea typeface="+mn-ea"/>
          <a:cs typeface="+mn-cs"/>
        </a:defRPr>
      </a:lvl3pPr>
      <a:lvl4pPr marL="142241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3522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4163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4803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5444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46511" y="2924944"/>
            <a:ext cx="8516228" cy="3543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0" y="404663"/>
            <a:ext cx="9144000" cy="528361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新型コロナウイルスに関する「新型コロナ受入病院支援チーム」の創設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543256" y="1275673"/>
            <a:ext cx="8122739" cy="8708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新型コロナウイルスの感染者を受け入れる病院を支援するチームを創設し、受入病院を全面的にバックアップする体制を構築</a:t>
            </a:r>
            <a:endParaRPr lang="en-US" altLang="ja-JP" sz="2400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二等辺三角形 3"/>
          <p:cNvSpPr/>
          <p:nvPr/>
        </p:nvSpPr>
        <p:spPr>
          <a:xfrm flipV="1">
            <a:off x="3638781" y="5594396"/>
            <a:ext cx="1728192" cy="28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850071" y="5888189"/>
            <a:ext cx="324036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000" rIns="36000" rtlCol="0">
            <a:spAutoFit/>
          </a:bodyPr>
          <a:lstStyle/>
          <a:p>
            <a:pPr marL="0" marR="0" indent="0" algn="ctr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病床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稼働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3405599" y="3413898"/>
            <a:ext cx="2484000" cy="828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pPr algn="ctr" defTabSz="812810"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必要物資の調達・支援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N95</a:t>
            </a:r>
            <a:r>
              <a:rPr lang="ja-JP" altLang="en-US" dirty="0" err="1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PPE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等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endParaRPr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6001469" y="3412091"/>
            <a:ext cx="2484000" cy="828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/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必要設備の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支援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人工呼吸器　等）</a:t>
            </a:r>
            <a:endParaRPr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750969" y="4323564"/>
            <a:ext cx="2484000" cy="828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lvl="0" algn="ctr" defTabSz="81281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院内感染対策の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支援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algn="ctr" defTabSz="812810">
              <a:defRPr/>
            </a:pPr>
            <a:r>
              <a:rPr lang="ja-JP" altLang="en-US" spc="-3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（専門家による指導・研修等）</a:t>
            </a:r>
            <a:endParaRPr lang="en-US" altLang="ja-JP" spc="-3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3405599" y="4308267"/>
            <a:ext cx="2484000" cy="828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lvl="0" algn="ctr" defTabSz="812810"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国通知・マニュアルの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algn="ctr" defTabSz="812810"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情報提供等</a:t>
            </a:r>
            <a:endParaRPr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5996980" y="4315590"/>
            <a:ext cx="2484000" cy="828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lvl="0" algn="ctr" defTabSz="812810"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休業補償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algn="ctr" defTabSz="812810"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（措置法に基づくもの）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3164ABB-FA1C-A04C-84B8-B675A8271CB6}"/>
              </a:ext>
            </a:extLst>
          </p:cNvPr>
          <p:cNvSpPr/>
          <p:nvPr/>
        </p:nvSpPr>
        <p:spPr>
          <a:xfrm>
            <a:off x="2384205" y="2670696"/>
            <a:ext cx="4176720" cy="58840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新型コロナ受入病院支援チーム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757960" y="3412193"/>
            <a:ext cx="2484000" cy="828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pPr algn="ctr" defTabSz="812810"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人的支援の調整</a:t>
            </a:r>
            <a:endParaRPr lang="en-US" altLang="ja-JP" spc="-15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61939" y="5157192"/>
            <a:ext cx="706684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000" rIns="36000" rtlCol="0">
            <a:spAutoFit/>
          </a:bodyPr>
          <a:lstStyle/>
          <a:p>
            <a:pPr algn="r" defTabSz="812810"/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その他、受入にあたって支援が必要な事項については、病院から意見聴取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039786" y="48501"/>
            <a:ext cx="10858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資料７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33225" y="5680"/>
            <a:ext cx="1379135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000" rIns="36000" rtlCol="0">
            <a:spAutoFit/>
          </a:bodyPr>
          <a:lstStyle/>
          <a:p>
            <a:pPr algn="r" defTabSz="812810"/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令和２年４月</a:t>
            </a:r>
            <a:r>
              <a:rPr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 defTabSz="812810"/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健康医療部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808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297" y="456352"/>
            <a:ext cx="9144000" cy="397255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新型コロナウイルスに関する「保健所支援チーム」の創設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A3164ABB-FA1C-A04C-84B8-B675A8271CB6}"/>
              </a:ext>
            </a:extLst>
          </p:cNvPr>
          <p:cNvSpPr/>
          <p:nvPr/>
        </p:nvSpPr>
        <p:spPr>
          <a:xfrm>
            <a:off x="3007670" y="2543334"/>
            <a:ext cx="2880320" cy="10053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noProof="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600" noProof="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本庁</a:t>
            </a:r>
            <a:r>
              <a:rPr lang="en-US" altLang="ja-JP" sz="1600" noProof="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  <a:p>
            <a:pPr marL="0" marR="0" lvl="0" indent="0" algn="ctr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２</a:t>
            </a:r>
            <a:r>
              <a:rPr lang="ja-JP" altLang="en-US" sz="1600" noProof="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名体制</a:t>
            </a:r>
            <a:endParaRPr lang="en-US" altLang="ja-JP" sz="1600" noProof="0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algn="ctr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（イメージ：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参事</a:t>
            </a:r>
            <a:r>
              <a:rPr kumimoji="1" lang="ja-JP" alt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＋担当）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344353" y="3913271"/>
            <a:ext cx="2304000" cy="11521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0" marR="0" lvl="0" indent="0" algn="ctr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保健所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503101" y="1102325"/>
            <a:ext cx="8352928" cy="10718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○　各保健所の日々の業務状況を的確に把握し、必要な支援を的確に行うため、新たに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「保健所支援チーム」を創設し、保健所を全面的にバックアップする体制を構築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○　本庁に、司令塔となる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参事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を配置（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参事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＋担当）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6046785" y="2549246"/>
            <a:ext cx="2920520" cy="955198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役割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保健所支援の</a:t>
            </a:r>
            <a:r>
              <a:rPr lang="ja-JP" altLang="en-US" sz="1400" noProof="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司令塔</a:t>
            </a:r>
            <a:endParaRPr lang="en-US" altLang="ja-JP" sz="1400" noProof="0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ja-JP" altLang="en-US" sz="1400" noProof="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保健所ニーズの把握・調整</a:t>
            </a:r>
            <a:endParaRPr lang="en-US" altLang="ja-JP" sz="1400" noProof="0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・保健所応援職員の調整・管理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noProof="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・必要な情報提供</a:t>
            </a:r>
            <a:r>
              <a:rPr lang="en-US" altLang="ja-JP" sz="1400" noProof="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1400" noProof="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国・府の動き等</a:t>
            </a:r>
            <a:r>
              <a:rPr lang="en-US" altLang="ja-JP" sz="1400" noProof="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323528" y="5322933"/>
            <a:ext cx="4572764" cy="1337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派遣職員の役割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各保健所のニーズを踏まえ、代替可能な業務の支援を行う。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defTabSz="812810"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○　各種データの入力や整理、国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からの通知等の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管理　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defTabSz="812810"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○　病院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からの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検体回収や検体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搬送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業務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defTabSz="812810"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○　その他、事務処理全般　　　　　など</a:t>
            </a:r>
            <a:endParaRPr lang="en-US" altLang="ja-JP" sz="1400" noProof="0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3180723" y="3906583"/>
            <a:ext cx="2446102" cy="11521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0" marR="0" lvl="0" indent="0" algn="ctr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保健所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6260276" y="3906583"/>
            <a:ext cx="2520024" cy="11521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0" marR="0" lvl="0" indent="0" algn="ctr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保健所</a:t>
            </a:r>
            <a:endParaRPr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4403774" y="3550913"/>
            <a:ext cx="3017" cy="3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5770230" y="4303681"/>
            <a:ext cx="55310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000" rIns="36000" rtlCol="0">
            <a:spAutoFit/>
          </a:bodyPr>
          <a:lstStyle/>
          <a:p>
            <a:pPr marL="0" marR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・・・</a:t>
            </a: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731115" y="4297981"/>
            <a:ext cx="55310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000" rIns="36000" rtlCol="0">
            <a:spAutoFit/>
          </a:bodyPr>
          <a:lstStyle/>
          <a:p>
            <a:pPr marL="0" marR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・・・</a:t>
            </a: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5877707" y="5955312"/>
            <a:ext cx="3089598" cy="51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合計　約３０～４０名体制</a:t>
            </a:r>
            <a:endParaRPr lang="en-US" altLang="ja-JP" b="1" u="sng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5348184" y="5307429"/>
            <a:ext cx="3507845" cy="530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defTabSz="812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応援人数は、各保健所の要望に応じて調整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467926" y="3730913"/>
            <a:ext cx="595980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endCxn id="66" idx="0"/>
          </p:cNvCxnSpPr>
          <p:nvPr/>
        </p:nvCxnSpPr>
        <p:spPr>
          <a:xfrm>
            <a:off x="1496353" y="3730913"/>
            <a:ext cx="0" cy="1823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7437237" y="3725357"/>
            <a:ext cx="0" cy="1812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918023" y="2438"/>
            <a:ext cx="1853964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000" rIns="36000" rtlCol="0">
            <a:spAutoFit/>
          </a:bodyPr>
          <a:lstStyle/>
          <a:p>
            <a:pPr algn="r" defTabSz="812810"/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令和２年４月</a:t>
            </a:r>
            <a:r>
              <a:rPr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 defTabSz="812810"/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健康医療部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039786" y="48501"/>
            <a:ext cx="10858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資料７</a:t>
            </a:r>
            <a:r>
              <a:rPr lang="ja-JP" altLang="en-US" sz="1400" dirty="0">
                <a:solidFill>
                  <a:schemeClr val="tx1"/>
                </a:solidFill>
              </a:rPr>
              <a:t>参考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18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ln/>
      </a:spPr>
      <a:bodyPr vert="eaVert" wrap="square" lIns="36000" rIns="36000" rtlCol="0">
        <a:spAutoFit/>
      </a:bodyPr>
      <a:lstStyle>
        <a:defPPr marL="0" marR="0" indent="0" defTabSz="81281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200" dirty="0" smtClean="0">
            <a:solidFill>
              <a:schemeClr val="tx1"/>
            </a:solidFill>
            <a:latin typeface="Meiryo UI" panose="020B0604030504040204" pitchFamily="34" charset="-128"/>
            <a:ea typeface="Meiryo UI" panose="020B0604030504040204" pitchFamily="34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302</Words>
  <PresentationFormat>画面に合わせる (4:3)</PresentationFormat>
  <Paragraphs>49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ゴシック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2020-04-11T10:02:34Z</cp:lastPrinted>
  <dcterms:modified xsi:type="dcterms:W3CDTF">2020-04-13T04:04:29Z</dcterms:modified>
</cp:coreProperties>
</file>