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38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65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51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6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1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74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80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76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7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32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05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1EAB-FC43-443E-B830-82E1E133BE4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05FD-8301-45FB-A30C-C64CC071C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22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50799" y="580250"/>
            <a:ext cx="12636499" cy="4467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79096" y="1215898"/>
            <a:ext cx="12379901" cy="17455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0798" y="5255550"/>
            <a:ext cx="12636501" cy="4071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801600" cy="44994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新型コロナウイルス関連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府営住宅における対応について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800" y="605648"/>
            <a:ext cx="1263649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住宅喪失者への府営住宅の提供（案）</a:t>
            </a:r>
            <a:endParaRPr lang="ja-JP" altLang="en-US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新型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コロナウイルス感染症拡大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の影響による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解雇や雇い止めに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より住宅の退去を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余儀なくされる府民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に対し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、当座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の住居を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確保できる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よう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、目的外使用に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緊急入居用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府営住宅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提供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○戸　　数　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１００戸程度（３００戸まで順次拡大予定）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使用期間　　６カ月以内（最長１年）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2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使用料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4,000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月、共益費免除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募集開始　　令和２年４月２０日（月）（咲洲庁舎 住宅経営室で受付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569198" y="248683"/>
            <a:ext cx="2080258" cy="220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2020.4.13</a:t>
            </a:r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住宅まちづくり部</a:t>
            </a:r>
            <a:endParaRPr kumimoji="1" lang="ja-JP" altLang="en-US" sz="1100" dirty="0"/>
          </a:p>
        </p:txBody>
      </p:sp>
      <p:sp>
        <p:nvSpPr>
          <p:cNvPr id="37" name="正方形/長方形 36"/>
          <p:cNvSpPr/>
          <p:nvPr/>
        </p:nvSpPr>
        <p:spPr>
          <a:xfrm>
            <a:off x="50797" y="5280950"/>
            <a:ext cx="1263650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２．府営住宅入居者の収入減少への対応（既実施）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コロナウイルス感染症拡大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の影響による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解雇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・倒産・休業・休職等により、収入が著しく減少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した府営住宅入居者に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、家賃を減額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9095" y="3161649"/>
            <a:ext cx="12379902" cy="1554272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spAutoFit/>
          </a:bodyPr>
          <a:lstStyle/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参考：リーマンショック時の離職者向け府営住宅の提供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【H20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国通知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づき離職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退職者に対する公営住宅の目的外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・府営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夕陽ケ丘住宅（集約建替えにより従前入居者移転済み）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戸を提供</a:t>
            </a: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・使用料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4,000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円／月、共益費免除、使用期間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カ月以内（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回に限り更新可）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参考：令和２年４月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日付け国土交通省住宅総合整備課長通知）</a:t>
            </a: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・新型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コロナの影響による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解雇等に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対しても、リーマンショック時の通知を適用し、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目的外使用に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よる公営住宅入居に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ついて対応する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よう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要請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029761" y="1284084"/>
            <a:ext cx="647473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対象者 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新型コロナウイルス感染症拡大の影響による解雇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（緊急事態宣言以降）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 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、住宅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の退去を余儀なくされる府民（単身入居可）</a:t>
            </a:r>
          </a:p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 ・申込者が大阪府内に在住または在勤</a:t>
            </a:r>
          </a:p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 ・申込者及び同居しようとする者が、暴力団員でない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5561"/>
              </p:ext>
            </p:extLst>
          </p:nvPr>
        </p:nvGraphicFramePr>
        <p:xfrm>
          <a:off x="233594" y="5964936"/>
          <a:ext cx="12270906" cy="3197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293">
                  <a:extLst>
                    <a:ext uri="{9D8B030D-6E8A-4147-A177-3AD203B41FA5}">
                      <a16:colId xmlns:a16="http://schemas.microsoft.com/office/drawing/2014/main" val="2888454468"/>
                    </a:ext>
                  </a:extLst>
                </a:gridCol>
                <a:gridCol w="5481386">
                  <a:extLst>
                    <a:ext uri="{9D8B030D-6E8A-4147-A177-3AD203B41FA5}">
                      <a16:colId xmlns:a16="http://schemas.microsoft.com/office/drawing/2014/main" val="1572397247"/>
                    </a:ext>
                  </a:extLst>
                </a:gridCol>
                <a:gridCol w="5482227">
                  <a:extLst>
                    <a:ext uri="{9D8B030D-6E8A-4147-A177-3AD203B41FA5}">
                      <a16:colId xmlns:a16="http://schemas.microsoft.com/office/drawing/2014/main" val="3546639246"/>
                    </a:ext>
                  </a:extLst>
                </a:gridCol>
              </a:tblGrid>
              <a:tr h="461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方　策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家賃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減免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・猶予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収入更正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7460403"/>
                  </a:ext>
                </a:extLst>
              </a:tr>
              <a:tr h="1988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　度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○「収入分位１」区分</a:t>
                      </a:r>
                      <a:r>
                        <a:rPr lang="ja-JP" sz="11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（認定月収</a:t>
                      </a:r>
                      <a:r>
                        <a:rPr lang="en-US" sz="11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104,000</a:t>
                      </a:r>
                      <a:r>
                        <a:rPr lang="ja-JP" sz="11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円以下）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で、「収入認定相当額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」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「最低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生活費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認定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相当</a:t>
                      </a: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額」</a:t>
                      </a:r>
                      <a:r>
                        <a:rPr lang="ja-JP" sz="11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（生活保護基準に準じて算定）</a:t>
                      </a: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を下回る世帯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</a:t>
                      </a:r>
                      <a:endParaRPr lang="en-US" altLang="ja-JP" sz="1200" b="1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ついて</a:t>
                      </a: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基本家賃の１／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２を下限として家賃を減免（１年更新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sz="12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87350" indent="-25400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※生活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保護で長期入院中の場合（⇒住宅扶助が停止）は全額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免除</a:t>
                      </a: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87350" indent="-25400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家賃が住宅扶助限度額を超える場合はその差額を免除</a:t>
                      </a:r>
                    </a:p>
                    <a:p>
                      <a:pPr marL="260350" indent="-12700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※条例上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は、猶予も可能であるが、家賃減免の制度があるため、猶予は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</a:t>
                      </a: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しない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○年度途中において、</a:t>
                      </a:r>
                      <a:r>
                        <a:rPr lang="ja-JP" altLang="ja-JP" sz="1200" b="1" u="non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退職、失職、転職等で</a:t>
                      </a:r>
                      <a:r>
                        <a:rPr lang="ja-JP" alt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給与等収入が減少し、収入分位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が下がる場合に、収入の更正を行い、家賃額を減額修正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60350" indent="-1270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※収入減少は、退職、失職、雇用形態の変更等を要件としており、時間外手当が減った場合などは対象外</a:t>
                      </a: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60350" indent="-1270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60350" indent="-127000"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3784"/>
                  </a:ext>
                </a:extLst>
              </a:tr>
              <a:tr h="7479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申請時の直近</a:t>
                      </a:r>
                      <a:r>
                        <a:rPr lang="en-US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年間の収入（非課税含む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総額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もとに、新型コロナ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関係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での減収</a:t>
                      </a: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</a:t>
                      </a: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反映させた収入額で審査（現行の運用で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可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 </a:t>
                      </a: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lang="ja-JP" sz="1200" b="1" u="non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収入減少の要件を緩和し</a:t>
                      </a:r>
                      <a:r>
                        <a:rPr 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、新型コロナ関係</a:t>
                      </a:r>
                      <a:r>
                        <a:rPr lang="ja-JP" alt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で減収した額を反映させた収入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33350" indent="-13335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ja-JP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額で審査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（マニュアルを改正済）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986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1722608" y="36576"/>
            <a:ext cx="103784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559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152</Words>
  <PresentationFormat>A3 297x420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2020-04-13T04:18:11Z</cp:lastPrinted>
  <dcterms:created xsi:type="dcterms:W3CDTF">2019-08-01T02:11:52Z</dcterms:created>
  <dcterms:modified xsi:type="dcterms:W3CDTF">2020-04-13T04:18:35Z</dcterms:modified>
</cp:coreProperties>
</file>