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D966A-D09D-45AD-BB79-8073D19D7A91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7C765-928E-4675-AE56-075D2791C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320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4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97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78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0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23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95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7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9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9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71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24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4744F-E5FB-44D3-B9EB-5AB90B1EFED3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2D5CB-8769-475A-9BC8-A2F17E2F5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21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6497" y="1386022"/>
            <a:ext cx="8971006" cy="1196540"/>
          </a:xfrm>
          <a:prstGeom prst="roundRect">
            <a:avLst>
              <a:gd name="adj" fmla="val 11936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300"/>
              </a:lnSpc>
            </a:pPr>
            <a:r>
              <a:rPr lang="ja-JP" altLang="en-US" sz="1600" dirty="0"/>
              <a:t>❖府で</a:t>
            </a:r>
            <a:r>
              <a:rPr lang="ja-JP" altLang="en-US" sz="1600" dirty="0" smtClean="0"/>
              <a:t>はインターネットカフェ・漫画喫茶</a:t>
            </a:r>
            <a:r>
              <a:rPr lang="ja-JP" altLang="en-US" sz="1600" dirty="0"/>
              <a:t>についても、特措法に基づく休止を</a:t>
            </a:r>
            <a:r>
              <a:rPr lang="ja-JP" altLang="en-US" sz="1600" dirty="0" smtClean="0"/>
              <a:t>要請</a:t>
            </a:r>
            <a:endParaRPr lang="en-US" altLang="ja-JP" sz="1600" dirty="0" smtClean="0"/>
          </a:p>
          <a:p>
            <a:pPr>
              <a:lnSpc>
                <a:spcPts val="2300"/>
              </a:lnSpc>
            </a:pPr>
            <a:r>
              <a:rPr lang="ja-JP" altLang="en-US" sz="1600" dirty="0"/>
              <a:t>❖長期</a:t>
            </a:r>
            <a:r>
              <a:rPr lang="ja-JP" altLang="en-US" sz="1600" dirty="0" smtClean="0"/>
              <a:t>滞在者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宿泊先確保に向け、</a:t>
            </a:r>
            <a:r>
              <a:rPr lang="ja-JP" altLang="en-US" sz="1600" dirty="0"/>
              <a:t>府で</a:t>
            </a:r>
            <a:r>
              <a:rPr lang="ja-JP" altLang="en-US" sz="1600" dirty="0" smtClean="0"/>
              <a:t>は１泊</a:t>
            </a:r>
            <a:r>
              <a:rPr lang="ja-JP" altLang="en-US" sz="1600" dirty="0"/>
              <a:t>２</a:t>
            </a:r>
            <a:r>
              <a:rPr lang="en-US" altLang="ja-JP" sz="1600" dirty="0"/>
              <a:t>,</a:t>
            </a:r>
            <a:r>
              <a:rPr lang="ja-JP" altLang="en-US" sz="1600" dirty="0" smtClean="0"/>
              <a:t>５００円以下</a:t>
            </a:r>
            <a:r>
              <a:rPr lang="en-US" altLang="ja-JP" sz="1600" dirty="0" smtClean="0"/>
              <a:t>(</a:t>
            </a:r>
            <a:r>
              <a:rPr lang="en-US" altLang="ja-JP" sz="1200" dirty="0" smtClean="0"/>
              <a:t>※)</a:t>
            </a:r>
            <a:r>
              <a:rPr lang="ja-JP" altLang="en-US" sz="1600" dirty="0" smtClean="0"/>
              <a:t>で宿泊できる施設に協力要請</a:t>
            </a:r>
            <a:endParaRPr lang="en-US" altLang="ja-JP" sz="1600" dirty="0" smtClean="0"/>
          </a:p>
          <a:p>
            <a:pPr>
              <a:lnSpc>
                <a:spcPts val="2300"/>
              </a:lnSpc>
            </a:pPr>
            <a:r>
              <a:rPr lang="ja-JP" altLang="en-US" sz="1600" dirty="0" smtClean="0"/>
              <a:t>❖さら</a:t>
            </a:r>
            <a:r>
              <a:rPr lang="ja-JP" altLang="en-US" sz="1600" dirty="0"/>
              <a:t>に</a:t>
            </a:r>
            <a:r>
              <a:rPr lang="ja-JP" altLang="en-US" sz="1600" dirty="0" smtClean="0"/>
              <a:t>追加募集するとともに宿泊</a:t>
            </a:r>
            <a:r>
              <a:rPr lang="ja-JP" altLang="en-US" sz="1600" dirty="0"/>
              <a:t>施設を府のホームページで</a:t>
            </a:r>
            <a:r>
              <a:rPr lang="ja-JP" altLang="en-US" sz="1600" dirty="0" smtClean="0"/>
              <a:t>紹介</a:t>
            </a:r>
            <a:endParaRPr lang="en-US" altLang="ja-JP" sz="1600" dirty="0" smtClean="0"/>
          </a:p>
          <a:p>
            <a:pPr lvl="0" algn="r">
              <a:lnSpc>
                <a:spcPts val="2300"/>
              </a:lnSpc>
            </a:pPr>
            <a:r>
              <a:rPr lang="ja-JP" altLang="en-US" sz="1050" dirty="0">
                <a:solidFill>
                  <a:prstClr val="black"/>
                </a:solidFill>
              </a:rPr>
              <a:t>（</a:t>
            </a:r>
            <a:r>
              <a:rPr lang="en-US" altLang="ja-JP" sz="1050" dirty="0">
                <a:solidFill>
                  <a:prstClr val="black"/>
                </a:solidFill>
              </a:rPr>
              <a:t>※</a:t>
            </a:r>
            <a:r>
              <a:rPr lang="ja-JP" altLang="en-US" sz="1050" dirty="0">
                <a:solidFill>
                  <a:prstClr val="black"/>
                </a:solidFill>
              </a:rPr>
              <a:t>府内</a:t>
            </a:r>
            <a:r>
              <a:rPr lang="ja-JP" altLang="en-US" sz="1050" dirty="0" smtClean="0">
                <a:solidFill>
                  <a:prstClr val="black"/>
                </a:solidFill>
              </a:rPr>
              <a:t>のインターネットカフェ</a:t>
            </a:r>
            <a:r>
              <a:rPr lang="ja-JP" altLang="en-US" sz="1050" dirty="0">
                <a:solidFill>
                  <a:prstClr val="black"/>
                </a:solidFill>
              </a:rPr>
              <a:t>（約</a:t>
            </a:r>
            <a:r>
              <a:rPr lang="en-US" altLang="ja-JP" sz="1050" dirty="0">
                <a:solidFill>
                  <a:prstClr val="black"/>
                </a:solidFill>
              </a:rPr>
              <a:t>30</a:t>
            </a:r>
            <a:r>
              <a:rPr lang="ja-JP" altLang="en-US" sz="1050" dirty="0">
                <a:solidFill>
                  <a:prstClr val="black"/>
                </a:solidFill>
              </a:rPr>
              <a:t>店舗）の平均価格の</a:t>
            </a:r>
            <a:r>
              <a:rPr lang="en-US" altLang="ja-JP" sz="1050" dirty="0">
                <a:solidFill>
                  <a:prstClr val="black"/>
                </a:solidFill>
              </a:rPr>
              <a:t>9</a:t>
            </a:r>
            <a:r>
              <a:rPr lang="ja-JP" altLang="en-US" sz="1050" dirty="0">
                <a:solidFill>
                  <a:prstClr val="black"/>
                </a:solidFill>
              </a:rPr>
              <a:t>時間利用換算額：危機管理室調べ</a:t>
            </a:r>
            <a:r>
              <a:rPr lang="ja-JP" altLang="en-US" sz="1050" dirty="0" smtClean="0">
                <a:solidFill>
                  <a:prstClr val="black"/>
                </a:solidFill>
              </a:rPr>
              <a:t>）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425005"/>
            <a:ext cx="9144000" cy="92428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/>
              <a:t>インターネットカフェ</a:t>
            </a:r>
            <a:r>
              <a:rPr lang="ja-JP" altLang="en-US" sz="2800" b="1" dirty="0"/>
              <a:t>・</a:t>
            </a:r>
            <a:r>
              <a:rPr lang="ja-JP" altLang="en-US" sz="2800" b="1"/>
              <a:t>漫画</a:t>
            </a:r>
            <a:r>
              <a:rPr lang="ja-JP" altLang="en-US" sz="2800" b="1" smtClean="0"/>
              <a:t>喫茶の</a:t>
            </a:r>
            <a:r>
              <a:rPr lang="ja-JP" altLang="en-US" sz="2800" b="1" dirty="0"/>
              <a:t>使用制限に伴う</a:t>
            </a:r>
            <a:endParaRPr lang="en-US" altLang="ja-JP" sz="2800" b="1" dirty="0"/>
          </a:p>
          <a:p>
            <a:pPr algn="ctr"/>
            <a:r>
              <a:rPr lang="ja-JP" altLang="en-US" sz="2800" b="1" dirty="0"/>
              <a:t>低料金で提供可能な宿泊施設</a:t>
            </a:r>
            <a:r>
              <a:rPr lang="ja-JP" altLang="en-US" sz="2800" b="1" dirty="0" smtClean="0"/>
              <a:t>の確保</a:t>
            </a:r>
            <a:r>
              <a:rPr lang="ja-JP" altLang="en-US" b="1" dirty="0"/>
              <a:t>　</a:t>
            </a:r>
            <a:endParaRPr lang="ja-JP" altLang="en-US" sz="16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179174" y="2674612"/>
            <a:ext cx="8785652" cy="43424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現時点で協力の申し出をいただいている施設</a:t>
            </a:r>
            <a:endParaRPr kumimoji="1" lang="ja-JP" altLang="en-US" sz="2400" b="1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73043"/>
              </p:ext>
            </p:extLst>
          </p:nvPr>
        </p:nvGraphicFramePr>
        <p:xfrm>
          <a:off x="179174" y="3200902"/>
          <a:ext cx="8785652" cy="31010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0736">
                  <a:extLst>
                    <a:ext uri="{9D8B030D-6E8A-4147-A177-3AD203B41FA5}">
                      <a16:colId xmlns:a16="http://schemas.microsoft.com/office/drawing/2014/main" val="602782785"/>
                    </a:ext>
                  </a:extLst>
                </a:gridCol>
                <a:gridCol w="3155463">
                  <a:extLst>
                    <a:ext uri="{9D8B030D-6E8A-4147-A177-3AD203B41FA5}">
                      <a16:colId xmlns:a16="http://schemas.microsoft.com/office/drawing/2014/main" val="652894057"/>
                    </a:ext>
                  </a:extLst>
                </a:gridCol>
                <a:gridCol w="3128885">
                  <a:extLst>
                    <a:ext uri="{9D8B030D-6E8A-4147-A177-3AD203B41FA5}">
                      <a16:colId xmlns:a16="http://schemas.microsoft.com/office/drawing/2014/main" val="995947824"/>
                    </a:ext>
                  </a:extLst>
                </a:gridCol>
                <a:gridCol w="1770568">
                  <a:extLst>
                    <a:ext uri="{9D8B030D-6E8A-4147-A177-3AD203B41FA5}">
                      <a16:colId xmlns:a16="http://schemas.microsoft.com/office/drawing/2014/main" val="2618741767"/>
                    </a:ext>
                  </a:extLst>
                </a:gridCol>
              </a:tblGrid>
              <a:tr h="453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№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名称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所在地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客室数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303541"/>
                  </a:ext>
                </a:extLst>
              </a:tr>
              <a:tr h="378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１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ビジネスホテル来山（北館・南館）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大阪市西成区太子</a:t>
                      </a:r>
                      <a:r>
                        <a:rPr kumimoji="1" lang="en-US" altLang="zh-CN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1-3-3</a:t>
                      </a:r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150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3812271"/>
                  </a:ext>
                </a:extLst>
              </a:tr>
              <a:tr h="378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２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ビジネスホテル来山みかど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大阪市西成区太子</a:t>
                      </a:r>
                      <a:r>
                        <a:rPr kumimoji="1" lang="en-US" altLang="zh-CN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1-2-11</a:t>
                      </a:r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100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645096150"/>
                  </a:ext>
                </a:extLst>
              </a:tr>
              <a:tr h="378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３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ビジネスホテル加賀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大阪市西成区萩之茶屋</a:t>
                      </a:r>
                      <a:r>
                        <a:rPr kumimoji="1" lang="en-US" altLang="ja-JP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1-12-21</a:t>
                      </a:r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54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597257116"/>
                  </a:ext>
                </a:extLst>
              </a:tr>
              <a:tr h="378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４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HOTEL THE ROCK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大阪市西区立売堀</a:t>
                      </a:r>
                      <a:r>
                        <a:rPr kumimoji="1" lang="en-US" altLang="zh-CN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1-9-35</a:t>
                      </a:r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88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984338667"/>
                  </a:ext>
                </a:extLst>
              </a:tr>
              <a:tr h="378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５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ビジネスホテルラッキー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大阪市西成区太子</a:t>
                      </a:r>
                      <a:r>
                        <a:rPr kumimoji="1" lang="en-US" altLang="zh-CN" sz="14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1-8-11</a:t>
                      </a:r>
                      <a:endParaRPr kumimoji="1" lang="ja-JP" altLang="en-US" sz="1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24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56875104"/>
                  </a:ext>
                </a:extLst>
              </a:tr>
              <a:tr h="378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６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一社）日本簡易宿所・民泊協会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府内施設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調整中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587945902"/>
                  </a:ext>
                </a:extLst>
              </a:tr>
              <a:tr h="378176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計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ea"/>
                          <a:ea typeface="+mn-ea"/>
                        </a:rPr>
                        <a:t>416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599541284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79174" y="6390534"/>
            <a:ext cx="4399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 smtClean="0"/>
              <a:t>府</a:t>
            </a:r>
            <a:r>
              <a:rPr kumimoji="1" lang="ja-JP" altLang="en-US" sz="1400" dirty="0"/>
              <a:t>ホームページ</a:t>
            </a:r>
            <a:r>
              <a:rPr kumimoji="1" lang="ja-JP" altLang="en-US" sz="1400" dirty="0" smtClean="0"/>
              <a:t>には申込連絡先、料金、</a:t>
            </a:r>
            <a:r>
              <a:rPr kumimoji="1" lang="en-US" altLang="ja-JP" sz="1400" dirty="0" smtClean="0"/>
              <a:t>URL</a:t>
            </a:r>
            <a:r>
              <a:rPr kumimoji="1" lang="ja-JP" altLang="en-US" sz="1400" dirty="0" smtClean="0"/>
              <a:t>等も表示</a:t>
            </a:r>
            <a:endParaRPr kumimoji="1" lang="ja-JP" altLang="en-US" sz="1400" dirty="0"/>
          </a:p>
        </p:txBody>
      </p:sp>
      <p:sp>
        <p:nvSpPr>
          <p:cNvPr id="7" name="正方形/長方形 6"/>
          <p:cNvSpPr/>
          <p:nvPr/>
        </p:nvSpPr>
        <p:spPr>
          <a:xfrm>
            <a:off x="7959143" y="27661"/>
            <a:ext cx="1081825" cy="3844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73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33292"/>
              </p:ext>
            </p:extLst>
          </p:nvPr>
        </p:nvGraphicFramePr>
        <p:xfrm>
          <a:off x="197708" y="1585447"/>
          <a:ext cx="8748585" cy="434367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0264">
                  <a:extLst>
                    <a:ext uri="{9D8B030D-6E8A-4147-A177-3AD203B41FA5}">
                      <a16:colId xmlns:a16="http://schemas.microsoft.com/office/drawing/2014/main" val="1484080090"/>
                    </a:ext>
                  </a:extLst>
                </a:gridCol>
                <a:gridCol w="6788321">
                  <a:extLst>
                    <a:ext uri="{9D8B030D-6E8A-4147-A177-3AD203B41FA5}">
                      <a16:colId xmlns:a16="http://schemas.microsoft.com/office/drawing/2014/main" val="2122847837"/>
                    </a:ext>
                  </a:extLst>
                </a:gridCol>
              </a:tblGrid>
              <a:tr h="371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　　目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　　容</a:t>
                      </a:r>
                      <a:endParaRPr kumimoji="1" lang="ja-JP" altLang="en-US" sz="16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15681122"/>
                  </a:ext>
                </a:extLst>
              </a:tr>
              <a:tr h="44531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/>
                        <a:t>宿泊料金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/>
                        <a:t>１泊　２，５００円以下</a:t>
                      </a:r>
                      <a:r>
                        <a:rPr kumimoji="1" lang="ja-JP" altLang="en-US" sz="1600" dirty="0" smtClean="0"/>
                        <a:t>（税抜き・食事なし）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227106"/>
                  </a:ext>
                </a:extLst>
              </a:tr>
              <a:tr h="21171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応募方法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次のメールアドレスに以下の内容を記載の上送付</a:t>
                      </a:r>
                      <a:endParaRPr kumimoji="1" lang="en-US" altLang="ja-JP" sz="1600" u="sng" dirty="0" smtClean="0"/>
                    </a:p>
                    <a:p>
                      <a:r>
                        <a:rPr kumimoji="1" lang="ja-JP" altLang="en-US" sz="1600" b="1" baseline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600" b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kikikanri-16@gbox.pref.osaka.lg.jp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600" baseline="0" dirty="0" smtClean="0"/>
                        <a:t>　１．事業者名、担当者名、連絡先（</a:t>
                      </a:r>
                      <a:r>
                        <a:rPr kumimoji="1" lang="ja-JP" altLang="en-US" sz="1400" baseline="0" dirty="0" smtClean="0"/>
                        <a:t>電話、メールアドレス）</a:t>
                      </a:r>
                      <a:endParaRPr kumimoji="1" lang="en-US" altLang="ja-JP" sz="1400" baseline="0" dirty="0" smtClean="0"/>
                    </a:p>
                    <a:p>
                      <a:r>
                        <a:rPr kumimoji="1" lang="ja-JP" altLang="en-US" sz="1600" baseline="0" dirty="0" smtClean="0"/>
                        <a:t>　２．宿泊施設の名称、所在地、提供可能な客室数</a:t>
                      </a:r>
                      <a:endParaRPr kumimoji="1" lang="en-US" altLang="ja-JP" sz="1600" baseline="0" dirty="0" smtClean="0"/>
                    </a:p>
                    <a:p>
                      <a:r>
                        <a:rPr kumimoji="1" lang="ja-JP" altLang="en-US" sz="1600" baseline="0" dirty="0" smtClean="0"/>
                        <a:t>　３．提供開始日</a:t>
                      </a:r>
                      <a:endParaRPr kumimoji="1" lang="en-US" altLang="ja-JP" sz="1600" baseline="0" dirty="0" smtClean="0"/>
                    </a:p>
                    <a:p>
                      <a:r>
                        <a:rPr kumimoji="1" lang="ja-JP" altLang="en-US" sz="1600" baseline="0" dirty="0" smtClean="0"/>
                        <a:t>　４．宿泊料金（１泊当たり・税抜き）</a:t>
                      </a:r>
                      <a:endParaRPr kumimoji="1" lang="en-US" altLang="ja-JP" sz="1600" baseline="0" dirty="0" smtClean="0"/>
                    </a:p>
                    <a:p>
                      <a:r>
                        <a:rPr kumimoji="1" lang="ja-JP" altLang="en-US" sz="1600" baseline="0" dirty="0" smtClean="0"/>
                        <a:t>　５．その他（質問等）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2708059"/>
                  </a:ext>
                </a:extLst>
              </a:tr>
              <a:tr h="4373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受付開始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/>
                        <a:t>令和２年４月１３日（月）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0070858"/>
                  </a:ext>
                </a:extLst>
              </a:tr>
              <a:tr h="5329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利用期間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/>
                        <a:t>令和２年４月１３日（月）～５月６日（水）</a:t>
                      </a:r>
                      <a:r>
                        <a:rPr kumimoji="1" lang="ja-JP" altLang="en-US" sz="1200" b="0" dirty="0" smtClean="0"/>
                        <a:t>（施設使用制限期間中の提供を依頼）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482321"/>
                  </a:ext>
                </a:extLst>
              </a:tr>
              <a:tr h="4395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その他</a:t>
                      </a:r>
                      <a:endParaRPr kumimoji="1" lang="ja-JP" altLang="en-US" sz="16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/>
                        <a:t>府のホームページで応募施設を掲載</a:t>
                      </a:r>
                      <a:r>
                        <a:rPr kumimoji="1" lang="ja-JP" altLang="en-US" sz="1600" dirty="0" smtClean="0"/>
                        <a:t>、宿泊施設と利用者が直接契約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3529729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197708" y="245376"/>
            <a:ext cx="8748584" cy="43424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募集条件</a:t>
            </a:r>
            <a:endParaRPr kumimoji="1" lang="ja-JP" altLang="en-US" sz="2400" b="1" dirty="0"/>
          </a:p>
        </p:txBody>
      </p:sp>
      <p:sp>
        <p:nvSpPr>
          <p:cNvPr id="11" name="角丸四角形 10"/>
          <p:cNvSpPr/>
          <p:nvPr/>
        </p:nvSpPr>
        <p:spPr>
          <a:xfrm>
            <a:off x="197708" y="782259"/>
            <a:ext cx="8748584" cy="688195"/>
          </a:xfrm>
          <a:prstGeom prst="roundRect">
            <a:avLst>
              <a:gd name="adj" fmla="val 11936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300"/>
              </a:lnSpc>
            </a:pPr>
            <a:r>
              <a:rPr lang="ja-JP" altLang="en-US" sz="1600" dirty="0" smtClean="0"/>
              <a:t>❖上記に加え、下記のとおり、引き続き募集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241451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771</TotalTime>
  <Words>272</Words>
  <PresentationFormat>画面に合わせる (4:3)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2020-04-13T04:24:10Z</cp:lastPrinted>
  <dcterms:created xsi:type="dcterms:W3CDTF">2020-04-10T08:34:03Z</dcterms:created>
  <dcterms:modified xsi:type="dcterms:W3CDTF">2020-04-13T04:25:23Z</dcterms:modified>
</cp:coreProperties>
</file>