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333" autoAdjust="0"/>
  </p:normalViewPr>
  <p:slideViewPr>
    <p:cSldViewPr snapToGrid="0">
      <p:cViewPr>
        <p:scale>
          <a:sx n="100" d="100"/>
          <a:sy n="100" d="100"/>
        </p:scale>
        <p:origin x="72"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06383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168970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1383745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83436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42049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61823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42227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10499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310358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26113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3DFC0CC-E3FF-4FD8-A18D-F800F598EF48}" type="datetimeFigureOut">
              <a:rPr kumimoji="1" lang="ja-JP" altLang="en-US" smtClean="0"/>
              <a:t>2020/4/12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111354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3DFC0CC-E3FF-4FD8-A18D-F800F598EF48}" type="datetimeFigureOut">
              <a:rPr kumimoji="1" lang="ja-JP" altLang="en-US" smtClean="0"/>
              <a:t>2020/4/12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49CC83-59A4-422C-9EE0-E88108A779C6}" type="slidenum">
              <a:rPr kumimoji="1" lang="ja-JP" altLang="en-US" smtClean="0"/>
              <a:t>‹#›</a:t>
            </a:fld>
            <a:endParaRPr kumimoji="1" lang="ja-JP" altLang="en-US"/>
          </a:p>
        </p:txBody>
      </p:sp>
    </p:spTree>
    <p:extLst>
      <p:ext uri="{BB962C8B-B14F-4D97-AF65-F5344CB8AC3E}">
        <p14:creationId xmlns:p14="http://schemas.microsoft.com/office/powerpoint/2010/main" val="40071962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50316" y="6405108"/>
            <a:ext cx="6147945" cy="332398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800"/>
              </a:lnSpc>
            </a:pPr>
            <a:r>
              <a:rPr lang="ja-JP" altLang="en-US" sz="1200" dirty="0">
                <a:latin typeface="HG丸ｺﾞｼｯｸM-PRO" panose="020F0600000000000000" pitchFamily="50" charset="-128"/>
                <a:ea typeface="HG丸ｺﾞｼｯｸM-PRO" panose="020F0600000000000000" pitchFamily="50" charset="-128"/>
              </a:rPr>
              <a:t>・健康観察は、宿泊施設に常駐する医療従事者等が行います。</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14</a:t>
            </a:r>
            <a:r>
              <a:rPr lang="ja-JP" altLang="en-US" sz="1200" dirty="0">
                <a:latin typeface="HG丸ｺﾞｼｯｸM-PRO" panose="020F0600000000000000" pitchFamily="50" charset="-128"/>
                <a:ea typeface="HG丸ｺﾞｼｯｸM-PRO" panose="020F0600000000000000" pitchFamily="50" charset="-128"/>
              </a:rPr>
              <a:t>日間の健康観察を行います。</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・毎日、</a:t>
            </a:r>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日</a:t>
            </a:r>
            <a:r>
              <a:rPr lang="en-US" altLang="ja-JP" sz="12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回ご自身の健康状態を観察してください。また、</a:t>
            </a:r>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日</a:t>
            </a:r>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回健康状態を</a:t>
            </a:r>
            <a:r>
              <a:rPr lang="ja-JP" altLang="en-US" sz="1200" dirty="0" smtClean="0">
                <a:latin typeface="HG丸ｺﾞｼｯｸM-PRO" panose="020F0600000000000000" pitchFamily="50" charset="-128"/>
                <a:ea typeface="HG丸ｺﾞｼｯｸM-PRO" panose="020F0600000000000000" pitchFamily="50" charset="-128"/>
              </a:rPr>
              <a:t>電話</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等</a:t>
            </a:r>
            <a:r>
              <a:rPr lang="ja-JP" altLang="en-US" sz="1200" dirty="0">
                <a:latin typeface="HG丸ｺﾞｼｯｸM-PRO" panose="020F0600000000000000" pitchFamily="50" charset="-128"/>
                <a:ea typeface="HG丸ｺﾞｼｯｸM-PRO" panose="020F0600000000000000" pitchFamily="50" charset="-128"/>
              </a:rPr>
              <a:t>で確認します。</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・宿泊施設での安静・療養の解除については、ご本人の健康状態等を総合的に勘案</a:t>
            </a:r>
            <a:r>
              <a:rPr lang="ja-JP" altLang="en-US" sz="1200" dirty="0" smtClean="0">
                <a:latin typeface="HG丸ｺﾞｼｯｸM-PRO" panose="020F0600000000000000" pitchFamily="50" charset="-128"/>
                <a:ea typeface="HG丸ｺﾞｼｯｸM-PRO" panose="020F0600000000000000" pitchFamily="50" charset="-128"/>
              </a:rPr>
              <a:t>して</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保健所</a:t>
            </a:r>
            <a:r>
              <a:rPr lang="ja-JP" altLang="en-US" sz="1200" dirty="0">
                <a:latin typeface="HG丸ｺﾞｼｯｸM-PRO" panose="020F0600000000000000" pitchFamily="50" charset="-128"/>
                <a:ea typeface="HG丸ｺﾞｼｯｸM-PRO" panose="020F0600000000000000" pitchFamily="50" charset="-128"/>
              </a:rPr>
              <a:t>が判断します。</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症状（</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発熱（</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37.5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度以上）、</a:t>
            </a:r>
            <a:r>
              <a:rPr lang="ja-JP" altLang="en-US" sz="1200" dirty="0">
                <a:solidFill>
                  <a:schemeClr val="tx1"/>
                </a:solidFill>
                <a:latin typeface="HG丸ｺﾞｼｯｸM-PRO" panose="020F0600000000000000" pitchFamily="50" charset="-128"/>
                <a:ea typeface="HG丸ｺﾞｼｯｸM-PRO" panose="020F0600000000000000" pitchFamily="50" charset="-128"/>
              </a:rPr>
              <a:t>咳、鼻水など）が悪化した際は、ただちに常駐する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医</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療</a:t>
            </a:r>
            <a:r>
              <a:rPr lang="ja-JP" altLang="en-US" sz="1200" dirty="0">
                <a:solidFill>
                  <a:schemeClr val="tx1"/>
                </a:solidFill>
                <a:latin typeface="HG丸ｺﾞｼｯｸM-PRO" panose="020F0600000000000000" pitchFamily="50" charset="-128"/>
                <a:ea typeface="HG丸ｺﾞｼｯｸM-PRO" panose="020F0600000000000000" pitchFamily="50" charset="-128"/>
              </a:rPr>
              <a:t>従事者や職員に報告してください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・必要に応じて</a:t>
            </a:r>
            <a:r>
              <a:rPr lang="ja-JP" altLang="en-US" sz="1200" dirty="0" smtClean="0">
                <a:latin typeface="HG丸ｺﾞｼｯｸM-PRO" panose="020F0600000000000000" pitchFamily="50" charset="-128"/>
                <a:ea typeface="HG丸ｺﾞｼｯｸM-PRO" panose="020F0600000000000000" pitchFamily="50" charset="-128"/>
              </a:rPr>
              <a:t>、日中の医師の診療、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処方は</a:t>
            </a:r>
            <a:r>
              <a:rPr lang="ja-JP" altLang="en-US" sz="1200" dirty="0">
                <a:solidFill>
                  <a:schemeClr val="tx1"/>
                </a:solidFill>
                <a:latin typeface="HG丸ｺﾞｼｯｸM-PRO" panose="020F0600000000000000" pitchFamily="50" charset="-128"/>
                <a:ea typeface="HG丸ｺﾞｼｯｸM-PRO" panose="020F0600000000000000" pitchFamily="50" charset="-128"/>
              </a:rPr>
              <a:t>可能</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です（</a:t>
            </a:r>
            <a:r>
              <a:rPr lang="ja-JP" altLang="en-US" sz="1200" dirty="0">
                <a:solidFill>
                  <a:schemeClr val="tx1"/>
                </a:solidFill>
                <a:latin typeface="HG丸ｺﾞｼｯｸM-PRO" panose="020F0600000000000000" pitchFamily="50" charset="-128"/>
                <a:ea typeface="HG丸ｺﾞｼｯｸM-PRO" panose="020F0600000000000000" pitchFamily="50" charset="-128"/>
              </a:rPr>
              <a:t>医療費は自己負担と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なります）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症状に</a:t>
            </a:r>
            <a:r>
              <a:rPr lang="ja-JP" altLang="en-US" sz="1200" dirty="0">
                <a:solidFill>
                  <a:schemeClr val="tx1"/>
                </a:solidFill>
                <a:latin typeface="HG丸ｺﾞｼｯｸM-PRO" panose="020F0600000000000000" pitchFamily="50" charset="-128"/>
                <a:ea typeface="HG丸ｺﾞｼｯｸM-PRO" panose="020F0600000000000000" pitchFamily="50" charset="-128"/>
              </a:rPr>
              <a:t>よっては医療機関への救急搬送</a:t>
            </a:r>
            <a:r>
              <a:rPr lang="ja-JP" altLang="en-US" sz="1200" dirty="0">
                <a:latin typeface="HG丸ｺﾞｼｯｸM-PRO" panose="020F0600000000000000" pitchFamily="50" charset="-128"/>
                <a:ea typeface="HG丸ｺﾞｼｯｸM-PRO" panose="020F0600000000000000" pitchFamily="50" charset="-128"/>
              </a:rPr>
              <a:t>を行います。</a:t>
            </a: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その他、体調の変化や受診についてのご相談は、常駐する医療従事者や職員へ</a:t>
            </a:r>
            <a:r>
              <a:rPr lang="ja-JP" altLang="en-US" sz="1200" dirty="0" smtClean="0">
                <a:latin typeface="HG丸ｺﾞｼｯｸM-PRO" panose="020F0600000000000000" pitchFamily="50" charset="-128"/>
                <a:ea typeface="HG丸ｺﾞｼｯｸM-PRO" panose="020F0600000000000000" pitchFamily="50" charset="-128"/>
              </a:rPr>
              <a:t>ご連絡</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ください</a:t>
            </a:r>
            <a:r>
              <a:rPr lang="ja-JP" altLang="en-US" sz="1200" dirty="0">
                <a:latin typeface="HG丸ｺﾞｼｯｸM-PRO" panose="020F0600000000000000" pitchFamily="50" charset="-128"/>
                <a:ea typeface="HG丸ｺﾞｼｯｸM-PRO" panose="020F0600000000000000" pitchFamily="50" charset="-128"/>
              </a:rPr>
              <a:t>。</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・ストレス等によるこころの不調についての相談は、「こころのホットライン」</a:t>
            </a: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（０６</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６６９７</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０８７７</a:t>
            </a:r>
            <a:r>
              <a:rPr lang="ja-JP" altLang="en-US" sz="1200" dirty="0" smtClean="0">
                <a:latin typeface="HG丸ｺﾞｼｯｸM-PRO" panose="020F0600000000000000" pitchFamily="50" charset="-128"/>
                <a:ea typeface="HG丸ｺﾞｼｯｸM-PRO" panose="020F0600000000000000" pitchFamily="50" charset="-128"/>
              </a:rPr>
              <a:t>）（利用時間</a:t>
            </a:r>
            <a:r>
              <a:rPr lang="en-US" altLang="ja-JP" sz="1200" dirty="0" smtClean="0">
                <a:latin typeface="HG丸ｺﾞｼｯｸM-PRO" panose="020F0600000000000000" pitchFamily="50" charset="-128"/>
                <a:ea typeface="HG丸ｺﾞｼｯｸM-PRO" panose="020F0600000000000000" pitchFamily="50" charset="-128"/>
              </a:rPr>
              <a:t>9</a:t>
            </a:r>
            <a:r>
              <a:rPr lang="ja-JP" altLang="en-US" sz="1200" dirty="0" smtClean="0">
                <a:latin typeface="HG丸ｺﾞｼｯｸM-PRO" panose="020F0600000000000000" pitchFamily="50" charset="-128"/>
                <a:ea typeface="HG丸ｺﾞｼｯｸM-PRO" panose="020F0600000000000000" pitchFamily="50" charset="-128"/>
              </a:rPr>
              <a:t>時～</a:t>
            </a:r>
            <a:r>
              <a:rPr lang="en-US" altLang="ja-JP" sz="1200" dirty="0" smtClean="0">
                <a:latin typeface="HG丸ｺﾞｼｯｸM-PRO" panose="020F0600000000000000" pitchFamily="50" charset="-128"/>
                <a:ea typeface="HG丸ｺﾞｼｯｸM-PRO" panose="020F0600000000000000" pitchFamily="50" charset="-128"/>
              </a:rPr>
              <a:t>17</a:t>
            </a:r>
            <a:r>
              <a:rPr lang="ja-JP" altLang="en-US" sz="1200" dirty="0" smtClean="0">
                <a:latin typeface="HG丸ｺﾞｼｯｸM-PRO" panose="020F0600000000000000" pitchFamily="50" charset="-128"/>
                <a:ea typeface="HG丸ｺﾞｼｯｸM-PRO" panose="020F0600000000000000" pitchFamily="50" charset="-128"/>
              </a:rPr>
              <a:t>時半）を</a:t>
            </a:r>
            <a:r>
              <a:rPr lang="ja-JP" altLang="en-US" sz="1200" dirty="0">
                <a:latin typeface="HG丸ｺﾞｼｯｸM-PRO" panose="020F0600000000000000" pitchFamily="50" charset="-128"/>
                <a:ea typeface="HG丸ｺﾞｼｯｸM-PRO" panose="020F0600000000000000" pitchFamily="50" charset="-128"/>
              </a:rPr>
              <a:t>ご利用ください。</a:t>
            </a:r>
          </a:p>
        </p:txBody>
      </p:sp>
      <p:pic>
        <p:nvPicPr>
          <p:cNvPr id="6" name="図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521" y="142529"/>
            <a:ext cx="1146810" cy="382270"/>
          </a:xfrm>
          <a:prstGeom prst="rect">
            <a:avLst/>
          </a:prstGeom>
          <a:noFill/>
          <a:ln>
            <a:noFill/>
          </a:ln>
        </p:spPr>
      </p:pic>
      <p:sp>
        <p:nvSpPr>
          <p:cNvPr id="4" name="角丸四角形 3"/>
          <p:cNvSpPr/>
          <p:nvPr/>
        </p:nvSpPr>
        <p:spPr>
          <a:xfrm>
            <a:off x="438959" y="616352"/>
            <a:ext cx="6057900" cy="685165"/>
          </a:xfrm>
          <a:prstGeom prst="roundRect">
            <a:avLst/>
          </a:prstGeom>
          <a:noFill/>
          <a:ln w="254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ja-JP" sz="1600" b="1" dirty="0">
                <a:latin typeface="HG丸ｺﾞｼｯｸM-PRO" panose="020F0600000000000000" pitchFamily="50" charset="-128"/>
                <a:ea typeface="HG丸ｺﾞｼｯｸM-PRO" panose="020F0600000000000000" pitchFamily="50" charset="-128"/>
              </a:rPr>
              <a:t>新型コロナウイルス感染症の軽症者等に係る宿泊療養について</a:t>
            </a:r>
            <a:endParaRPr lang="ja-JP" altLang="en-US" sz="1600"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3808325" y="107888"/>
            <a:ext cx="2872145" cy="33909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令和</a:t>
            </a:r>
            <a:r>
              <a:rPr lang="en-US"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4</a:t>
            </a:r>
            <a:r>
              <a:rPr lang="ja-JP" sz="105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ja-JP" altLang="en-US" sz="105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a:t>
            </a:r>
            <a:r>
              <a:rPr lang="ja-JP" sz="105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日時点</a:t>
            </a:r>
            <a:r>
              <a:rPr lang="ja-JP" altLang="en-US" sz="1050" kern="100" dirty="0" smtClean="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医療機関用（案）</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 name="テキスト ボックス 6"/>
          <p:cNvSpPr txBox="1"/>
          <p:nvPr/>
        </p:nvSpPr>
        <p:spPr>
          <a:xfrm>
            <a:off x="348914" y="1387352"/>
            <a:ext cx="6147945" cy="1323439"/>
          </a:xfrm>
          <a:prstGeom prst="rect">
            <a:avLst/>
          </a:prstGeom>
          <a:noFill/>
        </p:spPr>
        <p:txBody>
          <a:bodyPr wrap="square" rtlCol="0">
            <a:spAutoFit/>
          </a:bodyPr>
          <a:lstStyle/>
          <a:p>
            <a:pPr indent="152400" algn="just">
              <a:lnSpc>
                <a:spcPts val="1600"/>
              </a:lnSpc>
              <a:spcAft>
                <a:spcPts val="0"/>
              </a:spcAft>
            </a:pPr>
            <a:r>
              <a:rPr lang="ja-JP" altLang="ja-JP" sz="12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現在、大阪府では新型コロナウイルス感染症の感染者数が増加しています。重症者等に対する十分な医療提供体制の確保のため、症状がない方・医学的に症状の軽い方には、</a:t>
            </a:r>
            <a:r>
              <a:rPr lang="en-US" altLang="ja-JP" sz="12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PCR</a:t>
            </a:r>
            <a:r>
              <a:rPr lang="ja-JP" altLang="ja-JP" sz="12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検査の結果が陽性であっても、医療機関への入院ではなく、宿泊施設での安静・療養を行っていただく場合があります。</a:t>
            </a:r>
            <a:endParaRPr lang="ja-JP" altLang="ja-JP" sz="105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1600"/>
              </a:lnSpc>
            </a:pPr>
            <a:r>
              <a:rPr lang="ja-JP" altLang="en-US" sz="1200" dirty="0" smtClean="0">
                <a:solidFill>
                  <a:srgbClr val="000000"/>
                </a:solidFill>
                <a:ea typeface="HG丸ｺﾞｼｯｸM-PRO" panose="020F0600000000000000" pitchFamily="50" charset="-128"/>
                <a:cs typeface="Times New Roman" panose="02020603050405020304" pitchFamily="18" charset="0"/>
              </a:rPr>
              <a:t>　</a:t>
            </a:r>
            <a:r>
              <a:rPr lang="ja-JP" altLang="ja-JP" sz="1200" dirty="0" smtClean="0">
                <a:solidFill>
                  <a:srgbClr val="000000"/>
                </a:solidFill>
                <a:ea typeface="HG丸ｺﾞｼｯｸM-PRO" panose="020F0600000000000000" pitchFamily="50" charset="-128"/>
                <a:cs typeface="Times New Roman" panose="02020603050405020304" pitchFamily="18" charset="0"/>
              </a:rPr>
              <a:t>宿泊</a:t>
            </a:r>
            <a:r>
              <a:rPr lang="ja-JP" altLang="ja-JP" sz="1200" dirty="0">
                <a:solidFill>
                  <a:srgbClr val="000000"/>
                </a:solidFill>
                <a:ea typeface="HG丸ｺﾞｼｯｸM-PRO" panose="020F0600000000000000" pitchFamily="50" charset="-128"/>
                <a:cs typeface="Times New Roman" panose="02020603050405020304" pitchFamily="18" charset="0"/>
              </a:rPr>
              <a:t>施設での安静・療養期間中は、常駐する医療従事者等が健康観察を行いますのでご安心ください。</a:t>
            </a:r>
            <a:endParaRPr kumimoji="1" lang="ja-JP" altLang="en-US" sz="1200" dirty="0"/>
          </a:p>
        </p:txBody>
      </p:sp>
      <p:sp>
        <p:nvSpPr>
          <p:cNvPr id="8" name="角丸四角形 7"/>
          <p:cNvSpPr/>
          <p:nvPr/>
        </p:nvSpPr>
        <p:spPr>
          <a:xfrm>
            <a:off x="320402" y="2755144"/>
            <a:ext cx="4419642" cy="439164"/>
          </a:xfrm>
          <a:prstGeom prst="roundRect">
            <a:avLst/>
          </a:prstGeom>
          <a:solidFill>
            <a:schemeClr val="accent1">
              <a:lumMod val="40000"/>
              <a:lumOff val="60000"/>
            </a:schemeClr>
          </a:solidFill>
          <a:ln w="12700">
            <a:solidFill>
              <a:schemeClr val="accent5">
                <a:lumMod val="60000"/>
                <a:lumOff val="40000"/>
              </a:schemeClr>
            </a:solidFill>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ja-JP" sz="1600" b="1" dirty="0" smtClean="0">
                <a:latin typeface="HG丸ｺﾞｼｯｸM-PRO" panose="020F0600000000000000" pitchFamily="50" charset="-128"/>
                <a:ea typeface="HG丸ｺﾞｼｯｸM-PRO" panose="020F0600000000000000" pitchFamily="50" charset="-128"/>
              </a:rPr>
              <a:t>宿泊</a:t>
            </a:r>
            <a:r>
              <a:rPr lang="ja-JP" altLang="ja-JP" sz="1600" b="1" dirty="0">
                <a:latin typeface="HG丸ｺﾞｼｯｸM-PRO" panose="020F0600000000000000" pitchFamily="50" charset="-128"/>
                <a:ea typeface="HG丸ｺﾞｼｯｸM-PRO" panose="020F0600000000000000" pitchFamily="50" charset="-128"/>
              </a:rPr>
              <a:t>施設での安静・療養の対象となる</a:t>
            </a:r>
            <a:r>
              <a:rPr lang="ja-JP" altLang="ja-JP" sz="1600" b="1" dirty="0" smtClean="0">
                <a:latin typeface="HG丸ｺﾞｼｯｸM-PRO" panose="020F0600000000000000" pitchFamily="50" charset="-128"/>
                <a:ea typeface="HG丸ｺﾞｼｯｸM-PRO" panose="020F0600000000000000" pitchFamily="50" charset="-128"/>
              </a:rPr>
              <a:t>方</a:t>
            </a:r>
            <a:endParaRPr lang="ja-JP" altLang="ja-JP" sz="1600" b="1" dirty="0">
              <a:latin typeface="HG丸ｺﾞｼｯｸM-PRO" panose="020F0600000000000000" pitchFamily="50" charset="-128"/>
              <a:ea typeface="HG丸ｺﾞｼｯｸM-PRO" panose="020F0600000000000000" pitchFamily="50" charset="-128"/>
            </a:endParaRPr>
          </a:p>
        </p:txBody>
      </p:sp>
      <p:sp>
        <p:nvSpPr>
          <p:cNvPr id="17" name="Rectangle 8"/>
          <p:cNvSpPr>
            <a:spLocks noChangeArrowheads="1"/>
          </p:cNvSpPr>
          <p:nvPr/>
        </p:nvSpPr>
        <p:spPr bwMode="auto">
          <a:xfrm>
            <a:off x="348916" y="3329756"/>
            <a:ext cx="11152986" cy="56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28" name="正方形/長方形 27"/>
          <p:cNvSpPr/>
          <p:nvPr/>
        </p:nvSpPr>
        <p:spPr>
          <a:xfrm>
            <a:off x="320402" y="3161861"/>
            <a:ext cx="6147945" cy="27597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以下</a:t>
            </a:r>
            <a:r>
              <a:rPr lang="ja-JP" altLang="en-US" sz="1200" dirty="0">
                <a:latin typeface="HG丸ｺﾞｼｯｸM-PRO" panose="020F0600000000000000" pitchFamily="50" charset="-128"/>
                <a:ea typeface="HG丸ｺﾞｼｯｸM-PRO" panose="020F0600000000000000" pitchFamily="50" charset="-128"/>
              </a:rPr>
              <a:t>を全て満たす方については</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、原則として宿泊</a:t>
            </a:r>
            <a:r>
              <a:rPr lang="ja-JP" altLang="en-US" sz="1200" dirty="0">
                <a:latin typeface="HG丸ｺﾞｼｯｸM-PRO" panose="020F0600000000000000" pitchFamily="50" charset="-128"/>
                <a:ea typeface="HG丸ｺﾞｼｯｸM-PRO" panose="020F0600000000000000" pitchFamily="50" charset="-128"/>
              </a:rPr>
              <a:t>施設での安静・療養の対象となります</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無症状病原体</a:t>
            </a:r>
            <a:r>
              <a:rPr lang="ja-JP" altLang="en-US" sz="1200" dirty="0">
                <a:latin typeface="HG丸ｺﾞｼｯｸM-PRO" panose="020F0600000000000000" pitchFamily="50" charset="-128"/>
                <a:ea typeface="HG丸ｺﾞｼｯｸM-PRO" panose="020F0600000000000000" pitchFamily="50" charset="-128"/>
              </a:rPr>
              <a:t>保有者及び軽症患者（以下「軽症者等」）かつ、感染防止</a:t>
            </a:r>
            <a:r>
              <a:rPr lang="ja-JP" altLang="en-US" sz="1200" dirty="0" smtClean="0">
                <a:latin typeface="HG丸ｺﾞｼｯｸM-PRO" panose="020F0600000000000000" pitchFamily="50" charset="-128"/>
                <a:ea typeface="HG丸ｺﾞｼｯｸM-PRO" panose="020F0600000000000000" pitchFamily="50" charset="-128"/>
              </a:rPr>
              <a:t>に</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6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かかる留意点を遵守</a:t>
            </a:r>
            <a:r>
              <a:rPr lang="ja-JP" altLang="en-US" sz="1200" dirty="0">
                <a:latin typeface="HG丸ｺﾞｼｯｸM-PRO" panose="020F0600000000000000" pitchFamily="50" charset="-128"/>
                <a:ea typeface="HG丸ｺﾞｼｯｸM-PRO" panose="020F0600000000000000" pitchFamily="50" charset="-128"/>
              </a:rPr>
              <a:t>できる方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２．①</a:t>
            </a:r>
            <a:r>
              <a:rPr lang="ja-JP" altLang="en-US" sz="1200" dirty="0" smtClean="0">
                <a:latin typeface="HG丸ｺﾞｼｯｸM-PRO" panose="020F0600000000000000" pitchFamily="50" charset="-128"/>
                <a:ea typeface="HG丸ｺﾞｼｯｸM-PRO" panose="020F0600000000000000" pitchFamily="50" charset="-128"/>
              </a:rPr>
              <a:t>～④の</a:t>
            </a:r>
            <a:r>
              <a:rPr lang="ja-JP" altLang="en-US" sz="1200" dirty="0">
                <a:latin typeface="HG丸ｺﾞｼｯｸM-PRO" panose="020F0600000000000000" pitchFamily="50" charset="-128"/>
                <a:ea typeface="HG丸ｺﾞｼｯｸM-PRO" panose="020F0600000000000000" pitchFamily="50" charset="-128"/>
              </a:rPr>
              <a:t>いずれにも該当しない方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　　　　① 高齢者</a:t>
            </a:r>
            <a:r>
              <a:rPr lang="ja-JP" altLang="en-US" sz="1200" dirty="0">
                <a:latin typeface="HG丸ｺﾞｼｯｸM-PRO" panose="020F0600000000000000" pitchFamily="50" charset="-128"/>
                <a:ea typeface="HG丸ｺﾞｼｯｸM-PRO" panose="020F0600000000000000" pitchFamily="50" charset="-128"/>
              </a:rPr>
              <a:t>（概ね</a:t>
            </a:r>
            <a:r>
              <a:rPr lang="en-US" altLang="ja-JP" sz="1200" dirty="0">
                <a:latin typeface="HG丸ｺﾞｼｯｸM-PRO" panose="020F0600000000000000" pitchFamily="50" charset="-128"/>
                <a:ea typeface="HG丸ｺﾞｼｯｸM-PRO" panose="020F0600000000000000" pitchFamily="50" charset="-128"/>
              </a:rPr>
              <a:t>70</a:t>
            </a:r>
            <a:r>
              <a:rPr lang="ja-JP" altLang="en-US" sz="1200" dirty="0">
                <a:latin typeface="HG丸ｺﾞｼｯｸM-PRO" panose="020F0600000000000000" pitchFamily="50" charset="-128"/>
                <a:ea typeface="HG丸ｺﾞｼｯｸM-PRO" panose="020F0600000000000000" pitchFamily="50" charset="-128"/>
              </a:rPr>
              <a:t>歳以上の方）　</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　　　　② 基礎</a:t>
            </a:r>
            <a:r>
              <a:rPr lang="ja-JP" altLang="en-US" sz="1200" dirty="0">
                <a:latin typeface="HG丸ｺﾞｼｯｸM-PRO" panose="020F0600000000000000" pitchFamily="50" charset="-128"/>
                <a:ea typeface="HG丸ｺﾞｼｯｸM-PRO" panose="020F0600000000000000" pitchFamily="50" charset="-128"/>
              </a:rPr>
              <a:t>疾患がある方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糖尿病、心疾患または呼吸器疾患を有する方、透析加療中の方など）</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　　　　③ 免疫</a:t>
            </a:r>
            <a:r>
              <a:rPr lang="ja-JP" altLang="en-US" sz="1200" dirty="0">
                <a:latin typeface="HG丸ｺﾞｼｯｸM-PRO" panose="020F0600000000000000" pitchFamily="50" charset="-128"/>
                <a:ea typeface="HG丸ｺﾞｼｯｸM-PRO" panose="020F0600000000000000" pitchFamily="50" charset="-128"/>
              </a:rPr>
              <a:t>抑制状態である方（免疫抑制剤や抗がん剤を使用している方）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　　　　④ 妊娠</a:t>
            </a:r>
            <a:r>
              <a:rPr lang="ja-JP" altLang="en-US" sz="1200" dirty="0">
                <a:latin typeface="HG丸ｺﾞｼｯｸM-PRO" panose="020F0600000000000000" pitchFamily="50" charset="-128"/>
                <a:ea typeface="HG丸ｺﾞｼｯｸM-PRO" panose="020F0600000000000000" pitchFamily="50" charset="-128"/>
              </a:rPr>
              <a:t>している方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□３．同居者</a:t>
            </a:r>
            <a:r>
              <a:rPr lang="ja-JP" altLang="en-US" sz="1200" dirty="0">
                <a:latin typeface="HG丸ｺﾞｼｯｸM-PRO" panose="020F0600000000000000" pitchFamily="50" charset="-128"/>
                <a:ea typeface="HG丸ｺﾞｼｯｸM-PRO" panose="020F0600000000000000" pitchFamily="50" charset="-128"/>
              </a:rPr>
              <a:t>の中に、上記①～④に該当する方がいる方</a:t>
            </a:r>
          </a:p>
          <a:p>
            <a:pPr>
              <a:lnSpc>
                <a:spcPts val="1600"/>
              </a:lnSpc>
            </a:pPr>
            <a:r>
              <a:rPr lang="ja-JP" altLang="en-US" sz="1200" dirty="0" smtClean="0">
                <a:latin typeface="HG丸ｺﾞｼｯｸM-PRO" panose="020F0600000000000000" pitchFamily="50" charset="-128"/>
                <a:ea typeface="HG丸ｺﾞｼｯｸM-PRO" panose="020F0600000000000000" pitchFamily="50" charset="-128"/>
              </a:rPr>
              <a:t>□４．入院医療</a:t>
            </a:r>
            <a:r>
              <a:rPr lang="ja-JP" altLang="en-US" sz="1200" dirty="0">
                <a:latin typeface="HG丸ｺﾞｼｯｸM-PRO" panose="020F0600000000000000" pitchFamily="50" charset="-128"/>
                <a:ea typeface="HG丸ｺﾞｼｯｸM-PRO" panose="020F0600000000000000" pitchFamily="50" charset="-128"/>
              </a:rPr>
              <a:t>機関</a:t>
            </a:r>
            <a:r>
              <a:rPr lang="ja-JP" altLang="en-US" sz="1200" dirty="0" smtClean="0">
                <a:latin typeface="HG丸ｺﾞｼｯｸM-PRO" panose="020F0600000000000000" pitchFamily="50" charset="-128"/>
                <a:ea typeface="HG丸ｺﾞｼｯｸM-PRO" panose="020F0600000000000000" pitchFamily="50" charset="-128"/>
              </a:rPr>
              <a:t>の</a:t>
            </a:r>
            <a:r>
              <a:rPr lang="ja-JP" altLang="en-US" sz="1200" dirty="0">
                <a:latin typeface="HG丸ｺﾞｼｯｸM-PRO" panose="020F0600000000000000" pitchFamily="50" charset="-128"/>
                <a:ea typeface="HG丸ｺﾞｼｯｸM-PRO" panose="020F0600000000000000" pitchFamily="50" charset="-128"/>
              </a:rPr>
              <a:t>医師が症状や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病床数の状況等から</a:t>
            </a:r>
            <a:r>
              <a:rPr lang="ja-JP" altLang="en-US" sz="1200" dirty="0">
                <a:latin typeface="HG丸ｺﾞｼｯｸM-PRO" panose="020F0600000000000000" pitchFamily="50" charset="-128"/>
                <a:ea typeface="HG丸ｺﾞｼｯｸM-PRO" panose="020F0600000000000000" pitchFamily="50" charset="-128"/>
              </a:rPr>
              <a:t>必ずしも入院が必要</a:t>
            </a:r>
            <a:r>
              <a:rPr lang="ja-JP" altLang="en-US" sz="1200" dirty="0" smtClean="0">
                <a:latin typeface="HG丸ｺﾞｼｯｸM-PRO" panose="020F0600000000000000" pitchFamily="50" charset="-128"/>
                <a:ea typeface="HG丸ｺﾞｼｯｸM-PRO" panose="020F0600000000000000" pitchFamily="50" charset="-128"/>
              </a:rPr>
              <a:t>な状態で</a:t>
            </a:r>
            <a:r>
              <a:rPr lang="ja-JP" altLang="en-US" sz="1200" dirty="0" err="1" smtClean="0">
                <a:latin typeface="HG丸ｺﾞｼｯｸM-PRO" panose="020F0600000000000000" pitchFamily="50" charset="-128"/>
                <a:ea typeface="HG丸ｺﾞｼｯｸM-PRO" panose="020F0600000000000000" pitchFamily="50" charset="-128"/>
              </a:rPr>
              <a:t>な</a:t>
            </a:r>
            <a:r>
              <a:rPr lang="ja-JP" altLang="en-US" sz="1200" dirty="0" smtClean="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6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いと</a:t>
            </a:r>
            <a:r>
              <a:rPr lang="ja-JP" altLang="en-US" sz="1200" dirty="0">
                <a:latin typeface="HG丸ｺﾞｼｯｸM-PRO" panose="020F0600000000000000" pitchFamily="50" charset="-128"/>
                <a:ea typeface="HG丸ｺﾞｼｯｸM-PRO" panose="020F0600000000000000" pitchFamily="50" charset="-128"/>
              </a:rPr>
              <a:t>判断したもの（発熱・呼吸器症状・呼吸数・胸部レントゲン・</a:t>
            </a:r>
            <a:r>
              <a:rPr lang="ja-JP" altLang="en-US" sz="1200" dirty="0" smtClean="0">
                <a:latin typeface="HG丸ｺﾞｼｯｸM-PRO" panose="020F0600000000000000" pitchFamily="50" charset="-128"/>
                <a:ea typeface="HG丸ｺﾞｼｯｸM-PRO" panose="020F0600000000000000" pitchFamily="50" charset="-128"/>
              </a:rPr>
              <a:t>酸素飽和度等</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6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の</a:t>
            </a:r>
            <a:r>
              <a:rPr lang="ja-JP" altLang="en-US" sz="1200" dirty="0">
                <a:latin typeface="HG丸ｺﾞｼｯｸM-PRO" panose="020F0600000000000000" pitchFamily="50" charset="-128"/>
                <a:ea typeface="HG丸ｺﾞｼｯｸM-PRO" panose="020F0600000000000000" pitchFamily="50" charset="-128"/>
              </a:rPr>
              <a:t>症状や診察、検査所見を踏まえ、医師が総合的に判断する）</a:t>
            </a:r>
          </a:p>
        </p:txBody>
      </p:sp>
      <p:sp>
        <p:nvSpPr>
          <p:cNvPr id="29" name="角丸四角形 28"/>
          <p:cNvSpPr/>
          <p:nvPr/>
        </p:nvSpPr>
        <p:spPr>
          <a:xfrm>
            <a:off x="320402" y="6023986"/>
            <a:ext cx="5325448" cy="410137"/>
          </a:xfrm>
          <a:prstGeom prst="roundRect">
            <a:avLst/>
          </a:prstGeom>
          <a:solidFill>
            <a:schemeClr val="accent1">
              <a:lumMod val="40000"/>
              <a:lumOff val="60000"/>
            </a:schemeClr>
          </a:solidFill>
          <a:ln w="12700">
            <a:solidFill>
              <a:schemeClr val="accent5">
                <a:lumMod val="60000"/>
                <a:lumOff val="40000"/>
              </a:schemeClr>
            </a:solidFill>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b="1" dirty="0" smtClean="0">
                <a:latin typeface="HG丸ｺﾞｼｯｸM-PRO" panose="020F0600000000000000" pitchFamily="50" charset="-128"/>
                <a:ea typeface="HG丸ｺﾞｼｯｸM-PRO" panose="020F0600000000000000" pitchFamily="50" charset="-128"/>
              </a:rPr>
              <a:t>宿泊</a:t>
            </a:r>
            <a:r>
              <a:rPr lang="ja-JP" altLang="en-US" sz="1600" b="1" dirty="0">
                <a:latin typeface="HG丸ｺﾞｼｯｸM-PRO" panose="020F0600000000000000" pitchFamily="50" charset="-128"/>
                <a:ea typeface="HG丸ｺﾞｼｯｸM-PRO" panose="020F0600000000000000" pitchFamily="50" charset="-128"/>
              </a:rPr>
              <a:t>施設での安静・療養期間中の健康観察について</a:t>
            </a:r>
            <a:endParaRPr lang="ja-JP" altLang="ja-JP" sz="16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98495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8"/>
          <p:cNvSpPr>
            <a:spLocks noChangeArrowheads="1"/>
          </p:cNvSpPr>
          <p:nvPr/>
        </p:nvSpPr>
        <p:spPr bwMode="auto">
          <a:xfrm>
            <a:off x="348916" y="3329756"/>
            <a:ext cx="11152986" cy="56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28" name="正方形/長方形 27"/>
          <p:cNvSpPr/>
          <p:nvPr/>
        </p:nvSpPr>
        <p:spPr>
          <a:xfrm>
            <a:off x="116840" y="5217415"/>
            <a:ext cx="6487446" cy="424731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療養中は外出できないため、必要なものは事前にご準備いただきますようお願いします。</a:t>
            </a:r>
            <a:endParaRPr lang="en-US" altLang="ja-JP" sz="12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①衣類（</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寝巻、部屋着、下着類、防寒具など）</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②タオル類（フェイスタオル、バスタオルなど）</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①～②は施設内</a:t>
            </a:r>
            <a:r>
              <a:rPr lang="ja-JP" altLang="en-US" sz="1100" dirty="0" smtClean="0">
                <a:latin typeface="HG丸ｺﾞｼｯｸM-PRO" panose="020F0600000000000000" pitchFamily="50" charset="-128"/>
                <a:ea typeface="HG丸ｺﾞｼｯｸM-PRO" panose="020F0600000000000000" pitchFamily="50" charset="-128"/>
              </a:rPr>
              <a:t>でご自身で洗濯し着用いただきますので、必要な枚数をご準備ください。</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③</a:t>
            </a:r>
            <a:r>
              <a:rPr lang="ja-JP" altLang="en-US" sz="1200" dirty="0" smtClean="0">
                <a:latin typeface="HG丸ｺﾞｼｯｸM-PRO" panose="020F0600000000000000" pitchFamily="50" charset="-128"/>
                <a:ea typeface="HG丸ｺﾞｼｯｸM-PRO" panose="020F0600000000000000" pitchFamily="50" charset="-128"/>
              </a:rPr>
              <a:t>洗濯用洗剤</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④</a:t>
            </a:r>
            <a:r>
              <a:rPr lang="ja-JP" altLang="en-US" sz="1200" dirty="0" smtClean="0">
                <a:latin typeface="HG丸ｺﾞｼｯｸM-PRO" panose="020F0600000000000000" pitchFamily="50" charset="-128"/>
                <a:ea typeface="HG丸ｺﾞｼｯｸM-PRO" panose="020F0600000000000000" pitchFamily="50" charset="-128"/>
              </a:rPr>
              <a:t>常用薬、頓服薬、おくすり手帳　</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持病等でお薬を常用されている方は必ずご持参ください。</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⑤食事道具（</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おはし、</a:t>
            </a:r>
            <a:r>
              <a:rPr lang="ja-JP" altLang="en-US" sz="1200" dirty="0" smtClean="0">
                <a:latin typeface="HG丸ｺﾞｼｯｸM-PRO" panose="020F0600000000000000" pitchFamily="50" charset="-128"/>
                <a:ea typeface="HG丸ｺﾞｼｯｸM-PRO" panose="020F0600000000000000" pitchFamily="50" charset="-128"/>
              </a:rPr>
              <a:t>コップ、スプーンなど。）</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⑥洗面用具（シャンプー、リンス、ボディーソープ、歯ブラシ、歯磨き粉、洗顔など）</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⑦携帯電話、充電器</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⑧</a:t>
            </a:r>
            <a:r>
              <a:rPr lang="ja-JP" altLang="en-US" sz="1200" dirty="0" smtClean="0">
                <a:latin typeface="HG丸ｺﾞｼｯｸM-PRO" panose="020F0600000000000000" pitchFamily="50" charset="-128"/>
                <a:ea typeface="HG丸ｺﾞｼｯｸM-PRO" panose="020F0600000000000000" pitchFamily="50" charset="-128"/>
              </a:rPr>
              <a:t>本、ゲーム機、</a:t>
            </a:r>
            <a:r>
              <a:rPr lang="en-US" altLang="ja-JP" sz="1200" dirty="0" smtClean="0">
                <a:latin typeface="HG丸ｺﾞｼｯｸM-PRO" panose="020F0600000000000000" pitchFamily="50" charset="-128"/>
                <a:ea typeface="HG丸ｺﾞｼｯｸM-PRO" panose="020F0600000000000000" pitchFamily="50" charset="-128"/>
              </a:rPr>
              <a:t>DVD</a:t>
            </a:r>
            <a:r>
              <a:rPr lang="ja-JP" altLang="en-US" sz="1200" dirty="0" smtClean="0">
                <a:latin typeface="HG丸ｺﾞｼｯｸM-PRO" panose="020F0600000000000000" pitchFamily="50" charset="-128"/>
                <a:ea typeface="HG丸ｺﾞｼｯｸM-PRO" panose="020F0600000000000000" pitchFamily="50" charset="-128"/>
              </a:rPr>
              <a:t>再生機など、気分転換に使用されるもの　</a:t>
            </a:r>
            <a:endParaRPr lang="en-US" altLang="ja-JP" sz="12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⑨</a:t>
            </a:r>
            <a:r>
              <a:rPr lang="ja-JP" altLang="en-US" sz="1200" dirty="0" smtClean="0">
                <a:latin typeface="HG丸ｺﾞｼｯｸM-PRO" panose="020F0600000000000000" pitchFamily="50" charset="-128"/>
                <a:ea typeface="HG丸ｺﾞｼｯｸM-PRO" panose="020F0600000000000000" pitchFamily="50" charset="-128"/>
              </a:rPr>
              <a:t>身分を証明できるもの運転免許証等を持参ください。</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⑩健康保険証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施設での療養中は、別途診療代や薬代が発生します。</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⑪体温計　</a:t>
            </a: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自宅にあるものを持参ください</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⑫生理用品</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⑬</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嗜好品（コーヒー、紅茶など）</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⑭</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現金</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両替はできませんので、小銭は多めに持参ください。</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16840" y="831322"/>
            <a:ext cx="6487446" cy="378565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（１</a:t>
            </a:r>
            <a:r>
              <a:rPr lang="ja-JP" altLang="en-US" sz="1200" dirty="0">
                <a:latin typeface="HG丸ｺﾞｼｯｸM-PRO" panose="020F0600000000000000" pitchFamily="50" charset="-128"/>
                <a:ea typeface="HG丸ｺﾞｼｯｸM-PRO" panose="020F0600000000000000" pitchFamily="50" charset="-128"/>
              </a:rPr>
              <a:t>）共通の留意事項</a:t>
            </a: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①</a:t>
            </a:r>
            <a:r>
              <a:rPr lang="ja-JP" altLang="en-US" sz="1200" dirty="0">
                <a:latin typeface="HG丸ｺﾞｼｯｸM-PRO" panose="020F0600000000000000" pitchFamily="50" charset="-128"/>
                <a:ea typeface="HG丸ｺﾞｼｯｸM-PRO" panose="020F0600000000000000" pitchFamily="50" charset="-128"/>
              </a:rPr>
              <a:t>軽症者等は</a:t>
            </a:r>
            <a:r>
              <a:rPr lang="ja-JP" altLang="en-US" sz="1200" b="1" u="sng" dirty="0">
                <a:latin typeface="HG丸ｺﾞｼｯｸM-PRO" panose="020F0600000000000000" pitchFamily="50" charset="-128"/>
                <a:ea typeface="HG丸ｺﾞｼｯｸM-PRO" panose="020F0600000000000000" pitchFamily="50" charset="-128"/>
              </a:rPr>
              <a:t>宿泊施設から外出</a:t>
            </a:r>
            <a:r>
              <a:rPr lang="ja-JP" altLang="en-US" sz="1200" b="1" u="sng" dirty="0" smtClean="0">
                <a:latin typeface="HG丸ｺﾞｼｯｸM-PRO" panose="020F0600000000000000" pitchFamily="50" charset="-128"/>
                <a:ea typeface="HG丸ｺﾞｼｯｸM-PRO" panose="020F0600000000000000" pitchFamily="50" charset="-128"/>
              </a:rPr>
              <a:t>しないでください（</a:t>
            </a:r>
            <a:r>
              <a:rPr lang="en-US" altLang="ja-JP" sz="1200" b="1" u="sng" dirty="0">
                <a:latin typeface="HG丸ｺﾞｼｯｸM-PRO" panose="020F0600000000000000" pitchFamily="50" charset="-128"/>
                <a:ea typeface="HG丸ｺﾞｼｯｸM-PRO" panose="020F0600000000000000" pitchFamily="50" charset="-128"/>
              </a:rPr>
              <a:t>※</a:t>
            </a:r>
            <a:r>
              <a:rPr lang="ja-JP" altLang="en-US" sz="1200" b="1" u="sng" dirty="0">
                <a:latin typeface="HG丸ｺﾞｼｯｸM-PRO" panose="020F0600000000000000" pitchFamily="50" charset="-128"/>
                <a:ea typeface="HG丸ｺﾞｼｯｸM-PRO" panose="020F0600000000000000" pitchFamily="50" charset="-128"/>
              </a:rPr>
              <a:t>外出をしないことが前提です</a:t>
            </a:r>
            <a:r>
              <a:rPr lang="ja-JP" altLang="en-US" sz="1200" b="1" u="sng" dirty="0" smtClean="0">
                <a:latin typeface="HG丸ｺﾞｼｯｸM-PRO" panose="020F0600000000000000" pitchFamily="50" charset="-128"/>
                <a:ea typeface="HG丸ｺﾞｼｯｸM-PRO" panose="020F0600000000000000" pitchFamily="50" charset="-128"/>
              </a:rPr>
              <a:t>）。</a:t>
            </a:r>
            <a:endParaRPr lang="ja-JP" altLang="en-US" sz="1200" b="1" u="sng" dirty="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②</a:t>
            </a:r>
            <a:r>
              <a:rPr lang="ja-JP" altLang="en-US" sz="1200" dirty="0">
                <a:latin typeface="HG丸ｺﾞｼｯｸM-PRO" panose="020F0600000000000000" pitchFamily="50" charset="-128"/>
                <a:ea typeface="HG丸ｺﾞｼｯｸM-PRO" panose="020F0600000000000000" pitchFamily="50" charset="-128"/>
              </a:rPr>
              <a:t>外部からの訪問者の受け入れはできません</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）宿泊施設での注意事項</a:t>
            </a: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①部屋</a:t>
            </a:r>
            <a:r>
              <a:rPr lang="ja-JP" altLang="en-US" sz="1200" dirty="0">
                <a:latin typeface="HG丸ｺﾞｼｯｸM-PRO" panose="020F0600000000000000" pitchFamily="50" charset="-128"/>
                <a:ea typeface="HG丸ｺﾞｼｯｸM-PRO" panose="020F0600000000000000" pitchFamily="50" charset="-128"/>
              </a:rPr>
              <a:t>は個室です。同居家族が同時</a:t>
            </a:r>
            <a:r>
              <a:rPr lang="ja-JP" altLang="en-US" sz="1200" dirty="0" smtClean="0">
                <a:latin typeface="HG丸ｺﾞｼｯｸM-PRO" panose="020F0600000000000000" pitchFamily="50" charset="-128"/>
                <a:ea typeface="HG丸ｺﾞｼｯｸM-PRO" panose="020F0600000000000000" pitchFamily="50" charset="-128"/>
              </a:rPr>
              <a:t>に軽症者</a:t>
            </a:r>
            <a:r>
              <a:rPr lang="ja-JP" altLang="en-US" sz="1200" dirty="0">
                <a:latin typeface="HG丸ｺﾞｼｯｸM-PRO" panose="020F0600000000000000" pitchFamily="50" charset="-128"/>
                <a:ea typeface="HG丸ｺﾞｼｯｸM-PRO" panose="020F0600000000000000" pitchFamily="50" charset="-128"/>
              </a:rPr>
              <a:t>等として滞在する</a:t>
            </a:r>
            <a:r>
              <a:rPr lang="ja-JP" altLang="en-US" sz="1200" dirty="0" smtClean="0">
                <a:latin typeface="HG丸ｺﾞｼｯｸM-PRO" panose="020F0600000000000000" pitchFamily="50" charset="-128"/>
                <a:ea typeface="HG丸ｺﾞｼｯｸM-PRO" panose="020F0600000000000000" pitchFamily="50" charset="-128"/>
              </a:rPr>
              <a:t>場合は</a:t>
            </a:r>
            <a:r>
              <a:rPr lang="ja-JP" altLang="en-US" sz="1200" dirty="0">
                <a:latin typeface="HG丸ｺﾞｼｯｸM-PRO" panose="020F0600000000000000" pitchFamily="50" charset="-128"/>
                <a:ea typeface="HG丸ｺﾞｼｯｸM-PRO" panose="020F0600000000000000" pitchFamily="50" charset="-128"/>
              </a:rPr>
              <a:t>、同居</a:t>
            </a:r>
            <a:r>
              <a:rPr lang="ja-JP" altLang="en-US" sz="1200" dirty="0" smtClean="0">
                <a:latin typeface="HG丸ｺﾞｼｯｸM-PRO" panose="020F0600000000000000" pitchFamily="50" charset="-128"/>
                <a:ea typeface="HG丸ｺﾞｼｯｸM-PRO" panose="020F0600000000000000" pitchFamily="50" charset="-128"/>
              </a:rPr>
              <a:t>も可能です。</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②</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入所中は、禁酒・禁煙です。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③食事を取り</a:t>
            </a:r>
            <a:r>
              <a:rPr lang="ja-JP" altLang="en-US" sz="1200" smtClean="0">
                <a:solidFill>
                  <a:schemeClr val="tx1"/>
                </a:solidFill>
                <a:latin typeface="HG丸ｺﾞｼｯｸM-PRO" panose="020F0600000000000000" pitchFamily="50" charset="-128"/>
                <a:ea typeface="HG丸ｺﾞｼｯｸM-PRO" panose="020F0600000000000000" pitchFamily="50" charset="-128"/>
              </a:rPr>
              <a:t>に行くなど</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部屋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から出るときは、必ずマスクを着用して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ください。職員</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も</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マスク</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の着用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や手洗い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等標準予防策を行っています</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④リネン</a:t>
            </a:r>
            <a:r>
              <a:rPr lang="ja-JP" altLang="en-US" sz="1200" dirty="0">
                <a:solidFill>
                  <a:schemeClr val="tx1"/>
                </a:solidFill>
                <a:latin typeface="HG丸ｺﾞｼｯｸM-PRO" panose="020F0600000000000000" pitchFamily="50" charset="-128"/>
                <a:ea typeface="HG丸ｺﾞｼｯｸM-PRO" panose="020F0600000000000000" pitchFamily="50" charset="-128"/>
              </a:rPr>
              <a:t>については、</a:t>
            </a:r>
            <a:r>
              <a:rPr lang="en-US" altLang="ja-JP" sz="1200" dirty="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週間分を部屋に</a:t>
            </a:r>
            <a:r>
              <a:rPr lang="ja-JP" altLang="en-US" sz="1200" dirty="0">
                <a:solidFill>
                  <a:schemeClr val="tx1"/>
                </a:solidFill>
                <a:latin typeface="HG丸ｺﾞｼｯｸM-PRO" panose="020F0600000000000000" pitchFamily="50" charset="-128"/>
                <a:ea typeface="HG丸ｺﾞｼｯｸM-PRO" panose="020F0600000000000000" pitchFamily="50" charset="-128"/>
              </a:rPr>
              <a:t>置いてあります。</a:t>
            </a: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⑤清掃</a:t>
            </a:r>
            <a:r>
              <a:rPr lang="ja-JP" altLang="en-US" sz="1200" dirty="0">
                <a:solidFill>
                  <a:schemeClr val="tx1"/>
                </a:solidFill>
                <a:latin typeface="HG丸ｺﾞｼｯｸM-PRO" panose="020F0600000000000000" pitchFamily="50" charset="-128"/>
                <a:ea typeface="HG丸ｺﾞｼｯｸM-PRO" panose="020F0600000000000000" pitchFamily="50" charset="-128"/>
              </a:rPr>
              <a:t>は必要に応じ</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、ご自身</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行ってください。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⑥</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リネン</a:t>
            </a:r>
            <a:r>
              <a:rPr lang="ja-JP" altLang="en-US" sz="1200" dirty="0">
                <a:solidFill>
                  <a:schemeClr val="tx1"/>
                </a:solidFill>
                <a:latin typeface="HG丸ｺﾞｼｯｸM-PRO" panose="020F0600000000000000" pitchFamily="50" charset="-128"/>
                <a:ea typeface="HG丸ｺﾞｼｯｸM-PRO" panose="020F0600000000000000" pitchFamily="50" charset="-128"/>
              </a:rPr>
              <a:t>、衣類等は通常の洗濯用洗剤で洗濯し、しっかり</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乾燥させてください。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ゴミ</a:t>
            </a:r>
            <a:r>
              <a:rPr lang="ja-JP" altLang="en-US" sz="1200" dirty="0">
                <a:solidFill>
                  <a:schemeClr val="tx1"/>
                </a:solidFill>
                <a:latin typeface="HG丸ｺﾞｼｯｸM-PRO" panose="020F0600000000000000" pitchFamily="50" charset="-128"/>
                <a:ea typeface="HG丸ｺﾞｼｯｸM-PRO" panose="020F0600000000000000" pitchFamily="50" charset="-128"/>
              </a:rPr>
              <a:t>は袋に入れて密閉</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して指定された場所に捨てて</a:t>
            </a:r>
            <a:r>
              <a:rPr lang="ja-JP" altLang="en-US" sz="1200" dirty="0" smtClean="0">
                <a:latin typeface="HG丸ｺﾞｼｯｸM-PRO" panose="020F0600000000000000" pitchFamily="50" charset="-128"/>
                <a:ea typeface="HG丸ｺﾞｼｯｸM-PRO" panose="020F0600000000000000" pitchFamily="50" charset="-128"/>
              </a:rPr>
              <a:t>ください。</a:t>
            </a:r>
            <a:r>
              <a:rPr lang="ja-JP" altLang="en-US"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⑧療養中で必要な物品等については、ご自身でご準備下さい。</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（職員が宿泊者に</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代わって物品の購入等をお受けすることは致しません。）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宿泊料・食事代（３食）以外は、自己負担となります。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下記の内容についてもご確認ください。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14" name="図 13"/>
          <p:cNvPicPr/>
          <p:nvPr/>
        </p:nvPicPr>
        <p:blipFill>
          <a:blip r:embed="rId2">
            <a:extLst>
              <a:ext uri="{28A0092B-C50C-407E-A947-70E740481C1C}">
                <a14:useLocalDpi xmlns:a14="http://schemas.microsoft.com/office/drawing/2010/main" val="0"/>
              </a:ext>
            </a:extLst>
          </a:blip>
          <a:srcRect/>
          <a:stretch>
            <a:fillRect/>
          </a:stretch>
        </p:blipFill>
        <p:spPr bwMode="auto">
          <a:xfrm>
            <a:off x="5731722" y="3878596"/>
            <a:ext cx="742950" cy="657225"/>
          </a:xfrm>
          <a:prstGeom prst="rect">
            <a:avLst/>
          </a:prstGeom>
          <a:noFill/>
          <a:ln>
            <a:noFill/>
          </a:ln>
        </p:spPr>
      </p:pic>
      <p:sp>
        <p:nvSpPr>
          <p:cNvPr id="11" name="角丸四角形 10"/>
          <p:cNvSpPr/>
          <p:nvPr/>
        </p:nvSpPr>
        <p:spPr>
          <a:xfrm>
            <a:off x="252047" y="454415"/>
            <a:ext cx="4809942" cy="429365"/>
          </a:xfrm>
          <a:prstGeom prst="roundRect">
            <a:avLst/>
          </a:prstGeom>
          <a:solidFill>
            <a:schemeClr val="accent1">
              <a:lumMod val="40000"/>
              <a:lumOff val="60000"/>
            </a:schemeClr>
          </a:solidFill>
          <a:ln w="12700">
            <a:solidFill>
              <a:schemeClr val="accent5">
                <a:lumMod val="60000"/>
                <a:lumOff val="40000"/>
              </a:schemeClr>
            </a:solidFill>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b="1" dirty="0" smtClean="0">
                <a:latin typeface="HG丸ｺﾞｼｯｸM-PRO" panose="020F0600000000000000" pitchFamily="50" charset="-128"/>
                <a:ea typeface="HG丸ｺﾞｼｯｸM-PRO" panose="020F0600000000000000" pitchFamily="50" charset="-128"/>
              </a:rPr>
              <a:t>宿泊施設での安静・療養にあたっての留意点</a:t>
            </a:r>
            <a:endParaRPr lang="ja-JP" altLang="ja-JP" sz="1600" b="1" dirty="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52047" y="4993881"/>
            <a:ext cx="5355850" cy="415724"/>
          </a:xfrm>
          <a:prstGeom prst="roundRect">
            <a:avLst/>
          </a:prstGeom>
          <a:solidFill>
            <a:schemeClr val="accent1">
              <a:lumMod val="40000"/>
              <a:lumOff val="60000"/>
            </a:schemeClr>
          </a:solidFill>
          <a:ln w="12700">
            <a:solidFill>
              <a:schemeClr val="accent5">
                <a:lumMod val="60000"/>
                <a:lumOff val="40000"/>
              </a:schemeClr>
            </a:solidFill>
          </a:ln>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600" b="1" dirty="0" smtClean="0">
                <a:latin typeface="HG丸ｺﾞｼｯｸM-PRO" panose="020F0600000000000000" pitchFamily="50" charset="-128"/>
                <a:ea typeface="HG丸ｺﾞｼｯｸM-PRO" panose="020F0600000000000000" pitchFamily="50" charset="-128"/>
              </a:rPr>
              <a:t>宿泊施設での安静・療養にあたって必要なもの</a:t>
            </a:r>
            <a:endParaRPr lang="ja-JP" altLang="ja-JP" sz="1600" b="1"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5179019" y="9060285"/>
            <a:ext cx="1543555" cy="220508"/>
          </a:xfrm>
          <a:prstGeom prst="rect">
            <a:avLst/>
          </a:prstGeom>
        </p:spPr>
      </p:pic>
      <p:pic>
        <p:nvPicPr>
          <p:cNvPr id="10" name="図 9"/>
          <p:cNvPicPr/>
          <p:nvPr/>
        </p:nvPicPr>
        <p:blipFill>
          <a:blip r:embed="rId4">
            <a:extLst>
              <a:ext uri="{28A0092B-C50C-407E-A947-70E740481C1C}">
                <a14:useLocalDpi xmlns:a14="http://schemas.microsoft.com/office/drawing/2010/main" val="0"/>
              </a:ext>
            </a:extLst>
          </a:blip>
          <a:srcRect/>
          <a:stretch>
            <a:fillRect/>
          </a:stretch>
        </p:blipFill>
        <p:spPr bwMode="auto">
          <a:xfrm>
            <a:off x="5388822" y="7947883"/>
            <a:ext cx="685800" cy="1078865"/>
          </a:xfrm>
          <a:prstGeom prst="rect">
            <a:avLst/>
          </a:prstGeom>
          <a:noFill/>
          <a:ln>
            <a:noFill/>
          </a:ln>
        </p:spPr>
      </p:pic>
    </p:spTree>
    <p:extLst>
      <p:ext uri="{BB962C8B-B14F-4D97-AF65-F5344CB8AC3E}">
        <p14:creationId xmlns:p14="http://schemas.microsoft.com/office/powerpoint/2010/main" val="39125539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TotalTime>
  <Words>246</Words>
  <PresentationFormat>A4 210 x 297 mm</PresentationFormat>
  <Paragraphs>69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2020-04-12T09:12:57Z</cp:lastPrinted>
  <dcterms:created xsi:type="dcterms:W3CDTF">2020-04-09T05:24:12Z</dcterms:created>
  <dcterms:modified xsi:type="dcterms:W3CDTF">2020-04-12T14:42:13Z</dcterms:modified>
</cp:coreProperties>
</file>