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86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68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62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41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420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20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72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31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4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D5F62-3D32-4D48-9BC7-9301B04817DE}" type="datetimeFigureOut">
              <a:rPr kumimoji="1" lang="ja-JP" altLang="en-US" smtClean="0"/>
              <a:t>2020/4/13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32197-B453-4F21-9779-4BD87F16C0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85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6517493" y="886917"/>
            <a:ext cx="2267337" cy="35780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633" dirty="0">
              <a:solidFill>
                <a:schemeClr val="tx1"/>
              </a:solidFill>
            </a:endParaRPr>
          </a:p>
        </p:txBody>
      </p:sp>
      <p:sp>
        <p:nvSpPr>
          <p:cNvPr id="51" name="右矢印 50"/>
          <p:cNvSpPr/>
          <p:nvPr/>
        </p:nvSpPr>
        <p:spPr>
          <a:xfrm>
            <a:off x="4846879" y="2562030"/>
            <a:ext cx="1836469" cy="533696"/>
          </a:xfrm>
          <a:prstGeom prst="rightArrow">
            <a:avLst>
              <a:gd name="adj1" fmla="val 50000"/>
              <a:gd name="adj2" fmla="val 37778"/>
            </a:avLst>
          </a:prstGeom>
          <a:solidFill>
            <a:schemeClr val="tx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51" b="1" dirty="0" smtClean="0">
                <a:solidFill>
                  <a:schemeClr val="bg1"/>
                </a:solidFill>
              </a:rPr>
              <a:t>　軽症者</a:t>
            </a:r>
            <a:r>
              <a:rPr lang="ja-JP" altLang="en-US" sz="1451" b="1" dirty="0">
                <a:solidFill>
                  <a:schemeClr val="bg1"/>
                </a:solidFill>
              </a:rPr>
              <a:t>等</a:t>
            </a:r>
          </a:p>
        </p:txBody>
      </p:sp>
      <p:sp>
        <p:nvSpPr>
          <p:cNvPr id="16" name="左矢印 15"/>
          <p:cNvSpPr/>
          <p:nvPr/>
        </p:nvSpPr>
        <p:spPr>
          <a:xfrm rot="19921214">
            <a:off x="1494374" y="4398870"/>
            <a:ext cx="2812474" cy="537415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51" b="1" dirty="0">
                <a:solidFill>
                  <a:schemeClr val="tx1"/>
                </a:solidFill>
              </a:rPr>
              <a:t>③重症・</a:t>
            </a:r>
            <a:r>
              <a:rPr lang="ja-JP" altLang="en-US" sz="1270" b="1" dirty="0">
                <a:solidFill>
                  <a:schemeClr val="tx1"/>
                </a:solidFill>
              </a:rPr>
              <a:t>中等症</a:t>
            </a:r>
            <a:endParaRPr lang="ja-JP" altLang="en-US" sz="1451" b="1" dirty="0">
              <a:solidFill>
                <a:schemeClr val="tx1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1757094" y="3376581"/>
            <a:ext cx="2131258" cy="636807"/>
          </a:xfrm>
          <a:prstGeom prst="rightArrow">
            <a:avLst>
              <a:gd name="adj1" fmla="val 50000"/>
              <a:gd name="adj2" fmla="val 44709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70" dirty="0">
                <a:solidFill>
                  <a:schemeClr val="tx1"/>
                </a:solidFill>
              </a:rPr>
              <a:t>①重症・中等症</a:t>
            </a:r>
          </a:p>
        </p:txBody>
      </p:sp>
      <p:sp>
        <p:nvSpPr>
          <p:cNvPr id="3" name="右矢印 2"/>
          <p:cNvSpPr/>
          <p:nvPr/>
        </p:nvSpPr>
        <p:spPr>
          <a:xfrm>
            <a:off x="1783449" y="2130010"/>
            <a:ext cx="2080181" cy="606809"/>
          </a:xfrm>
          <a:prstGeom prst="rightArrow">
            <a:avLst>
              <a:gd name="adj1" fmla="val 50000"/>
              <a:gd name="adj2" fmla="val 37778"/>
            </a:avLst>
          </a:prstGeom>
          <a:solidFill>
            <a:schemeClr val="tx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51" b="1" dirty="0">
                <a:solidFill>
                  <a:schemeClr val="bg1"/>
                </a:solidFill>
              </a:rPr>
              <a:t>(1)</a:t>
            </a:r>
            <a:r>
              <a:rPr lang="ja-JP" altLang="en-US" sz="1451" b="1" dirty="0">
                <a:solidFill>
                  <a:schemeClr val="bg1"/>
                </a:solidFill>
              </a:rPr>
              <a:t> 軽症者等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816882" y="158355"/>
            <a:ext cx="8187390" cy="391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33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新型コロナウイルス感染者：軽症者等の療養等に関する流れ（イメージ）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966304" y="5667172"/>
            <a:ext cx="1698078" cy="538220"/>
          </a:xfrm>
          <a:prstGeom prst="round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5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入院フォロー</a:t>
            </a:r>
            <a:endParaRPr lang="en-US" altLang="ja-JP" sz="145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45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アップセンター</a:t>
            </a:r>
            <a:endParaRPr lang="en-US" altLang="ja-JP" sz="145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8029144" y="2070200"/>
            <a:ext cx="1212725" cy="529489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14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自宅療養</a:t>
            </a:r>
            <a:endParaRPr lang="en-US" altLang="ja-JP" sz="1814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3" name="フレーム 22"/>
          <p:cNvSpPr/>
          <p:nvPr/>
        </p:nvSpPr>
        <p:spPr>
          <a:xfrm>
            <a:off x="532861" y="5929324"/>
            <a:ext cx="1098007" cy="596837"/>
          </a:xfrm>
          <a:prstGeom prst="frame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51" b="1" dirty="0">
                <a:solidFill>
                  <a:schemeClr val="tx1"/>
                </a:solidFill>
              </a:rPr>
              <a:t>医療機関</a:t>
            </a:r>
            <a:endParaRPr lang="en-US" altLang="ja-JP" sz="1451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1451" b="1" dirty="0">
                <a:solidFill>
                  <a:schemeClr val="tx1"/>
                </a:solidFill>
              </a:rPr>
              <a:t>（入院）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3288135" y="4611187"/>
            <a:ext cx="1646818" cy="659310"/>
          </a:xfrm>
          <a:prstGeom prst="roundRect">
            <a:avLst/>
          </a:prstGeom>
          <a:noFill/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88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② 搬送先医療</a:t>
            </a:r>
            <a:endParaRPr lang="en-US" altLang="ja-JP" sz="1088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088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機関の調整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315946" y="1964300"/>
            <a:ext cx="1467045" cy="2116590"/>
            <a:chOff x="234132" y="2165731"/>
            <a:chExt cx="1617485" cy="2333637"/>
          </a:xfrm>
        </p:grpSpPr>
        <p:sp>
          <p:nvSpPr>
            <p:cNvPr id="6" name="正方形/長方形 5"/>
            <p:cNvSpPr/>
            <p:nvPr/>
          </p:nvSpPr>
          <p:spPr>
            <a:xfrm>
              <a:off x="234132" y="2165731"/>
              <a:ext cx="1617485" cy="233363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633" dirty="0">
                <a:solidFill>
                  <a:schemeClr val="tx1"/>
                </a:solidFill>
              </a:endParaRPr>
            </a:p>
          </p:txBody>
        </p:sp>
        <p:sp>
          <p:nvSpPr>
            <p:cNvPr id="4" name="角丸四角形 3"/>
            <p:cNvSpPr/>
            <p:nvPr/>
          </p:nvSpPr>
          <p:spPr>
            <a:xfrm>
              <a:off x="399789" y="2335565"/>
              <a:ext cx="1269125" cy="556470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51" dirty="0">
                  <a:solidFill>
                    <a:schemeClr val="tx1"/>
                  </a:solidFill>
                  <a:latin typeface="HGSｺﾞｼｯｸM" panose="020B0600000000000000" pitchFamily="50" charset="-128"/>
                  <a:ea typeface="HGSｺﾞｼｯｸM" panose="020B0600000000000000" pitchFamily="50" charset="-128"/>
                </a:rPr>
                <a:t>帰国者・</a:t>
              </a:r>
              <a:endParaRPr lang="en-US" altLang="ja-JP" sz="145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endParaRPr>
            </a:p>
            <a:p>
              <a:pPr algn="ctr"/>
              <a:r>
                <a:rPr lang="ja-JP" altLang="en-US" sz="1451" dirty="0">
                  <a:solidFill>
                    <a:schemeClr val="tx1"/>
                  </a:solidFill>
                  <a:latin typeface="HGSｺﾞｼｯｸM" panose="020B0600000000000000" pitchFamily="50" charset="-128"/>
                  <a:ea typeface="HGSｺﾞｼｯｸM" panose="020B0600000000000000" pitchFamily="50" charset="-128"/>
                </a:rPr>
                <a:t>接触者外来</a:t>
              </a:r>
            </a:p>
          </p:txBody>
        </p:sp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789" y="3003516"/>
              <a:ext cx="1257618" cy="1398326"/>
            </a:xfrm>
            <a:prstGeom prst="rect">
              <a:avLst/>
            </a:prstGeom>
          </p:spPr>
        </p:pic>
      </p:grp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00" y="4464974"/>
            <a:ext cx="1049114" cy="1461513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3857972" y="2015084"/>
            <a:ext cx="1467045" cy="2116590"/>
            <a:chOff x="2872116" y="2147163"/>
            <a:chExt cx="1617485" cy="2333637"/>
          </a:xfrm>
        </p:grpSpPr>
        <p:sp>
          <p:nvSpPr>
            <p:cNvPr id="43" name="正方形/長方形 42"/>
            <p:cNvSpPr/>
            <p:nvPr/>
          </p:nvSpPr>
          <p:spPr>
            <a:xfrm>
              <a:off x="2872116" y="2147163"/>
              <a:ext cx="1617485" cy="233363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633" dirty="0">
                <a:solidFill>
                  <a:schemeClr val="tx1"/>
                </a:solidFill>
              </a:endParaRPr>
            </a:p>
          </p:txBody>
        </p:sp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7325" y="3022483"/>
              <a:ext cx="1104960" cy="1260564"/>
            </a:xfrm>
            <a:prstGeom prst="rect">
              <a:avLst/>
            </a:prstGeom>
          </p:spPr>
        </p:pic>
        <p:sp>
          <p:nvSpPr>
            <p:cNvPr id="8" name="角丸四角形 7"/>
            <p:cNvSpPr/>
            <p:nvPr/>
          </p:nvSpPr>
          <p:spPr>
            <a:xfrm>
              <a:off x="3107327" y="2382818"/>
              <a:ext cx="1129755" cy="35503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814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保健所</a:t>
              </a:r>
            </a:p>
          </p:txBody>
        </p:sp>
      </p:grpSp>
      <p:sp>
        <p:nvSpPr>
          <p:cNvPr id="37" name="左右矢印 36"/>
          <p:cNvSpPr/>
          <p:nvPr/>
        </p:nvSpPr>
        <p:spPr>
          <a:xfrm>
            <a:off x="2356065" y="2976577"/>
            <a:ext cx="868690" cy="351553"/>
          </a:xfrm>
          <a:prstGeom prst="leftRightArrow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98" dirty="0">
                <a:solidFill>
                  <a:schemeClr val="tx1"/>
                </a:solidFill>
              </a:rPr>
              <a:t>調整</a:t>
            </a:r>
          </a:p>
        </p:txBody>
      </p:sp>
      <p:sp>
        <p:nvSpPr>
          <p:cNvPr id="36" name="雲形吹き出し 35"/>
          <p:cNvSpPr/>
          <p:nvPr/>
        </p:nvSpPr>
        <p:spPr>
          <a:xfrm>
            <a:off x="1462990" y="928497"/>
            <a:ext cx="2394978" cy="1055210"/>
          </a:xfrm>
          <a:prstGeom prst="cloudCallout">
            <a:avLst>
              <a:gd name="adj1" fmla="val -25287"/>
              <a:gd name="adj2" fmla="val 77402"/>
            </a:avLst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軽症者等に対し、宿泊施設・療養に関する留意事項等を記載したリーフレットを配布。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9300189" y="670086"/>
            <a:ext cx="427809" cy="402428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633" dirty="0">
                <a:solidFill>
                  <a:schemeClr val="tx1"/>
                </a:solidFill>
              </a:rPr>
              <a:t>府全体集</a:t>
            </a:r>
            <a:endParaRPr lang="en-US" altLang="ja-JP" sz="1633" dirty="0">
              <a:solidFill>
                <a:schemeClr val="tx1"/>
              </a:solidFill>
            </a:endParaRPr>
          </a:p>
          <a:p>
            <a:pPr algn="ctr"/>
            <a:r>
              <a:rPr lang="ja-JP" altLang="en-US" sz="1633" dirty="0">
                <a:solidFill>
                  <a:schemeClr val="tx1"/>
                </a:solidFill>
              </a:rPr>
              <a:t>約</a:t>
            </a:r>
            <a:endParaRPr lang="en-US" altLang="ja-JP" sz="1633" dirty="0">
              <a:solidFill>
                <a:schemeClr val="tx1"/>
              </a:solidFill>
            </a:endParaRPr>
          </a:p>
          <a:p>
            <a:pPr algn="ctr"/>
            <a:r>
              <a:rPr lang="ja-JP" altLang="en-US" sz="1633" dirty="0">
                <a:solidFill>
                  <a:schemeClr val="tx1"/>
                </a:solidFill>
              </a:rPr>
              <a:t>・・・</a:t>
            </a:r>
            <a:endParaRPr lang="en-US" altLang="ja-JP" sz="1633" dirty="0">
              <a:solidFill>
                <a:schemeClr val="tx1"/>
              </a:solidFill>
            </a:endParaRPr>
          </a:p>
          <a:p>
            <a:pPr algn="ctr"/>
            <a:r>
              <a:rPr lang="ja-JP" altLang="en-US" sz="1633" dirty="0">
                <a:solidFill>
                  <a:schemeClr val="tx1"/>
                </a:solidFill>
              </a:rPr>
              <a:t>患者情報管理班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6709907" y="621732"/>
            <a:ext cx="1894850" cy="1485121"/>
          </a:xfrm>
          <a:prstGeom prst="roundRect">
            <a:avLst>
              <a:gd name="adj" fmla="val 12281"/>
            </a:avLst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51" b="1" u="sng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14</a:t>
            </a:r>
            <a:r>
              <a:rPr lang="ja-JP" altLang="en-US" sz="1451" b="1" u="sng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日間の健康観察</a:t>
            </a:r>
            <a:endParaRPr lang="en-US" altLang="ja-JP" sz="1451" b="1" u="sng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⇒　電話等</a:t>
            </a:r>
            <a:endParaRPr lang="en-US" altLang="ja-JP" sz="1088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en-US" altLang="ja-JP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アプリの活用検討</a:t>
            </a:r>
            <a:endParaRPr lang="en-US" altLang="ja-JP" sz="1088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endParaRPr lang="en-US" altLang="ja-JP" sz="1088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088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≪実施者：想定≫</a:t>
            </a:r>
            <a:endParaRPr lang="en-US" altLang="ja-JP" sz="1088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・地区医師会</a:t>
            </a:r>
            <a:endParaRPr lang="en-US" altLang="ja-JP" sz="1088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・市保健センター</a:t>
            </a:r>
            <a:endParaRPr lang="en-US" altLang="ja-JP" sz="1088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088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・外部委託　　等</a:t>
            </a:r>
            <a:endParaRPr lang="en-US" altLang="ja-JP" sz="127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9" name="左右矢印 48"/>
          <p:cNvSpPr/>
          <p:nvPr/>
        </p:nvSpPr>
        <p:spPr>
          <a:xfrm rot="5400000">
            <a:off x="3438444" y="4738073"/>
            <a:ext cx="1517199" cy="351553"/>
          </a:xfrm>
          <a:prstGeom prst="leftRightArrow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088" dirty="0">
              <a:solidFill>
                <a:schemeClr val="tx1"/>
              </a:solidFill>
            </a:endParaRPr>
          </a:p>
        </p:txBody>
      </p:sp>
      <p:sp>
        <p:nvSpPr>
          <p:cNvPr id="12" name="屈折矢印 11"/>
          <p:cNvSpPr/>
          <p:nvPr/>
        </p:nvSpPr>
        <p:spPr>
          <a:xfrm flipH="1" flipV="1">
            <a:off x="4304929" y="1250683"/>
            <a:ext cx="2374226" cy="743340"/>
          </a:xfrm>
          <a:prstGeom prst="bentUpArrow">
            <a:avLst>
              <a:gd name="adj1" fmla="val 34845"/>
              <a:gd name="adj2" fmla="val 41407"/>
              <a:gd name="adj3" fmla="val 25000"/>
            </a:avLst>
          </a:prstGeom>
          <a:solidFill>
            <a:schemeClr val="tx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3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87587" y="1249528"/>
            <a:ext cx="1591570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51" b="1" dirty="0">
                <a:solidFill>
                  <a:schemeClr val="bg1"/>
                </a:solidFill>
              </a:rPr>
              <a:t>症状悪化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910577" y="1524570"/>
            <a:ext cx="1594777" cy="594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88" dirty="0"/>
              <a:t>症状悪化の際は、保健所を通じ、医療機関へ</a:t>
            </a:r>
          </a:p>
          <a:p>
            <a:endParaRPr lang="ja-JP" altLang="en-US" sz="1088" dirty="0"/>
          </a:p>
        </p:txBody>
      </p:sp>
      <p:sp>
        <p:nvSpPr>
          <p:cNvPr id="27" name="等号 26"/>
          <p:cNvSpPr/>
          <p:nvPr/>
        </p:nvSpPr>
        <p:spPr>
          <a:xfrm>
            <a:off x="8487303" y="1073244"/>
            <a:ext cx="933402" cy="533742"/>
          </a:xfrm>
          <a:prstGeom prst="mathEqual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633" dirty="0">
              <a:solidFill>
                <a:schemeClr val="tx1"/>
              </a:solidFill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 flipV="1">
            <a:off x="6626663" y="6325944"/>
            <a:ext cx="2887431" cy="18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endCxn id="28" idx="2"/>
          </p:cNvCxnSpPr>
          <p:nvPr/>
        </p:nvCxnSpPr>
        <p:spPr>
          <a:xfrm flipV="1">
            <a:off x="9514094" y="4694374"/>
            <a:ext cx="0" cy="1650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8487303" y="6010345"/>
            <a:ext cx="1405112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51" dirty="0"/>
              <a:t>（情報共有）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32701" y="2663746"/>
            <a:ext cx="2175042" cy="385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53" dirty="0"/>
              <a:t>(</a:t>
            </a:r>
            <a:r>
              <a:rPr lang="ja-JP" altLang="en-US" sz="953" dirty="0"/>
              <a:t>高齢者、基礎疾患がある者等を除く</a:t>
            </a:r>
            <a:r>
              <a:rPr lang="en-US" altLang="ja-JP" sz="953" dirty="0"/>
              <a:t>)</a:t>
            </a:r>
            <a:endParaRPr lang="ja-JP" altLang="en-US" sz="953" dirty="0"/>
          </a:p>
        </p:txBody>
      </p:sp>
      <p:sp>
        <p:nvSpPr>
          <p:cNvPr id="39" name="左右矢印 38"/>
          <p:cNvSpPr/>
          <p:nvPr/>
        </p:nvSpPr>
        <p:spPr>
          <a:xfrm rot="5400000">
            <a:off x="4250302" y="4857988"/>
            <a:ext cx="1785448" cy="351553"/>
          </a:xfrm>
          <a:prstGeom prst="leftRightArrow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088" dirty="0">
              <a:solidFill>
                <a:schemeClr val="tx1"/>
              </a:solidFill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4282543" y="5040902"/>
            <a:ext cx="1646818" cy="65931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70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</a:t>
            </a:r>
            <a:r>
              <a:rPr lang="en-US" altLang="ja-JP" sz="1270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</a:t>
            </a:r>
            <a:r>
              <a:rPr lang="ja-JP" altLang="en-US" sz="1270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）宿泊先の調整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908385" y="3257349"/>
            <a:ext cx="3245962" cy="2199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11125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6668651" y="2545871"/>
            <a:ext cx="1234814" cy="77628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14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宿泊</a:t>
            </a:r>
            <a:r>
              <a:rPr lang="ja-JP" altLang="en-US" sz="1814" b="1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療養</a:t>
            </a:r>
            <a:endParaRPr lang="en-US" altLang="ja-JP" sz="1814" b="1" dirty="0" smtClean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（ホテル）</a:t>
            </a:r>
            <a:endParaRPr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4" name="六角形 23"/>
          <p:cNvSpPr/>
          <p:nvPr/>
        </p:nvSpPr>
        <p:spPr>
          <a:xfrm>
            <a:off x="4704542" y="6046958"/>
            <a:ext cx="1922121" cy="591066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14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宿泊施設班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804597" y="3448858"/>
            <a:ext cx="11996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看護師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（常駐）</a:t>
            </a:r>
            <a:endParaRPr kumimoji="1" lang="ja-JP" altLang="en-US" sz="16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967950" y="4815930"/>
            <a:ext cx="134482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薬剤師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200" dirty="0" smtClean="0"/>
              <a:t>（オンコール）</a:t>
            </a:r>
            <a:endParaRPr kumimoji="1" lang="ja-JP" altLang="en-US" sz="1200" dirty="0"/>
          </a:p>
        </p:txBody>
      </p:sp>
      <p:sp>
        <p:nvSpPr>
          <p:cNvPr id="26" name="角丸四角形 25"/>
          <p:cNvSpPr/>
          <p:nvPr/>
        </p:nvSpPr>
        <p:spPr>
          <a:xfrm>
            <a:off x="6812690" y="5666995"/>
            <a:ext cx="1437353" cy="42875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府ロジ担当</a:t>
            </a:r>
            <a:endParaRPr kumimoji="1" lang="ja-JP" altLang="en-US" sz="14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089136" y="3415391"/>
            <a:ext cx="1410319" cy="723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医師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（日中常駐）</a:t>
            </a:r>
            <a:endParaRPr kumimoji="1" lang="en-US" altLang="ja-JP" sz="1600" dirty="0" smtClean="0"/>
          </a:p>
          <a:p>
            <a:pPr algn="ctr"/>
            <a:r>
              <a:rPr kumimoji="1" lang="ja-JP" altLang="en-US" sz="900" dirty="0" smtClean="0"/>
              <a:t>（夜間オンコール）</a:t>
            </a:r>
            <a:endParaRPr kumimoji="1" lang="ja-JP" altLang="en-US" sz="9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940302" y="4200928"/>
            <a:ext cx="1434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府医師会、看護協会、地区薬剤師会でチーム編成</a:t>
            </a:r>
            <a:endParaRPr kumimoji="1" lang="ja-JP" altLang="en-US" sz="1200" b="1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260688" y="4891084"/>
            <a:ext cx="879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常用薬の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配達等</a:t>
            </a:r>
            <a:endParaRPr kumimoji="1" lang="ja-JP" altLang="en-US" sz="1200" dirty="0"/>
          </a:p>
        </p:txBody>
      </p:sp>
      <p:sp>
        <p:nvSpPr>
          <p:cNvPr id="18" name="楕円 17"/>
          <p:cNvSpPr/>
          <p:nvPr/>
        </p:nvSpPr>
        <p:spPr>
          <a:xfrm>
            <a:off x="6992147" y="3863484"/>
            <a:ext cx="1386621" cy="1194492"/>
          </a:xfrm>
          <a:prstGeom prst="ellipse">
            <a:avLst/>
          </a:prstGeom>
          <a:noFill/>
          <a:ln w="412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屈折矢印 55"/>
          <p:cNvSpPr/>
          <p:nvPr/>
        </p:nvSpPr>
        <p:spPr>
          <a:xfrm rot="10800000" flipH="1" flipV="1">
            <a:off x="7915603" y="2626507"/>
            <a:ext cx="495671" cy="480456"/>
          </a:xfrm>
          <a:prstGeom prst="bentUpArrow">
            <a:avLst>
              <a:gd name="adj1" fmla="val 34845"/>
              <a:gd name="adj2" fmla="val 41407"/>
              <a:gd name="adj3" fmla="val 25000"/>
            </a:avLst>
          </a:prstGeom>
          <a:solidFill>
            <a:schemeClr val="tx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3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8784830" y="36331"/>
            <a:ext cx="108588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smtClean="0">
                <a:solidFill>
                  <a:schemeClr val="tx1"/>
                </a:solidFill>
              </a:rPr>
              <a:t>資料３－２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91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170</Words>
  <PresentationFormat>A4 210 x 297 mm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HGPｺﾞｼｯｸM</vt:lpstr>
      <vt:lpstr>HGSｺﾞｼｯｸM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2020-04-08T03:44:27Z</cp:lastPrinted>
  <dcterms:created xsi:type="dcterms:W3CDTF">2020-04-04T12:50:06Z</dcterms:created>
  <dcterms:modified xsi:type="dcterms:W3CDTF">2020-04-13T06:39:56Z</dcterms:modified>
</cp:coreProperties>
</file>