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6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5667-1A45-496A-9668-F340E825EA2B}" type="datetimeFigureOut">
              <a:rPr kumimoji="1" lang="ja-JP" altLang="en-US" smtClean="0"/>
              <a:t>2020/4/13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4BC2-0483-412E-A510-B34C2727C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49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5667-1A45-496A-9668-F340E825EA2B}" type="datetimeFigureOut">
              <a:rPr kumimoji="1" lang="ja-JP" altLang="en-US" smtClean="0"/>
              <a:t>2020/4/13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4BC2-0483-412E-A510-B34C2727C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95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5667-1A45-496A-9668-F340E825EA2B}" type="datetimeFigureOut">
              <a:rPr kumimoji="1" lang="ja-JP" altLang="en-US" smtClean="0"/>
              <a:t>2020/4/13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4BC2-0483-412E-A510-B34C2727C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13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5667-1A45-496A-9668-F340E825EA2B}" type="datetimeFigureOut">
              <a:rPr kumimoji="1" lang="ja-JP" altLang="en-US" smtClean="0"/>
              <a:t>2020/4/13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4BC2-0483-412E-A510-B34C2727C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39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5667-1A45-496A-9668-F340E825EA2B}" type="datetimeFigureOut">
              <a:rPr kumimoji="1" lang="ja-JP" altLang="en-US" smtClean="0"/>
              <a:t>2020/4/13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4BC2-0483-412E-A510-B34C2727C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61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5667-1A45-496A-9668-F340E825EA2B}" type="datetimeFigureOut">
              <a:rPr kumimoji="1" lang="ja-JP" altLang="en-US" smtClean="0"/>
              <a:t>2020/4/13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4BC2-0483-412E-A510-B34C2727C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87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5667-1A45-496A-9668-F340E825EA2B}" type="datetimeFigureOut">
              <a:rPr kumimoji="1" lang="ja-JP" altLang="en-US" smtClean="0"/>
              <a:t>2020/4/13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4BC2-0483-412E-A510-B34C2727C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31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5667-1A45-496A-9668-F340E825EA2B}" type="datetimeFigureOut">
              <a:rPr kumimoji="1" lang="ja-JP" altLang="en-US" smtClean="0"/>
              <a:t>2020/4/13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4BC2-0483-412E-A510-B34C2727C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359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5667-1A45-496A-9668-F340E825EA2B}" type="datetimeFigureOut">
              <a:rPr kumimoji="1" lang="ja-JP" altLang="en-US" smtClean="0"/>
              <a:t>2020/4/13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4BC2-0483-412E-A510-B34C2727C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31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5667-1A45-496A-9668-F340E825EA2B}" type="datetimeFigureOut">
              <a:rPr kumimoji="1" lang="ja-JP" altLang="en-US" smtClean="0"/>
              <a:t>2020/4/13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4BC2-0483-412E-A510-B34C2727C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10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5667-1A45-496A-9668-F340E825EA2B}" type="datetimeFigureOut">
              <a:rPr kumimoji="1" lang="ja-JP" altLang="en-US" smtClean="0"/>
              <a:t>2020/4/13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4BC2-0483-412E-A510-B34C2727C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7580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05667-1A45-496A-9668-F340E825EA2B}" type="datetimeFigureOut">
              <a:rPr kumimoji="1" lang="ja-JP" altLang="en-US" smtClean="0"/>
              <a:t>2020/4/13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14BC2-0483-412E-A510-B34C2727C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88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/>
        </p:nvSpPr>
        <p:spPr>
          <a:xfrm>
            <a:off x="4127157" y="1974807"/>
            <a:ext cx="4629128" cy="48274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0" y="0"/>
            <a:ext cx="9144000" cy="444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/>
              <a:t>軽症者等の宿泊療養にかかる宿泊施設の決定　</a:t>
            </a:r>
            <a:endParaRPr kumimoji="1" lang="ja-JP" altLang="en-US" sz="1200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100575" y="1991568"/>
            <a:ext cx="465571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●</a:t>
            </a:r>
            <a:r>
              <a:rPr kumimoji="1" lang="ja-JP" altLang="en-US" sz="1600" b="1" dirty="0" smtClean="0"/>
              <a:t>「受入れの迅速性」「居室数」「ゾーニング」</a:t>
            </a:r>
            <a:endParaRPr kumimoji="1" lang="en-US" altLang="ja-JP" sz="1600" b="1" dirty="0" smtClean="0"/>
          </a:p>
          <a:p>
            <a:r>
              <a:rPr kumimoji="1" lang="ja-JP" altLang="en-US" sz="1600" b="1" dirty="0"/>
              <a:t>　</a:t>
            </a:r>
            <a:r>
              <a:rPr kumimoji="1" lang="ja-JP" altLang="en-US" sz="1600" b="1" dirty="0" smtClean="0"/>
              <a:t>の３つの視点から事業者を決定。</a:t>
            </a:r>
            <a:endParaRPr kumimoji="1" lang="en-US" altLang="ja-JP" sz="1600" b="1" dirty="0" smtClean="0"/>
          </a:p>
          <a:p>
            <a:r>
              <a:rPr kumimoji="1" lang="ja-JP" altLang="en-US" sz="1600" b="1" dirty="0"/>
              <a:t>　</a:t>
            </a:r>
            <a:r>
              <a:rPr kumimoji="1" lang="ja-JP" altLang="en-US" sz="1600" b="1" dirty="0" smtClean="0"/>
              <a:t>　</a:t>
            </a:r>
            <a:r>
              <a:rPr kumimoji="1" lang="en-US" altLang="ja-JP" sz="1600" dirty="0" smtClean="0"/>
              <a:t>4/ 9</a:t>
            </a:r>
            <a:r>
              <a:rPr kumimoji="1" lang="ja-JP" altLang="en-US" sz="1600" dirty="0" smtClean="0"/>
              <a:t>   医療専門家・自衛隊による現地確認</a:t>
            </a:r>
            <a:endParaRPr kumimoji="1" lang="en-US" altLang="ja-JP" sz="1600" dirty="0" smtClean="0"/>
          </a:p>
          <a:p>
            <a:r>
              <a:rPr kumimoji="1" lang="ja-JP" altLang="en-US" sz="1600" dirty="0"/>
              <a:t>　</a:t>
            </a:r>
            <a:r>
              <a:rPr kumimoji="1" lang="ja-JP" altLang="en-US" sz="1600" dirty="0" smtClean="0"/>
              <a:t>　　　　大まかなゾーニングを決定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　　</a:t>
            </a:r>
            <a:r>
              <a:rPr kumimoji="1" lang="en-US" altLang="ja-JP" sz="1600" dirty="0" smtClean="0"/>
              <a:t>4/13  </a:t>
            </a:r>
            <a:r>
              <a:rPr kumimoji="1" lang="ja-JP" altLang="en-US" sz="1600" dirty="0" smtClean="0"/>
              <a:t>自衛隊による従業員の研修予定</a:t>
            </a:r>
            <a:endParaRPr kumimoji="1" lang="ja-JP" altLang="en-US" sz="1600" dirty="0"/>
          </a:p>
        </p:txBody>
      </p:sp>
      <p:sp>
        <p:nvSpPr>
          <p:cNvPr id="5" name="角丸四角形 4"/>
          <p:cNvSpPr/>
          <p:nvPr/>
        </p:nvSpPr>
        <p:spPr>
          <a:xfrm>
            <a:off x="494269" y="893045"/>
            <a:ext cx="8235434" cy="1005108"/>
          </a:xfrm>
          <a:prstGeom prst="round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solidFill>
                  <a:schemeClr val="tx1"/>
                </a:solidFill>
              </a:rPr>
              <a:t>スーパーホテル大阪天然温泉　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r>
              <a:rPr kumimoji="1" lang="ja-JP" altLang="en-US" sz="1400" dirty="0" smtClean="0">
                <a:solidFill>
                  <a:schemeClr val="tx1"/>
                </a:solidFill>
              </a:rPr>
              <a:t>　　　　　大阪市西区江戸堀３丁目６－３５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1274" y="537185"/>
            <a:ext cx="268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第１号　事業者決定</a:t>
            </a:r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08372" y="1455182"/>
            <a:ext cx="295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受入れ室数　４００室</a:t>
            </a:r>
            <a:endParaRPr kumimoji="1" lang="ja-JP" altLang="en-US" b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942702" y="1072984"/>
            <a:ext cx="3484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u="sng" dirty="0" smtClean="0"/>
              <a:t>４月１４日（火）から受入れ</a:t>
            </a:r>
            <a:endParaRPr kumimoji="1" lang="ja-JP" altLang="en-US" u="sng" dirty="0"/>
          </a:p>
        </p:txBody>
      </p:sp>
      <p:sp>
        <p:nvSpPr>
          <p:cNvPr id="42" name="正方形/長方形 41"/>
          <p:cNvSpPr/>
          <p:nvPr/>
        </p:nvSpPr>
        <p:spPr>
          <a:xfrm>
            <a:off x="4547933" y="4729036"/>
            <a:ext cx="342900" cy="481012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5" name="グループ化 44"/>
          <p:cNvGrpSpPr/>
          <p:nvPr/>
        </p:nvGrpSpPr>
        <p:grpSpPr>
          <a:xfrm>
            <a:off x="4543170" y="4281360"/>
            <a:ext cx="3890963" cy="2247900"/>
            <a:chOff x="4438650" y="4029075"/>
            <a:chExt cx="3890963" cy="2247900"/>
          </a:xfrm>
          <a:solidFill>
            <a:srgbClr val="00B050">
              <a:alpha val="50000"/>
            </a:srgbClr>
          </a:solidFill>
        </p:grpSpPr>
        <p:sp>
          <p:nvSpPr>
            <p:cNvPr id="43" name="フリーフォーム 42"/>
            <p:cNvSpPr/>
            <p:nvPr/>
          </p:nvSpPr>
          <p:spPr>
            <a:xfrm>
              <a:off x="4786313" y="4029075"/>
              <a:ext cx="3543300" cy="2247900"/>
            </a:xfrm>
            <a:custGeom>
              <a:avLst/>
              <a:gdLst>
                <a:gd name="connsiteX0" fmla="*/ 0 w 3543300"/>
                <a:gd name="connsiteY0" fmla="*/ 447675 h 2247900"/>
                <a:gd name="connsiteX1" fmla="*/ 1519237 w 3543300"/>
                <a:gd name="connsiteY1" fmla="*/ 447675 h 2247900"/>
                <a:gd name="connsiteX2" fmla="*/ 1519237 w 3543300"/>
                <a:gd name="connsiteY2" fmla="*/ 381000 h 2247900"/>
                <a:gd name="connsiteX3" fmla="*/ 1681162 w 3543300"/>
                <a:gd name="connsiteY3" fmla="*/ 381000 h 2247900"/>
                <a:gd name="connsiteX4" fmla="*/ 1681162 w 3543300"/>
                <a:gd name="connsiteY4" fmla="*/ 266700 h 2247900"/>
                <a:gd name="connsiteX5" fmla="*/ 2328862 w 3543300"/>
                <a:gd name="connsiteY5" fmla="*/ 266700 h 2247900"/>
                <a:gd name="connsiteX6" fmla="*/ 2328862 w 3543300"/>
                <a:gd name="connsiteY6" fmla="*/ 0 h 2247900"/>
                <a:gd name="connsiteX7" fmla="*/ 3543300 w 3543300"/>
                <a:gd name="connsiteY7" fmla="*/ 0 h 2247900"/>
                <a:gd name="connsiteX8" fmla="*/ 3543300 w 3543300"/>
                <a:gd name="connsiteY8" fmla="*/ 747713 h 2247900"/>
                <a:gd name="connsiteX9" fmla="*/ 2276475 w 3543300"/>
                <a:gd name="connsiteY9" fmla="*/ 747713 h 2247900"/>
                <a:gd name="connsiteX10" fmla="*/ 2276475 w 3543300"/>
                <a:gd name="connsiteY10" fmla="*/ 966788 h 2247900"/>
                <a:gd name="connsiteX11" fmla="*/ 2095500 w 3543300"/>
                <a:gd name="connsiteY11" fmla="*/ 966788 h 2247900"/>
                <a:gd name="connsiteX12" fmla="*/ 2095500 w 3543300"/>
                <a:gd name="connsiteY12" fmla="*/ 819150 h 2247900"/>
                <a:gd name="connsiteX13" fmla="*/ 1819275 w 3543300"/>
                <a:gd name="connsiteY13" fmla="*/ 819150 h 2247900"/>
                <a:gd name="connsiteX14" fmla="*/ 1819275 w 3543300"/>
                <a:gd name="connsiteY14" fmla="*/ 857250 h 2247900"/>
                <a:gd name="connsiteX15" fmla="*/ 1676400 w 3543300"/>
                <a:gd name="connsiteY15" fmla="*/ 857250 h 2247900"/>
                <a:gd name="connsiteX16" fmla="*/ 1676400 w 3543300"/>
                <a:gd name="connsiteY16" fmla="*/ 804863 h 2247900"/>
                <a:gd name="connsiteX17" fmla="*/ 1519237 w 3543300"/>
                <a:gd name="connsiteY17" fmla="*/ 804863 h 2247900"/>
                <a:gd name="connsiteX18" fmla="*/ 1519237 w 3543300"/>
                <a:gd name="connsiteY18" fmla="*/ 885825 h 2247900"/>
                <a:gd name="connsiteX19" fmla="*/ 1252537 w 3543300"/>
                <a:gd name="connsiteY19" fmla="*/ 885825 h 2247900"/>
                <a:gd name="connsiteX20" fmla="*/ 1252537 w 3543300"/>
                <a:gd name="connsiteY20" fmla="*/ 1128713 h 2247900"/>
                <a:gd name="connsiteX21" fmla="*/ 1666875 w 3543300"/>
                <a:gd name="connsiteY21" fmla="*/ 1128713 h 2247900"/>
                <a:gd name="connsiteX22" fmla="*/ 1666875 w 3543300"/>
                <a:gd name="connsiteY22" fmla="*/ 1285875 h 2247900"/>
                <a:gd name="connsiteX23" fmla="*/ 2214562 w 3543300"/>
                <a:gd name="connsiteY23" fmla="*/ 1285875 h 2247900"/>
                <a:gd name="connsiteX24" fmla="*/ 2214562 w 3543300"/>
                <a:gd name="connsiteY24" fmla="*/ 2247900 h 2247900"/>
                <a:gd name="connsiteX25" fmla="*/ 1747837 w 3543300"/>
                <a:gd name="connsiteY25" fmla="*/ 2247900 h 2247900"/>
                <a:gd name="connsiteX26" fmla="*/ 1747837 w 3543300"/>
                <a:gd name="connsiteY26" fmla="*/ 1543050 h 2247900"/>
                <a:gd name="connsiteX27" fmla="*/ 1747837 w 3543300"/>
                <a:gd name="connsiteY27" fmla="*/ 1543050 h 22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543300" h="2247900">
                  <a:moveTo>
                    <a:pt x="0" y="447675"/>
                  </a:moveTo>
                  <a:lnTo>
                    <a:pt x="1519237" y="447675"/>
                  </a:lnTo>
                  <a:lnTo>
                    <a:pt x="1519237" y="381000"/>
                  </a:lnTo>
                  <a:lnTo>
                    <a:pt x="1681162" y="381000"/>
                  </a:lnTo>
                  <a:lnTo>
                    <a:pt x="1681162" y="266700"/>
                  </a:lnTo>
                  <a:lnTo>
                    <a:pt x="2328862" y="266700"/>
                  </a:lnTo>
                  <a:lnTo>
                    <a:pt x="2328862" y="0"/>
                  </a:lnTo>
                  <a:lnTo>
                    <a:pt x="3543300" y="0"/>
                  </a:lnTo>
                  <a:lnTo>
                    <a:pt x="3543300" y="747713"/>
                  </a:lnTo>
                  <a:lnTo>
                    <a:pt x="2276475" y="747713"/>
                  </a:lnTo>
                  <a:lnTo>
                    <a:pt x="2276475" y="966788"/>
                  </a:lnTo>
                  <a:lnTo>
                    <a:pt x="2095500" y="966788"/>
                  </a:lnTo>
                  <a:lnTo>
                    <a:pt x="2095500" y="819150"/>
                  </a:lnTo>
                  <a:lnTo>
                    <a:pt x="1819275" y="819150"/>
                  </a:lnTo>
                  <a:lnTo>
                    <a:pt x="1819275" y="857250"/>
                  </a:lnTo>
                  <a:lnTo>
                    <a:pt x="1676400" y="857250"/>
                  </a:lnTo>
                  <a:lnTo>
                    <a:pt x="1676400" y="804863"/>
                  </a:lnTo>
                  <a:lnTo>
                    <a:pt x="1519237" y="804863"/>
                  </a:lnTo>
                  <a:lnTo>
                    <a:pt x="1519237" y="885825"/>
                  </a:lnTo>
                  <a:lnTo>
                    <a:pt x="1252537" y="885825"/>
                  </a:lnTo>
                  <a:lnTo>
                    <a:pt x="1252537" y="1128713"/>
                  </a:lnTo>
                  <a:lnTo>
                    <a:pt x="1666875" y="1128713"/>
                  </a:lnTo>
                  <a:lnTo>
                    <a:pt x="1666875" y="1285875"/>
                  </a:lnTo>
                  <a:lnTo>
                    <a:pt x="2214562" y="1285875"/>
                  </a:lnTo>
                  <a:lnTo>
                    <a:pt x="2214562" y="2247900"/>
                  </a:lnTo>
                  <a:lnTo>
                    <a:pt x="1747837" y="2247900"/>
                  </a:lnTo>
                  <a:lnTo>
                    <a:pt x="1747837" y="1543050"/>
                  </a:lnTo>
                  <a:lnTo>
                    <a:pt x="1747837" y="1543050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/>
            <p:cNvSpPr/>
            <p:nvPr/>
          </p:nvSpPr>
          <p:spPr>
            <a:xfrm>
              <a:off x="4438650" y="4476750"/>
              <a:ext cx="2090738" cy="1090613"/>
            </a:xfrm>
            <a:custGeom>
              <a:avLst/>
              <a:gdLst>
                <a:gd name="connsiteX0" fmla="*/ 2090738 w 2090738"/>
                <a:gd name="connsiteY0" fmla="*/ 1090613 h 1090613"/>
                <a:gd name="connsiteX1" fmla="*/ 0 w 2090738"/>
                <a:gd name="connsiteY1" fmla="*/ 1090613 h 1090613"/>
                <a:gd name="connsiteX2" fmla="*/ 0 w 2090738"/>
                <a:gd name="connsiteY2" fmla="*/ 828675 h 1090613"/>
                <a:gd name="connsiteX3" fmla="*/ 552450 w 2090738"/>
                <a:gd name="connsiteY3" fmla="*/ 828675 h 1090613"/>
                <a:gd name="connsiteX4" fmla="*/ 552450 w 2090738"/>
                <a:gd name="connsiteY4" fmla="*/ 481013 h 1090613"/>
                <a:gd name="connsiteX5" fmla="*/ 352425 w 2090738"/>
                <a:gd name="connsiteY5" fmla="*/ 481013 h 1090613"/>
                <a:gd name="connsiteX6" fmla="*/ 352425 w 2090738"/>
                <a:gd name="connsiteY6" fmla="*/ 0 h 109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0738" h="1090613">
                  <a:moveTo>
                    <a:pt x="2090738" y="1090613"/>
                  </a:moveTo>
                  <a:lnTo>
                    <a:pt x="0" y="1090613"/>
                  </a:lnTo>
                  <a:lnTo>
                    <a:pt x="0" y="828675"/>
                  </a:lnTo>
                  <a:lnTo>
                    <a:pt x="552450" y="828675"/>
                  </a:lnTo>
                  <a:lnTo>
                    <a:pt x="552450" y="481013"/>
                  </a:lnTo>
                  <a:lnTo>
                    <a:pt x="352425" y="481013"/>
                  </a:lnTo>
                  <a:lnTo>
                    <a:pt x="352425" y="0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6" name="フリーフォーム 45"/>
          <p:cNvSpPr/>
          <p:nvPr/>
        </p:nvSpPr>
        <p:spPr>
          <a:xfrm>
            <a:off x="6143370" y="5090986"/>
            <a:ext cx="1023937" cy="481012"/>
          </a:xfrm>
          <a:custGeom>
            <a:avLst/>
            <a:gdLst>
              <a:gd name="connsiteX0" fmla="*/ 1014412 w 1014412"/>
              <a:gd name="connsiteY0" fmla="*/ 152400 h 481012"/>
              <a:gd name="connsiteX1" fmla="*/ 842962 w 1014412"/>
              <a:gd name="connsiteY1" fmla="*/ 152400 h 481012"/>
              <a:gd name="connsiteX2" fmla="*/ 842962 w 1014412"/>
              <a:gd name="connsiteY2" fmla="*/ 0 h 481012"/>
              <a:gd name="connsiteX3" fmla="*/ 566737 w 1014412"/>
              <a:gd name="connsiteY3" fmla="*/ 0 h 481012"/>
              <a:gd name="connsiteX4" fmla="*/ 566737 w 1014412"/>
              <a:gd name="connsiteY4" fmla="*/ 47625 h 481012"/>
              <a:gd name="connsiteX5" fmla="*/ 419100 w 1014412"/>
              <a:gd name="connsiteY5" fmla="*/ 47625 h 481012"/>
              <a:gd name="connsiteX6" fmla="*/ 419100 w 1014412"/>
              <a:gd name="connsiteY6" fmla="*/ 0 h 481012"/>
              <a:gd name="connsiteX7" fmla="*/ 271462 w 1014412"/>
              <a:gd name="connsiteY7" fmla="*/ 0 h 481012"/>
              <a:gd name="connsiteX8" fmla="*/ 271462 w 1014412"/>
              <a:gd name="connsiteY8" fmla="*/ 85725 h 481012"/>
              <a:gd name="connsiteX9" fmla="*/ 0 w 1014412"/>
              <a:gd name="connsiteY9" fmla="*/ 85725 h 481012"/>
              <a:gd name="connsiteX10" fmla="*/ 0 w 1014412"/>
              <a:gd name="connsiteY10" fmla="*/ 328612 h 481012"/>
              <a:gd name="connsiteX11" fmla="*/ 409575 w 1014412"/>
              <a:gd name="connsiteY11" fmla="*/ 328612 h 481012"/>
              <a:gd name="connsiteX12" fmla="*/ 409575 w 1014412"/>
              <a:gd name="connsiteY12" fmla="*/ 481012 h 481012"/>
              <a:gd name="connsiteX13" fmla="*/ 962025 w 1014412"/>
              <a:gd name="connsiteY13" fmla="*/ 481012 h 481012"/>
              <a:gd name="connsiteX14" fmla="*/ 962025 w 1014412"/>
              <a:gd name="connsiteY14" fmla="*/ 257175 h 481012"/>
              <a:gd name="connsiteX15" fmla="*/ 1014412 w 1014412"/>
              <a:gd name="connsiteY15" fmla="*/ 257175 h 481012"/>
              <a:gd name="connsiteX16" fmla="*/ 1014412 w 1014412"/>
              <a:gd name="connsiteY16" fmla="*/ 152400 h 48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14412" h="481012">
                <a:moveTo>
                  <a:pt x="1014412" y="152400"/>
                </a:moveTo>
                <a:lnTo>
                  <a:pt x="842962" y="152400"/>
                </a:lnTo>
                <a:lnTo>
                  <a:pt x="842962" y="0"/>
                </a:lnTo>
                <a:lnTo>
                  <a:pt x="566737" y="0"/>
                </a:lnTo>
                <a:lnTo>
                  <a:pt x="566737" y="47625"/>
                </a:lnTo>
                <a:lnTo>
                  <a:pt x="419100" y="47625"/>
                </a:lnTo>
                <a:lnTo>
                  <a:pt x="419100" y="0"/>
                </a:lnTo>
                <a:lnTo>
                  <a:pt x="271462" y="0"/>
                </a:lnTo>
                <a:lnTo>
                  <a:pt x="271462" y="85725"/>
                </a:lnTo>
                <a:lnTo>
                  <a:pt x="0" y="85725"/>
                </a:lnTo>
                <a:lnTo>
                  <a:pt x="0" y="328612"/>
                </a:lnTo>
                <a:lnTo>
                  <a:pt x="409575" y="328612"/>
                </a:lnTo>
                <a:lnTo>
                  <a:pt x="409575" y="481012"/>
                </a:lnTo>
                <a:lnTo>
                  <a:pt x="962025" y="481012"/>
                </a:lnTo>
                <a:lnTo>
                  <a:pt x="962025" y="257175"/>
                </a:lnTo>
                <a:lnTo>
                  <a:pt x="1014412" y="257175"/>
                </a:lnTo>
                <a:lnTo>
                  <a:pt x="1014412" y="152400"/>
                </a:lnTo>
                <a:close/>
              </a:path>
            </a:pathLst>
          </a:cu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6562470" y="4981448"/>
            <a:ext cx="209550" cy="1143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800" b="1" dirty="0">
                <a:solidFill>
                  <a:schemeClr val="tx1"/>
                </a:solidFill>
              </a:rPr>
              <a:t>前</a:t>
            </a:r>
            <a:r>
              <a:rPr kumimoji="1" lang="ja-JP" altLang="en-US" sz="800" b="1" dirty="0" smtClean="0">
                <a:solidFill>
                  <a:schemeClr val="tx1"/>
                </a:solidFill>
              </a:rPr>
              <a:t>室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6729158" y="5248148"/>
            <a:ext cx="111918" cy="1587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800" dirty="0" smtClean="0"/>
              <a:t>EV</a:t>
            </a:r>
            <a:endParaRPr kumimoji="1" lang="ja-JP" altLang="en-US" sz="800" dirty="0"/>
          </a:p>
        </p:txBody>
      </p:sp>
      <p:cxnSp>
        <p:nvCxnSpPr>
          <p:cNvPr id="52" name="直線コネクタ 51"/>
          <p:cNvCxnSpPr>
            <a:stCxn id="42" idx="1"/>
          </p:cNvCxnSpPr>
          <p:nvPr/>
        </p:nvCxnSpPr>
        <p:spPr>
          <a:xfrm>
            <a:off x="4547933" y="4969542"/>
            <a:ext cx="342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4547933" y="5002879"/>
            <a:ext cx="342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4543170" y="5036217"/>
            <a:ext cx="342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4543170" y="5067173"/>
            <a:ext cx="342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4543170" y="5090986"/>
            <a:ext cx="342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フリーフォーム 56"/>
          <p:cNvSpPr/>
          <p:nvPr/>
        </p:nvSpPr>
        <p:spPr>
          <a:xfrm>
            <a:off x="4631276" y="4967160"/>
            <a:ext cx="88107" cy="176213"/>
          </a:xfrm>
          <a:custGeom>
            <a:avLst/>
            <a:gdLst>
              <a:gd name="connsiteX0" fmla="*/ 88107 w 88107"/>
              <a:gd name="connsiteY0" fmla="*/ 0 h 176213"/>
              <a:gd name="connsiteX1" fmla="*/ 88107 w 88107"/>
              <a:gd name="connsiteY1" fmla="*/ 176213 h 176213"/>
              <a:gd name="connsiteX2" fmla="*/ 0 w 88107"/>
              <a:gd name="connsiteY2" fmla="*/ 176213 h 176213"/>
              <a:gd name="connsiteX3" fmla="*/ 0 w 88107"/>
              <a:gd name="connsiteY3" fmla="*/ 2381 h 1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107" h="176213">
                <a:moveTo>
                  <a:pt x="88107" y="0"/>
                </a:moveTo>
                <a:lnTo>
                  <a:pt x="88107" y="176213"/>
                </a:lnTo>
                <a:lnTo>
                  <a:pt x="0" y="176213"/>
                </a:lnTo>
                <a:lnTo>
                  <a:pt x="0" y="2381"/>
                </a:lnTo>
              </a:path>
            </a:pathLst>
          </a:custGeom>
          <a:noFill/>
          <a:ln>
            <a:solidFill>
              <a:schemeClr val="tx1"/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4" name="直線コネクタ 73"/>
          <p:cNvCxnSpPr/>
          <p:nvPr/>
        </p:nvCxnSpPr>
        <p:spPr>
          <a:xfrm>
            <a:off x="4759864" y="4729036"/>
            <a:ext cx="0" cy="4810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>
            <a:off x="4759864" y="4905248"/>
            <a:ext cx="1428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4759864" y="4862385"/>
            <a:ext cx="1428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>
            <a:off x="4759864" y="4938585"/>
            <a:ext cx="1428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>
          <a:xfrm>
            <a:off x="4831302" y="4862385"/>
            <a:ext cx="0" cy="228601"/>
          </a:xfrm>
          <a:prstGeom prst="line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正方形/長方形 88"/>
          <p:cNvSpPr/>
          <p:nvPr/>
        </p:nvSpPr>
        <p:spPr>
          <a:xfrm>
            <a:off x="4902740" y="4729034"/>
            <a:ext cx="1133474" cy="326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</a:rPr>
              <a:t>ホテルスタッフ待機所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6644378" y="6169691"/>
            <a:ext cx="461017" cy="3595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</a:rPr>
              <a:t>厨房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91" name="正方形/長方形 90"/>
          <p:cNvSpPr/>
          <p:nvPr/>
        </p:nvSpPr>
        <p:spPr>
          <a:xfrm>
            <a:off x="5869526" y="5417217"/>
            <a:ext cx="682474" cy="4024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</a:rPr>
              <a:t>レストラン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02" name="正方形/長方形 101"/>
          <p:cNvSpPr/>
          <p:nvPr/>
        </p:nvSpPr>
        <p:spPr>
          <a:xfrm>
            <a:off x="7247947" y="4715180"/>
            <a:ext cx="195263" cy="309564"/>
          </a:xfrm>
          <a:prstGeom prst="rect">
            <a:avLst/>
          </a:prstGeom>
          <a:noFill/>
          <a:ln w="3175">
            <a:solidFill>
              <a:schemeClr val="tx1"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6717250" y="5109479"/>
            <a:ext cx="190501" cy="1172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800" dirty="0" smtClean="0"/>
              <a:t>EV</a:t>
            </a:r>
            <a:endParaRPr kumimoji="1" lang="ja-JP" altLang="en-US" sz="800" dirty="0"/>
          </a:p>
        </p:txBody>
      </p:sp>
      <p:sp>
        <p:nvSpPr>
          <p:cNvPr id="51" name="正方形/長方形 50"/>
          <p:cNvSpPr/>
          <p:nvPr/>
        </p:nvSpPr>
        <p:spPr>
          <a:xfrm>
            <a:off x="6441027" y="4862385"/>
            <a:ext cx="111918" cy="18774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800" dirty="0" smtClean="0"/>
              <a:t>EV</a:t>
            </a:r>
            <a:endParaRPr kumimoji="1" lang="ja-JP" altLang="en-US" sz="800" dirty="0"/>
          </a:p>
        </p:txBody>
      </p:sp>
      <p:sp>
        <p:nvSpPr>
          <p:cNvPr id="58" name="正方形/長方形 57"/>
          <p:cNvSpPr/>
          <p:nvPr/>
        </p:nvSpPr>
        <p:spPr>
          <a:xfrm>
            <a:off x="7642056" y="4283511"/>
            <a:ext cx="195263" cy="309564"/>
          </a:xfrm>
          <a:prstGeom prst="rect">
            <a:avLst/>
          </a:prstGeom>
          <a:noFill/>
          <a:ln w="3175">
            <a:solidFill>
              <a:schemeClr val="tx1"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/>
          <p:cNvSpPr/>
          <p:nvPr/>
        </p:nvSpPr>
        <p:spPr>
          <a:xfrm>
            <a:off x="7443210" y="4715180"/>
            <a:ext cx="195263" cy="309564"/>
          </a:xfrm>
          <a:prstGeom prst="rect">
            <a:avLst/>
          </a:prstGeom>
          <a:noFill/>
          <a:ln w="3175">
            <a:solidFill>
              <a:schemeClr val="tx1"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7837319" y="4283511"/>
            <a:ext cx="195263" cy="309564"/>
          </a:xfrm>
          <a:prstGeom prst="rect">
            <a:avLst/>
          </a:prstGeom>
          <a:noFill/>
          <a:ln w="3175">
            <a:solidFill>
              <a:schemeClr val="tx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/>
        </p:nvSpPr>
        <p:spPr>
          <a:xfrm>
            <a:off x="7639362" y="4715409"/>
            <a:ext cx="195263" cy="309564"/>
          </a:xfrm>
          <a:prstGeom prst="rect">
            <a:avLst/>
          </a:prstGeom>
          <a:noFill/>
          <a:ln w="3175">
            <a:solidFill>
              <a:schemeClr val="tx1"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/>
          <p:cNvSpPr/>
          <p:nvPr/>
        </p:nvSpPr>
        <p:spPr>
          <a:xfrm>
            <a:off x="7833392" y="4714746"/>
            <a:ext cx="195263" cy="309564"/>
          </a:xfrm>
          <a:prstGeom prst="rect">
            <a:avLst/>
          </a:prstGeom>
          <a:noFill/>
          <a:ln w="3175">
            <a:solidFill>
              <a:schemeClr val="tx1"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/>
          <p:cNvSpPr/>
          <p:nvPr/>
        </p:nvSpPr>
        <p:spPr>
          <a:xfrm>
            <a:off x="7212701" y="6470170"/>
            <a:ext cx="1352400" cy="312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ja-JP" altLang="en-US" sz="1000" dirty="0" smtClean="0">
                <a:solidFill>
                  <a:schemeClr val="tx1"/>
                </a:solidFill>
              </a:rPr>
              <a:t>駐輪場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" name="フリーフォーム 2"/>
          <p:cNvSpPr/>
          <p:nvPr/>
        </p:nvSpPr>
        <p:spPr>
          <a:xfrm>
            <a:off x="6643433" y="5338635"/>
            <a:ext cx="995362" cy="1257300"/>
          </a:xfrm>
          <a:custGeom>
            <a:avLst/>
            <a:gdLst>
              <a:gd name="connsiteX0" fmla="*/ 995362 w 995362"/>
              <a:gd name="connsiteY0" fmla="*/ 1257300 h 1257300"/>
              <a:gd name="connsiteX1" fmla="*/ 523875 w 995362"/>
              <a:gd name="connsiteY1" fmla="*/ 1257300 h 1257300"/>
              <a:gd name="connsiteX2" fmla="*/ 523875 w 995362"/>
              <a:gd name="connsiteY2" fmla="*/ 147638 h 1257300"/>
              <a:gd name="connsiteX3" fmla="*/ 466725 w 995362"/>
              <a:gd name="connsiteY3" fmla="*/ 147638 h 1257300"/>
              <a:gd name="connsiteX4" fmla="*/ 0 w 995362"/>
              <a:gd name="connsiteY4" fmla="*/ 147638 h 1257300"/>
              <a:gd name="connsiteX5" fmla="*/ 0 w 995362"/>
              <a:gd name="connsiteY5" fmla="*/ 0 h 1257300"/>
              <a:gd name="connsiteX6" fmla="*/ 61912 w 995362"/>
              <a:gd name="connsiteY6" fmla="*/ 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5362" h="1257300">
                <a:moveTo>
                  <a:pt x="995362" y="1257300"/>
                </a:moveTo>
                <a:lnTo>
                  <a:pt x="523875" y="1257300"/>
                </a:lnTo>
                <a:lnTo>
                  <a:pt x="523875" y="147638"/>
                </a:lnTo>
                <a:lnTo>
                  <a:pt x="466725" y="147638"/>
                </a:lnTo>
                <a:lnTo>
                  <a:pt x="0" y="147638"/>
                </a:lnTo>
                <a:lnTo>
                  <a:pt x="0" y="0"/>
                </a:lnTo>
                <a:lnTo>
                  <a:pt x="61912" y="0"/>
                </a:lnTo>
              </a:path>
            </a:pathLst>
          </a:custGeom>
          <a:noFill/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/>
          <p:cNvSpPr/>
          <p:nvPr/>
        </p:nvSpPr>
        <p:spPr>
          <a:xfrm>
            <a:off x="8324595" y="4133723"/>
            <a:ext cx="214313" cy="538162"/>
          </a:xfrm>
          <a:custGeom>
            <a:avLst/>
            <a:gdLst>
              <a:gd name="connsiteX0" fmla="*/ 214313 w 214313"/>
              <a:gd name="connsiteY0" fmla="*/ 0 h 538162"/>
              <a:gd name="connsiteX1" fmla="*/ 214313 w 214313"/>
              <a:gd name="connsiteY1" fmla="*/ 0 h 538162"/>
              <a:gd name="connsiteX2" fmla="*/ 214313 w 214313"/>
              <a:gd name="connsiteY2" fmla="*/ 538162 h 538162"/>
              <a:gd name="connsiteX3" fmla="*/ 0 w 214313"/>
              <a:gd name="connsiteY3" fmla="*/ 538162 h 53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313" h="538162">
                <a:moveTo>
                  <a:pt x="214313" y="0"/>
                </a:moveTo>
                <a:lnTo>
                  <a:pt x="214313" y="0"/>
                </a:lnTo>
                <a:lnTo>
                  <a:pt x="214313" y="538162"/>
                </a:lnTo>
                <a:lnTo>
                  <a:pt x="0" y="538162"/>
                </a:lnTo>
              </a:path>
            </a:pathLst>
          </a:custGeom>
          <a:noFill/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92870" y="4425792"/>
            <a:ext cx="1097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/>
              <a:t>府職員・医師・看護師待機所</a:t>
            </a:r>
            <a:endParaRPr kumimoji="1" lang="ja-JP" altLang="en-US" sz="1000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4786443" y="3895980"/>
            <a:ext cx="1377626" cy="567277"/>
            <a:chOff x="4474856" y="3686713"/>
            <a:chExt cx="1565258" cy="742951"/>
          </a:xfrm>
        </p:grpSpPr>
        <p:sp>
          <p:nvSpPr>
            <p:cNvPr id="11" name="正方形/長方形 10"/>
            <p:cNvSpPr/>
            <p:nvPr/>
          </p:nvSpPr>
          <p:spPr>
            <a:xfrm>
              <a:off x="4474856" y="3686713"/>
              <a:ext cx="1565258" cy="742950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4474856" y="4114620"/>
              <a:ext cx="195263" cy="309564"/>
            </a:xfrm>
            <a:prstGeom prst="rect">
              <a:avLst/>
            </a:prstGeom>
            <a:noFill/>
            <a:ln w="3175">
              <a:solidFill>
                <a:schemeClr val="tx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4670119" y="4114620"/>
              <a:ext cx="195263" cy="309564"/>
            </a:xfrm>
            <a:prstGeom prst="rect">
              <a:avLst/>
            </a:prstGeom>
            <a:noFill/>
            <a:ln w="3175">
              <a:solidFill>
                <a:schemeClr val="tx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4866271" y="4114849"/>
              <a:ext cx="195263" cy="309564"/>
            </a:xfrm>
            <a:prstGeom prst="rect">
              <a:avLst/>
            </a:prstGeom>
            <a:noFill/>
            <a:ln w="3175">
              <a:solidFill>
                <a:schemeClr val="tx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5060301" y="4114186"/>
              <a:ext cx="195263" cy="309564"/>
            </a:xfrm>
            <a:prstGeom prst="rect">
              <a:avLst/>
            </a:prstGeom>
            <a:noFill/>
            <a:ln w="3175">
              <a:solidFill>
                <a:schemeClr val="tx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5255220" y="4120100"/>
              <a:ext cx="195263" cy="309564"/>
            </a:xfrm>
            <a:prstGeom prst="rect">
              <a:avLst/>
            </a:prstGeom>
            <a:noFill/>
            <a:ln w="3175">
              <a:solidFill>
                <a:schemeClr val="tx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5450483" y="4120100"/>
              <a:ext cx="195263" cy="309564"/>
            </a:xfrm>
            <a:prstGeom prst="rect">
              <a:avLst/>
            </a:prstGeom>
            <a:noFill/>
            <a:ln w="3175">
              <a:solidFill>
                <a:schemeClr val="tx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5645402" y="4114186"/>
              <a:ext cx="195263" cy="309564"/>
            </a:xfrm>
            <a:prstGeom prst="rect">
              <a:avLst/>
            </a:prstGeom>
            <a:noFill/>
            <a:ln w="3175">
              <a:solidFill>
                <a:schemeClr val="tx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5844851" y="4119551"/>
              <a:ext cx="195263" cy="309564"/>
            </a:xfrm>
            <a:prstGeom prst="rect">
              <a:avLst/>
            </a:prstGeom>
            <a:noFill/>
            <a:ln w="3175">
              <a:solidFill>
                <a:schemeClr val="tx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4474856" y="3690823"/>
              <a:ext cx="195263" cy="309564"/>
            </a:xfrm>
            <a:prstGeom prst="rect">
              <a:avLst/>
            </a:prstGeom>
            <a:noFill/>
            <a:ln w="3175">
              <a:solidFill>
                <a:schemeClr val="tx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4670119" y="3690823"/>
              <a:ext cx="195263" cy="309564"/>
            </a:xfrm>
            <a:prstGeom prst="rect">
              <a:avLst/>
            </a:prstGeom>
            <a:noFill/>
            <a:ln w="3175">
              <a:solidFill>
                <a:schemeClr val="tx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4866271" y="3691052"/>
              <a:ext cx="195263" cy="309564"/>
            </a:xfrm>
            <a:prstGeom prst="rect">
              <a:avLst/>
            </a:prstGeom>
            <a:noFill/>
            <a:ln w="3175">
              <a:solidFill>
                <a:schemeClr val="tx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5060301" y="3690389"/>
              <a:ext cx="195263" cy="309564"/>
            </a:xfrm>
            <a:prstGeom prst="rect">
              <a:avLst/>
            </a:prstGeom>
            <a:noFill/>
            <a:ln w="3175">
              <a:solidFill>
                <a:schemeClr val="tx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5255220" y="3696303"/>
              <a:ext cx="195263" cy="309564"/>
            </a:xfrm>
            <a:prstGeom prst="rect">
              <a:avLst/>
            </a:prstGeom>
            <a:noFill/>
            <a:ln w="3175">
              <a:solidFill>
                <a:schemeClr val="tx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5450483" y="3696303"/>
              <a:ext cx="195263" cy="309564"/>
            </a:xfrm>
            <a:prstGeom prst="rect">
              <a:avLst/>
            </a:prstGeom>
            <a:noFill/>
            <a:ln w="3175">
              <a:solidFill>
                <a:schemeClr val="tx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5645402" y="3690389"/>
              <a:ext cx="195263" cy="309564"/>
            </a:xfrm>
            <a:prstGeom prst="rect">
              <a:avLst/>
            </a:prstGeom>
            <a:noFill/>
            <a:ln w="3175">
              <a:solidFill>
                <a:schemeClr val="tx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正方形/長方形 102"/>
            <p:cNvSpPr/>
            <p:nvPr/>
          </p:nvSpPr>
          <p:spPr>
            <a:xfrm>
              <a:off x="5844851" y="3695754"/>
              <a:ext cx="195263" cy="309564"/>
            </a:xfrm>
            <a:prstGeom prst="rect">
              <a:avLst/>
            </a:prstGeom>
            <a:noFill/>
            <a:ln w="3175">
              <a:solidFill>
                <a:schemeClr val="tx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4" name="正方形/長方形 103"/>
          <p:cNvSpPr/>
          <p:nvPr/>
        </p:nvSpPr>
        <p:spPr>
          <a:xfrm>
            <a:off x="4646397" y="3633022"/>
            <a:ext cx="756645" cy="326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solidFill>
                  <a:schemeClr val="tx1"/>
                </a:solidFill>
              </a:rPr>
              <a:t>２～１５階</a:t>
            </a:r>
            <a:endParaRPr kumimoji="1" lang="en-US" altLang="ja-JP" sz="800" dirty="0" smtClean="0">
              <a:solidFill>
                <a:schemeClr val="tx1"/>
              </a:solidFill>
            </a:endParaRPr>
          </a:p>
        </p:txBody>
      </p:sp>
      <p:sp>
        <p:nvSpPr>
          <p:cNvPr id="12" name="上矢印 11"/>
          <p:cNvSpPr/>
          <p:nvPr/>
        </p:nvSpPr>
        <p:spPr>
          <a:xfrm>
            <a:off x="5140921" y="4510365"/>
            <a:ext cx="597204" cy="180974"/>
          </a:xfrm>
          <a:prstGeom prst="upArrow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上矢印 104"/>
          <p:cNvSpPr/>
          <p:nvPr/>
        </p:nvSpPr>
        <p:spPr>
          <a:xfrm rot="5400000">
            <a:off x="7047300" y="5667547"/>
            <a:ext cx="597204" cy="180974"/>
          </a:xfrm>
          <a:prstGeom prst="upArrow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上矢印 105"/>
          <p:cNvSpPr/>
          <p:nvPr/>
        </p:nvSpPr>
        <p:spPr>
          <a:xfrm>
            <a:off x="7509885" y="4108322"/>
            <a:ext cx="597204" cy="153990"/>
          </a:xfrm>
          <a:prstGeom prst="upArrow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7275455" y="3435569"/>
            <a:ext cx="1036568" cy="641175"/>
            <a:chOff x="7124376" y="3424667"/>
            <a:chExt cx="1182902" cy="742951"/>
          </a:xfrm>
        </p:grpSpPr>
        <p:sp>
          <p:nvSpPr>
            <p:cNvPr id="107" name="正方形/長方形 106"/>
            <p:cNvSpPr/>
            <p:nvPr/>
          </p:nvSpPr>
          <p:spPr>
            <a:xfrm>
              <a:off x="7124376" y="3424667"/>
              <a:ext cx="1182901" cy="742950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正方形/長方形 109"/>
            <p:cNvSpPr/>
            <p:nvPr/>
          </p:nvSpPr>
          <p:spPr>
            <a:xfrm>
              <a:off x="7133435" y="3852803"/>
              <a:ext cx="195263" cy="309564"/>
            </a:xfrm>
            <a:prstGeom prst="rect">
              <a:avLst/>
            </a:prstGeom>
            <a:noFill/>
            <a:ln w="3175">
              <a:solidFill>
                <a:schemeClr val="tx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正方形/長方形 110"/>
            <p:cNvSpPr/>
            <p:nvPr/>
          </p:nvSpPr>
          <p:spPr>
            <a:xfrm>
              <a:off x="7327465" y="3852140"/>
              <a:ext cx="195263" cy="309564"/>
            </a:xfrm>
            <a:prstGeom prst="rect">
              <a:avLst/>
            </a:prstGeom>
            <a:noFill/>
            <a:ln w="3175">
              <a:solidFill>
                <a:schemeClr val="tx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7522384" y="3858054"/>
              <a:ext cx="195263" cy="309564"/>
            </a:xfrm>
            <a:prstGeom prst="rect">
              <a:avLst/>
            </a:prstGeom>
            <a:noFill/>
            <a:ln w="3175">
              <a:solidFill>
                <a:schemeClr val="tx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正方形/長方形 112"/>
            <p:cNvSpPr/>
            <p:nvPr/>
          </p:nvSpPr>
          <p:spPr>
            <a:xfrm>
              <a:off x="7717647" y="3858054"/>
              <a:ext cx="195263" cy="309564"/>
            </a:xfrm>
            <a:prstGeom prst="rect">
              <a:avLst/>
            </a:prstGeom>
            <a:noFill/>
            <a:ln w="3175">
              <a:solidFill>
                <a:schemeClr val="tx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正方形/長方形 113"/>
            <p:cNvSpPr/>
            <p:nvPr/>
          </p:nvSpPr>
          <p:spPr>
            <a:xfrm>
              <a:off x="7912566" y="3852140"/>
              <a:ext cx="195263" cy="309564"/>
            </a:xfrm>
            <a:prstGeom prst="rect">
              <a:avLst/>
            </a:prstGeom>
            <a:noFill/>
            <a:ln w="3175">
              <a:solidFill>
                <a:schemeClr val="tx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正方形/長方形 114"/>
            <p:cNvSpPr/>
            <p:nvPr/>
          </p:nvSpPr>
          <p:spPr>
            <a:xfrm>
              <a:off x="8112015" y="3857505"/>
              <a:ext cx="195263" cy="309564"/>
            </a:xfrm>
            <a:prstGeom prst="rect">
              <a:avLst/>
            </a:prstGeom>
            <a:noFill/>
            <a:ln w="3175">
              <a:solidFill>
                <a:schemeClr val="tx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正方形/長方形 117"/>
            <p:cNvSpPr/>
            <p:nvPr/>
          </p:nvSpPr>
          <p:spPr>
            <a:xfrm>
              <a:off x="7133435" y="3429006"/>
              <a:ext cx="195263" cy="309564"/>
            </a:xfrm>
            <a:prstGeom prst="rect">
              <a:avLst/>
            </a:prstGeom>
            <a:noFill/>
            <a:ln w="3175">
              <a:solidFill>
                <a:schemeClr val="tx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正方形/長方形 118"/>
            <p:cNvSpPr/>
            <p:nvPr/>
          </p:nvSpPr>
          <p:spPr>
            <a:xfrm>
              <a:off x="7327465" y="3428343"/>
              <a:ext cx="195263" cy="309564"/>
            </a:xfrm>
            <a:prstGeom prst="rect">
              <a:avLst/>
            </a:prstGeom>
            <a:noFill/>
            <a:ln w="3175">
              <a:solidFill>
                <a:schemeClr val="tx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正方形/長方形 119"/>
            <p:cNvSpPr/>
            <p:nvPr/>
          </p:nvSpPr>
          <p:spPr>
            <a:xfrm>
              <a:off x="7522384" y="3434257"/>
              <a:ext cx="195263" cy="309564"/>
            </a:xfrm>
            <a:prstGeom prst="rect">
              <a:avLst/>
            </a:prstGeom>
            <a:noFill/>
            <a:ln w="3175">
              <a:solidFill>
                <a:schemeClr val="tx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正方形/長方形 120"/>
            <p:cNvSpPr/>
            <p:nvPr/>
          </p:nvSpPr>
          <p:spPr>
            <a:xfrm>
              <a:off x="7717647" y="3434257"/>
              <a:ext cx="195263" cy="309564"/>
            </a:xfrm>
            <a:prstGeom prst="rect">
              <a:avLst/>
            </a:prstGeom>
            <a:noFill/>
            <a:ln w="3175">
              <a:solidFill>
                <a:schemeClr val="tx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正方形/長方形 121"/>
            <p:cNvSpPr/>
            <p:nvPr/>
          </p:nvSpPr>
          <p:spPr>
            <a:xfrm>
              <a:off x="7912566" y="3428343"/>
              <a:ext cx="195263" cy="309564"/>
            </a:xfrm>
            <a:prstGeom prst="rect">
              <a:avLst/>
            </a:prstGeom>
            <a:noFill/>
            <a:ln w="3175">
              <a:solidFill>
                <a:schemeClr val="tx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正方形/長方形 122"/>
            <p:cNvSpPr/>
            <p:nvPr/>
          </p:nvSpPr>
          <p:spPr>
            <a:xfrm>
              <a:off x="8112015" y="3433708"/>
              <a:ext cx="195263" cy="309564"/>
            </a:xfrm>
            <a:prstGeom prst="rect">
              <a:avLst/>
            </a:prstGeom>
            <a:noFill/>
            <a:ln w="3175">
              <a:solidFill>
                <a:schemeClr val="tx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4" name="正方形/長方形 123"/>
          <p:cNvSpPr/>
          <p:nvPr/>
        </p:nvSpPr>
        <p:spPr>
          <a:xfrm>
            <a:off x="6599598" y="3324940"/>
            <a:ext cx="756645" cy="326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solidFill>
                  <a:schemeClr val="tx1"/>
                </a:solidFill>
              </a:rPr>
              <a:t>４～９階</a:t>
            </a:r>
            <a:endParaRPr kumimoji="1" lang="en-US" altLang="ja-JP" sz="800" dirty="0" smtClean="0">
              <a:solidFill>
                <a:schemeClr val="tx1"/>
              </a:solidFill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7466551" y="5143373"/>
            <a:ext cx="315419" cy="1258595"/>
            <a:chOff x="7447456" y="5084173"/>
            <a:chExt cx="424962" cy="1369996"/>
          </a:xfrm>
        </p:grpSpPr>
        <p:sp>
          <p:nvSpPr>
            <p:cNvPr id="125" name="正方形/長方形 124"/>
            <p:cNvSpPr/>
            <p:nvPr/>
          </p:nvSpPr>
          <p:spPr>
            <a:xfrm rot="5400000">
              <a:off x="6974940" y="5556690"/>
              <a:ext cx="1369996" cy="424961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正方形/長方形 126"/>
            <p:cNvSpPr/>
            <p:nvPr/>
          </p:nvSpPr>
          <p:spPr>
            <a:xfrm rot="5400000">
              <a:off x="7510086" y="5027023"/>
              <a:ext cx="195263" cy="309564"/>
            </a:xfrm>
            <a:prstGeom prst="rect">
              <a:avLst/>
            </a:prstGeom>
            <a:noFill/>
            <a:ln w="3175">
              <a:solidFill>
                <a:schemeClr val="tx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正方形/長方形 127"/>
            <p:cNvSpPr/>
            <p:nvPr/>
          </p:nvSpPr>
          <p:spPr>
            <a:xfrm rot="5400000">
              <a:off x="7509857" y="5223175"/>
              <a:ext cx="195263" cy="309564"/>
            </a:xfrm>
            <a:prstGeom prst="rect">
              <a:avLst/>
            </a:prstGeom>
            <a:noFill/>
            <a:ln w="3175">
              <a:solidFill>
                <a:schemeClr val="tx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正方形/長方形 128"/>
            <p:cNvSpPr/>
            <p:nvPr/>
          </p:nvSpPr>
          <p:spPr>
            <a:xfrm rot="5400000">
              <a:off x="7510520" y="5417205"/>
              <a:ext cx="195263" cy="309564"/>
            </a:xfrm>
            <a:prstGeom prst="rect">
              <a:avLst/>
            </a:prstGeom>
            <a:noFill/>
            <a:ln w="3175">
              <a:solidFill>
                <a:schemeClr val="tx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正方形/長方形 129"/>
            <p:cNvSpPr/>
            <p:nvPr/>
          </p:nvSpPr>
          <p:spPr>
            <a:xfrm rot="5400000">
              <a:off x="7504606" y="5612124"/>
              <a:ext cx="195263" cy="309564"/>
            </a:xfrm>
            <a:prstGeom prst="rect">
              <a:avLst/>
            </a:prstGeom>
            <a:noFill/>
            <a:ln w="3175">
              <a:solidFill>
                <a:schemeClr val="tx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正方形/長方形 130"/>
            <p:cNvSpPr/>
            <p:nvPr/>
          </p:nvSpPr>
          <p:spPr>
            <a:xfrm rot="5400000">
              <a:off x="7504606" y="5807387"/>
              <a:ext cx="195263" cy="309564"/>
            </a:xfrm>
            <a:prstGeom prst="rect">
              <a:avLst/>
            </a:prstGeom>
            <a:noFill/>
            <a:ln w="3175">
              <a:solidFill>
                <a:schemeClr val="tx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正方形/長方形 131"/>
            <p:cNvSpPr/>
            <p:nvPr/>
          </p:nvSpPr>
          <p:spPr>
            <a:xfrm rot="5400000">
              <a:off x="7510520" y="6002306"/>
              <a:ext cx="195263" cy="309564"/>
            </a:xfrm>
            <a:prstGeom prst="rect">
              <a:avLst/>
            </a:prstGeom>
            <a:noFill/>
            <a:ln w="3175">
              <a:solidFill>
                <a:schemeClr val="tx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正方形/長方形 132"/>
            <p:cNvSpPr/>
            <p:nvPr/>
          </p:nvSpPr>
          <p:spPr>
            <a:xfrm rot="5400000">
              <a:off x="7505155" y="6201755"/>
              <a:ext cx="195263" cy="309564"/>
            </a:xfrm>
            <a:prstGeom prst="rect">
              <a:avLst/>
            </a:prstGeom>
            <a:noFill/>
            <a:ln w="3175">
              <a:solidFill>
                <a:schemeClr val="tx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2" name="正方形/長方形 141"/>
          <p:cNvSpPr/>
          <p:nvPr/>
        </p:nvSpPr>
        <p:spPr>
          <a:xfrm>
            <a:off x="7696834" y="5061874"/>
            <a:ext cx="756645" cy="326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solidFill>
                  <a:schemeClr val="tx1"/>
                </a:solidFill>
              </a:rPr>
              <a:t>２～１５階</a:t>
            </a:r>
            <a:endParaRPr kumimoji="1" lang="en-US" altLang="ja-JP" sz="800" dirty="0" smtClean="0">
              <a:solidFill>
                <a:schemeClr val="tx1"/>
              </a:solidFill>
            </a:endParaRPr>
          </a:p>
        </p:txBody>
      </p:sp>
      <p:sp>
        <p:nvSpPr>
          <p:cNvPr id="18" name="フリーフォーム 17"/>
          <p:cNvSpPr/>
          <p:nvPr/>
        </p:nvSpPr>
        <p:spPr>
          <a:xfrm>
            <a:off x="8036464" y="4283512"/>
            <a:ext cx="252412" cy="307412"/>
          </a:xfrm>
          <a:custGeom>
            <a:avLst/>
            <a:gdLst>
              <a:gd name="connsiteX0" fmla="*/ 252412 w 252412"/>
              <a:gd name="connsiteY0" fmla="*/ 297657 h 297657"/>
              <a:gd name="connsiteX1" fmla="*/ 0 w 252412"/>
              <a:gd name="connsiteY1" fmla="*/ 297657 h 297657"/>
              <a:gd name="connsiteX2" fmla="*/ 0 w 252412"/>
              <a:gd name="connsiteY2" fmla="*/ 0 h 297657"/>
              <a:gd name="connsiteX3" fmla="*/ 192881 w 252412"/>
              <a:gd name="connsiteY3" fmla="*/ 0 h 297657"/>
              <a:gd name="connsiteX4" fmla="*/ 192881 w 252412"/>
              <a:gd name="connsiteY4" fmla="*/ 223838 h 297657"/>
              <a:gd name="connsiteX5" fmla="*/ 95250 w 252412"/>
              <a:gd name="connsiteY5" fmla="*/ 223838 h 297657"/>
              <a:gd name="connsiteX6" fmla="*/ 95250 w 252412"/>
              <a:gd name="connsiteY6" fmla="*/ 71438 h 29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412" h="297657">
                <a:moveTo>
                  <a:pt x="252412" y="297657"/>
                </a:moveTo>
                <a:lnTo>
                  <a:pt x="0" y="297657"/>
                </a:lnTo>
                <a:lnTo>
                  <a:pt x="0" y="0"/>
                </a:lnTo>
                <a:lnTo>
                  <a:pt x="192881" y="0"/>
                </a:lnTo>
                <a:lnTo>
                  <a:pt x="192881" y="223838"/>
                </a:lnTo>
                <a:lnTo>
                  <a:pt x="95250" y="223838"/>
                </a:lnTo>
                <a:lnTo>
                  <a:pt x="95250" y="71438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/>
          <p:cNvCxnSpPr/>
          <p:nvPr/>
        </p:nvCxnSpPr>
        <p:spPr>
          <a:xfrm>
            <a:off x="8033417" y="4359941"/>
            <a:ext cx="191165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コネクタ 143"/>
          <p:cNvCxnSpPr/>
          <p:nvPr/>
        </p:nvCxnSpPr>
        <p:spPr>
          <a:xfrm>
            <a:off x="8033417" y="4388516"/>
            <a:ext cx="191165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コネクタ 144"/>
          <p:cNvCxnSpPr/>
          <p:nvPr/>
        </p:nvCxnSpPr>
        <p:spPr>
          <a:xfrm>
            <a:off x="8033417" y="4421029"/>
            <a:ext cx="191165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/>
          <p:cNvCxnSpPr/>
          <p:nvPr/>
        </p:nvCxnSpPr>
        <p:spPr>
          <a:xfrm>
            <a:off x="8041226" y="4451985"/>
            <a:ext cx="191165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/>
          <p:cNvCxnSpPr/>
          <p:nvPr/>
        </p:nvCxnSpPr>
        <p:spPr>
          <a:xfrm>
            <a:off x="8041226" y="4481385"/>
            <a:ext cx="191165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正方形/長方形 147"/>
          <p:cNvSpPr/>
          <p:nvPr/>
        </p:nvSpPr>
        <p:spPr>
          <a:xfrm>
            <a:off x="4079110" y="3361337"/>
            <a:ext cx="2077453" cy="326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solidFill>
                  <a:schemeClr val="tx1"/>
                </a:solidFill>
              </a:rPr>
              <a:t>ホテルのゾーニング概略図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150" name="正方形/長方形 149"/>
          <p:cNvSpPr/>
          <p:nvPr/>
        </p:nvSpPr>
        <p:spPr>
          <a:xfrm rot="5400000">
            <a:off x="4616664" y="6476716"/>
            <a:ext cx="170471" cy="173450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正方形/長方形 157"/>
          <p:cNvSpPr/>
          <p:nvPr/>
        </p:nvSpPr>
        <p:spPr>
          <a:xfrm rot="5400000">
            <a:off x="4616665" y="6252565"/>
            <a:ext cx="170471" cy="173450"/>
          </a:xfrm>
          <a:prstGeom prst="rect">
            <a:avLst/>
          </a:prstGeom>
          <a:solidFill>
            <a:srgbClr val="00B050">
              <a:alpha val="5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正方形/長方形 158"/>
          <p:cNvSpPr/>
          <p:nvPr/>
        </p:nvSpPr>
        <p:spPr>
          <a:xfrm>
            <a:off x="4631276" y="6195834"/>
            <a:ext cx="756645" cy="326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solidFill>
                  <a:schemeClr val="tx1"/>
                </a:solidFill>
              </a:rPr>
              <a:t>グリーン</a:t>
            </a:r>
            <a:endParaRPr kumimoji="1" lang="en-US" altLang="ja-JP" sz="800" dirty="0" smtClean="0">
              <a:solidFill>
                <a:schemeClr val="tx1"/>
              </a:solidFill>
            </a:endParaRPr>
          </a:p>
        </p:txBody>
      </p:sp>
      <p:sp>
        <p:nvSpPr>
          <p:cNvPr id="160" name="正方形/長方形 159"/>
          <p:cNvSpPr/>
          <p:nvPr/>
        </p:nvSpPr>
        <p:spPr>
          <a:xfrm>
            <a:off x="4631276" y="6396151"/>
            <a:ext cx="756645" cy="326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solidFill>
                  <a:schemeClr val="tx1"/>
                </a:solidFill>
              </a:rPr>
              <a:t>レッド</a:t>
            </a:r>
            <a:endParaRPr kumimoji="1" lang="en-US" altLang="ja-JP" sz="800" dirty="0" smtClean="0">
              <a:solidFill>
                <a:schemeClr val="tx1"/>
              </a:solidFill>
            </a:endParaRPr>
          </a:p>
        </p:txBody>
      </p:sp>
      <p:sp>
        <p:nvSpPr>
          <p:cNvPr id="161" name="正方形/長方形 160"/>
          <p:cNvSpPr/>
          <p:nvPr/>
        </p:nvSpPr>
        <p:spPr>
          <a:xfrm>
            <a:off x="4564881" y="6042501"/>
            <a:ext cx="658766" cy="63360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62" name="正方形/長方形 161"/>
          <p:cNvSpPr/>
          <p:nvPr/>
        </p:nvSpPr>
        <p:spPr>
          <a:xfrm>
            <a:off x="4613213" y="5979333"/>
            <a:ext cx="484984" cy="326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</a:rPr>
              <a:t>凡例</a:t>
            </a:r>
            <a:endParaRPr kumimoji="1" lang="en-US" altLang="ja-JP" sz="800" b="1" dirty="0" smtClean="0">
              <a:solidFill>
                <a:schemeClr val="tx1"/>
              </a:solidFill>
            </a:endParaRPr>
          </a:p>
        </p:txBody>
      </p:sp>
      <p:sp>
        <p:nvSpPr>
          <p:cNvPr id="108" name="正方形/長方形 107"/>
          <p:cNvSpPr/>
          <p:nvPr/>
        </p:nvSpPr>
        <p:spPr>
          <a:xfrm>
            <a:off x="355306" y="1974807"/>
            <a:ext cx="3701762" cy="2930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482380" y="5061874"/>
            <a:ext cx="3521140" cy="164660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r>
              <a:rPr kumimoji="1" lang="ja-JP" altLang="en-US" sz="1600" b="1" dirty="0" smtClean="0"/>
              <a:t>運営体制</a:t>
            </a:r>
            <a:endParaRPr kumimoji="1" lang="en-US" altLang="ja-JP" sz="1600" b="1" dirty="0" smtClean="0"/>
          </a:p>
          <a:p>
            <a:r>
              <a:rPr kumimoji="1" lang="ja-JP" altLang="en-US" sz="1600" b="1" dirty="0"/>
              <a:t>　</a:t>
            </a:r>
            <a:r>
              <a:rPr kumimoji="1" lang="ja-JP" altLang="en-US" sz="1600" dirty="0" smtClean="0"/>
              <a:t>ロジ担当（府職員２名）</a:t>
            </a:r>
            <a:r>
              <a:rPr kumimoji="1" lang="en-US" altLang="ja-JP" sz="1600" dirty="0" smtClean="0"/>
              <a:t>24</a:t>
            </a:r>
            <a:r>
              <a:rPr kumimoji="1" lang="ja-JP" altLang="en-US" sz="1600" dirty="0" smtClean="0"/>
              <a:t>時間</a:t>
            </a:r>
            <a:r>
              <a:rPr kumimoji="1" lang="ja-JP" altLang="en-US" sz="1600" dirty="0"/>
              <a:t>常駐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　看護師　２名　　　　　</a:t>
            </a:r>
            <a:r>
              <a:rPr kumimoji="1" lang="en-US" altLang="ja-JP" sz="1600" dirty="0" smtClean="0"/>
              <a:t>24</a:t>
            </a:r>
            <a:r>
              <a:rPr kumimoji="1" lang="ja-JP" altLang="en-US" sz="1600" dirty="0" smtClean="0"/>
              <a:t>時間常駐</a:t>
            </a:r>
            <a:endParaRPr kumimoji="1" lang="en-US" altLang="ja-JP" sz="1600" dirty="0" smtClean="0"/>
          </a:p>
          <a:p>
            <a:r>
              <a:rPr kumimoji="1" lang="ja-JP" altLang="en-US" sz="1600" dirty="0"/>
              <a:t>　</a:t>
            </a:r>
            <a:r>
              <a:rPr kumimoji="1" lang="ja-JP" altLang="en-US" sz="1600" dirty="0" smtClean="0"/>
              <a:t>医師　　１名　</a:t>
            </a:r>
            <a:r>
              <a:rPr kumimoji="1" lang="ja-JP" altLang="en-US" sz="1200" dirty="0" smtClean="0"/>
              <a:t>昼間常駐　夜間オンコール</a:t>
            </a:r>
            <a:endParaRPr kumimoji="1" lang="en-US" altLang="ja-JP" sz="1200" dirty="0" smtClean="0"/>
          </a:p>
          <a:p>
            <a:pPr>
              <a:spcBef>
                <a:spcPts val="600"/>
              </a:spcBef>
            </a:pPr>
            <a:r>
              <a:rPr kumimoji="1" lang="ja-JP" altLang="en-US" sz="1600" dirty="0"/>
              <a:t>　</a:t>
            </a:r>
            <a:r>
              <a:rPr kumimoji="1" lang="ja-JP" altLang="en-US" sz="1600" dirty="0" smtClean="0"/>
              <a:t>ホテル　食事準備配膳、問合せ対応</a:t>
            </a:r>
            <a:endParaRPr kumimoji="1" lang="en-US" altLang="ja-JP" sz="1600" dirty="0" smtClean="0"/>
          </a:p>
          <a:p>
            <a:r>
              <a:rPr kumimoji="1" lang="ja-JP" altLang="en-US" sz="1600" dirty="0"/>
              <a:t>　</a:t>
            </a:r>
            <a:r>
              <a:rPr kumimoji="1" lang="ja-JP" altLang="en-US" sz="1600" dirty="0" smtClean="0"/>
              <a:t>　　　　配達物の配布など</a:t>
            </a:r>
            <a:endParaRPr kumimoji="1" lang="ja-JP" altLang="en-US" sz="1600" dirty="0"/>
          </a:p>
        </p:txBody>
      </p:sp>
      <p:sp>
        <p:nvSpPr>
          <p:cNvPr id="116" name="正方形/長方形 115"/>
          <p:cNvSpPr/>
          <p:nvPr/>
        </p:nvSpPr>
        <p:spPr>
          <a:xfrm>
            <a:off x="357036" y="4979517"/>
            <a:ext cx="3701762" cy="1815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7" name="図 116"/>
          <p:cNvPicPr>
            <a:picLocks noChangeAspect="1"/>
          </p:cNvPicPr>
          <p:nvPr/>
        </p:nvPicPr>
        <p:blipFill rotWithShape="1">
          <a:blip r:embed="rId2"/>
          <a:srcRect t="22962" b="6442"/>
          <a:stretch/>
        </p:blipFill>
        <p:spPr>
          <a:xfrm>
            <a:off x="465008" y="2051466"/>
            <a:ext cx="3536762" cy="2841059"/>
          </a:xfrm>
          <a:prstGeom prst="rect">
            <a:avLst/>
          </a:prstGeom>
        </p:spPr>
      </p:pic>
      <p:sp>
        <p:nvSpPr>
          <p:cNvPr id="126" name="テキスト ボックス 125"/>
          <p:cNvSpPr txBox="1"/>
          <p:nvPr/>
        </p:nvSpPr>
        <p:spPr>
          <a:xfrm>
            <a:off x="2521294" y="2966443"/>
            <a:ext cx="1166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 smtClean="0">
                <a:solidFill>
                  <a:srgbClr val="A8161F"/>
                </a:solidFill>
                <a:latin typeface="+mn-ea"/>
              </a:rPr>
              <a:t>スーパーホテル大阪天然</a:t>
            </a:r>
            <a:r>
              <a:rPr kumimoji="1" lang="ja-JP" altLang="en-US" sz="1000" b="1" dirty="0">
                <a:solidFill>
                  <a:srgbClr val="A8161F"/>
                </a:solidFill>
                <a:latin typeface="+mn-ea"/>
              </a:rPr>
              <a:t>温泉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7635129" y="27661"/>
            <a:ext cx="1405840" cy="3844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資料３－１</a:t>
            </a:r>
            <a:endParaRPr kumimoji="1" lang="ja-JP" altLang="en-US" dirty="0"/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7189202" y="493622"/>
            <a:ext cx="2086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危機管理室　防災企画課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00870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1158</TotalTime>
  <Words>79</Words>
  <PresentationFormat>画面に合わせる (4:3)</PresentationFormat>
  <Paragraphs>36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2020-04-12T13:53:23Z</cp:lastPrinted>
  <dcterms:created xsi:type="dcterms:W3CDTF">2020-04-01T05:46:06Z</dcterms:created>
  <dcterms:modified xsi:type="dcterms:W3CDTF">2020-04-13T03:47:01Z</dcterms:modified>
</cp:coreProperties>
</file>