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5" r:id="rId3"/>
    <p:sldId id="266" r:id="rId4"/>
    <p:sldId id="271" r:id="rId5"/>
    <p:sldId id="267" r:id="rId6"/>
    <p:sldId id="268" r:id="rId7"/>
    <p:sldId id="269" r:id="rId8"/>
    <p:sldId id="270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510" autoAdjust="0"/>
  </p:normalViewPr>
  <p:slideViewPr>
    <p:cSldViewPr snapToGrid="0">
      <p:cViewPr varScale="1">
        <p:scale>
          <a:sx n="66" d="100"/>
          <a:sy n="66" d="100"/>
        </p:scale>
        <p:origin x="9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305143" y="198771"/>
            <a:ext cx="124955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資料２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5085" y="1712686"/>
            <a:ext cx="109596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ja-JP" altLang="en-US" sz="4000" b="1" dirty="0" smtClean="0"/>
              <a:t>施設の使用制限の要請等について</a:t>
            </a:r>
            <a:endParaRPr lang="en-US" altLang="ja-JP" sz="4000" b="1" dirty="0" smtClean="0"/>
          </a:p>
          <a:p>
            <a:pPr algn="ctr">
              <a:lnSpc>
                <a:spcPct val="200000"/>
              </a:lnSpc>
            </a:pPr>
            <a:r>
              <a:rPr lang="ja-JP" altLang="en-US" sz="3200" b="1" dirty="0" smtClean="0"/>
              <a:t>（新型</a:t>
            </a:r>
            <a:r>
              <a:rPr lang="ja-JP" altLang="en-US" sz="3200" b="1" dirty="0"/>
              <a:t>インフルエンザ等対策特別</a:t>
            </a:r>
            <a:r>
              <a:rPr lang="ja-JP" altLang="en-US" sz="3200" b="1" dirty="0" smtClean="0"/>
              <a:t>措置法等に基づく措置）</a:t>
            </a:r>
            <a:endParaRPr lang="en-US" altLang="ja-JP" sz="3200" b="1" dirty="0"/>
          </a:p>
        </p:txBody>
      </p:sp>
    </p:spTree>
    <p:extLst>
      <p:ext uri="{BB962C8B-B14F-4D97-AF65-F5344CB8AC3E}">
        <p14:creationId xmlns:p14="http://schemas.microsoft.com/office/powerpoint/2010/main" val="339398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9245" y="140715"/>
            <a:ext cx="7409441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１．４月７日決定した大阪府緊急事態措置の概要</a:t>
            </a:r>
            <a:endParaRPr kumimoji="1" lang="ja-JP" altLang="en-US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480" y="1147919"/>
            <a:ext cx="1176270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令和２年４月７日から令和２年５月６日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③　実施内容</a:t>
            </a:r>
            <a:endParaRPr lang="en-US" altLang="ja-JP" sz="2000" b="1" dirty="0" smtClean="0"/>
          </a:p>
          <a:p>
            <a:r>
              <a:rPr lang="en-US" altLang="ja-JP" sz="2000" b="1" dirty="0" smtClean="0"/>
              <a:t>       </a:t>
            </a:r>
            <a:r>
              <a:rPr lang="ja-JP" altLang="en-US" sz="2000" dirty="0"/>
              <a:t>　</a:t>
            </a:r>
            <a:r>
              <a:rPr lang="ja-JP" altLang="en-US" dirty="0" smtClean="0"/>
              <a:t>新型インフルエンザ特措法第</a:t>
            </a:r>
            <a:r>
              <a:rPr lang="en-US" altLang="ja-JP" dirty="0" smtClean="0"/>
              <a:t>45</a:t>
            </a:r>
            <a:r>
              <a:rPr lang="ja-JP" altLang="en-US" dirty="0" smtClean="0"/>
              <a:t>条「感染を防止するための協力要請」及び特措法第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条「都道府県対策</a:t>
            </a:r>
            <a:endParaRPr lang="en-US" altLang="ja-JP" dirty="0" smtClean="0"/>
          </a:p>
          <a:p>
            <a:r>
              <a:rPr lang="en-US" altLang="ja-JP" dirty="0" smtClean="0"/>
              <a:t>            </a:t>
            </a:r>
            <a:r>
              <a:rPr lang="ja-JP" altLang="en-US" dirty="0" smtClean="0"/>
              <a:t>本部長の権限」により、新型コロナウイルスのまん延防止に向け、以下の対応を実施。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sz="2000" dirty="0" smtClean="0"/>
              <a:t>●</a:t>
            </a:r>
            <a:r>
              <a:rPr lang="ja-JP" altLang="en-US" sz="2000" b="1" u="sng" dirty="0" smtClean="0"/>
              <a:t>外出自粛の要請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府民に対し、</a:t>
            </a:r>
            <a:r>
              <a:rPr lang="ja-JP" altLang="en-US" sz="2000" dirty="0" smtClean="0"/>
              <a:t>医療機関への通院、食材の買い出し、職場への出勤など、生活の維持に必要な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場合を除き、</a:t>
            </a:r>
            <a:r>
              <a:rPr lang="ja-JP" altLang="en-US" sz="2000" b="1" u="sng" dirty="0"/>
              <a:t>外出</a:t>
            </a:r>
            <a:r>
              <a:rPr lang="ja-JP" altLang="en-US" sz="2000" b="1" u="sng" dirty="0" smtClean="0"/>
              <a:t>自粛を要請。特に、「３つの密」が濃厚に重なる夜の繁華街への外出自粛を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強く要請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●</a:t>
            </a:r>
            <a:r>
              <a:rPr lang="ja-JP" altLang="en-US" sz="2000" b="1" u="sng" dirty="0" smtClean="0"/>
              <a:t>イベントの開催自粛の要請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24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9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イベント主催者に対し、規模や場所に関わらず、開催の自粛を要請</a:t>
            </a:r>
            <a:r>
              <a:rPr lang="ja-JP" altLang="en-US" sz="2000" b="1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　　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04273" y="690483"/>
            <a:ext cx="4094356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第</a:t>
            </a:r>
            <a:r>
              <a:rPr lang="en-US" altLang="ja-JP" dirty="0" smtClean="0"/>
              <a:t>11</a:t>
            </a:r>
            <a:r>
              <a:rPr lang="ja-JP" altLang="en-US" dirty="0" smtClean="0"/>
              <a:t>回対策本部会議において決定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１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6304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9245" y="140715"/>
            <a:ext cx="5022761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２</a:t>
            </a:r>
            <a:r>
              <a:rPr kumimoji="1" lang="ja-JP" altLang="en-US" sz="2400" b="1" dirty="0" smtClean="0"/>
              <a:t>．現状分析・評価</a:t>
            </a:r>
            <a:endParaRPr kumimoji="1" lang="ja-JP" altLang="en-US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880" y="2268849"/>
            <a:ext cx="11762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②　緊急事態宣言前後における人口変動の状況</a:t>
            </a:r>
            <a:endParaRPr lang="en-US" altLang="ja-JP" sz="2000" b="1" u="sng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399245" y="3400385"/>
            <a:ext cx="10617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③</a:t>
            </a:r>
            <a:r>
              <a:rPr lang="ja-JP" altLang="en-US" sz="2000" b="1" dirty="0" smtClean="0"/>
              <a:t>　現状等についての専門家の意見</a:t>
            </a:r>
            <a:r>
              <a:rPr lang="ja-JP" altLang="en-US" sz="2000" b="1" dirty="0"/>
              <a:t>　</a:t>
            </a:r>
            <a:endParaRPr lang="en-US" altLang="ja-JP" sz="20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449943" y="4531921"/>
            <a:ext cx="11496642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000" dirty="0" smtClean="0"/>
              <a:t>⇒こうした状況を総合的に判断した結果、従来の</a:t>
            </a:r>
            <a:r>
              <a:rPr lang="ja-JP" altLang="en-US" sz="2000" b="1" u="sng" dirty="0" smtClean="0"/>
              <a:t>「外出自粛の要請」と「イベントの開催自粛の要　</a:t>
            </a:r>
            <a:endParaRPr lang="en-US" altLang="ja-JP" sz="2000" b="1" u="sng" dirty="0" smtClean="0"/>
          </a:p>
          <a:p>
            <a:pPr>
              <a:lnSpc>
                <a:spcPts val="2600"/>
              </a:lnSpc>
            </a:pPr>
            <a:r>
              <a:rPr lang="ja-JP" altLang="en-US" sz="2000" b="1" dirty="0"/>
              <a:t>　</a:t>
            </a:r>
            <a:r>
              <a:rPr lang="ja-JP" altLang="en-US" sz="2000" b="1" u="sng" dirty="0" smtClean="0"/>
              <a:t>請」だけでは</a:t>
            </a:r>
            <a:r>
              <a:rPr lang="ja-JP" altLang="en-US" sz="2000" dirty="0" smtClean="0"/>
              <a:t>、国の基本的対処方針で示されている</a:t>
            </a:r>
            <a:r>
              <a:rPr lang="ja-JP" altLang="en-US" sz="2000" b="1" u="sng" dirty="0" smtClean="0"/>
              <a:t>「最低</a:t>
            </a:r>
            <a:r>
              <a:rPr lang="en-US" altLang="ja-JP" sz="2000" b="1" u="sng" dirty="0" smtClean="0"/>
              <a:t>7</a:t>
            </a:r>
            <a:r>
              <a:rPr lang="ja-JP" altLang="en-US" sz="2000" b="1" u="sng" dirty="0" smtClean="0"/>
              <a:t>割、極力８割程度の接触機会の低減　</a:t>
            </a:r>
            <a:endParaRPr lang="en-US" altLang="ja-JP" sz="2000" b="1" u="sng" dirty="0" smtClean="0"/>
          </a:p>
          <a:p>
            <a:pPr>
              <a:lnSpc>
                <a:spcPts val="2600"/>
              </a:lnSpc>
            </a:pPr>
            <a:r>
              <a:rPr lang="ja-JP" altLang="en-US" sz="2000" b="1" dirty="0"/>
              <a:t>　</a:t>
            </a:r>
            <a:r>
              <a:rPr lang="ja-JP" altLang="en-US" sz="2000" b="1" u="sng" dirty="0" smtClean="0"/>
              <a:t>を目指す」という目標の達成が現状の取組みでは困難な状況。</a:t>
            </a:r>
            <a:endParaRPr lang="en-US" altLang="ja-JP" sz="2000" b="1" u="sng" dirty="0" smtClean="0"/>
          </a:p>
          <a:p>
            <a:pPr>
              <a:lnSpc>
                <a:spcPts val="2600"/>
              </a:lnSpc>
            </a:pPr>
            <a:r>
              <a:rPr lang="ja-JP" altLang="en-US" sz="2000" dirty="0"/>
              <a:t>　</a:t>
            </a:r>
            <a:r>
              <a:rPr lang="ja-JP" altLang="en-US" sz="2000" b="1" u="sng" dirty="0" smtClean="0"/>
              <a:t>このままでは、オーバーシュート（感染爆発）の危険性があることから、</a:t>
            </a:r>
            <a:endParaRPr lang="en-US" altLang="ja-JP" sz="2000" b="1" u="sng" dirty="0" smtClean="0"/>
          </a:p>
          <a:p>
            <a:pPr>
              <a:lnSpc>
                <a:spcPts val="2600"/>
              </a:lnSpc>
            </a:pPr>
            <a:r>
              <a:rPr lang="ja-JP" altLang="en-US" sz="2000" b="1" dirty="0"/>
              <a:t>　</a:t>
            </a:r>
            <a:r>
              <a:rPr lang="ja-JP" altLang="en-US" sz="2000" b="1" u="sng" dirty="0" smtClean="0"/>
              <a:t>新たに「施設の使用制限の要請」等を行う。</a:t>
            </a:r>
            <a:endParaRPr lang="ja-JP" altLang="en-US" sz="2000" b="1" u="sng" dirty="0"/>
          </a:p>
        </p:txBody>
      </p:sp>
      <p:sp>
        <p:nvSpPr>
          <p:cNvPr id="10" name="正方形/長方形 9"/>
          <p:cNvSpPr/>
          <p:nvPr/>
        </p:nvSpPr>
        <p:spPr>
          <a:xfrm>
            <a:off x="762101" y="2621321"/>
            <a:ext cx="111337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緊急事態宣言直前との比較では、梅田・難波とも、国の目標である「最低７割、極力８割」の減少が達成できていない。</a:t>
            </a:r>
            <a:endParaRPr lang="en-US" altLang="ja-JP" dirty="0"/>
          </a:p>
        </p:txBody>
      </p:sp>
      <p:sp>
        <p:nvSpPr>
          <p:cNvPr id="11" name="正方形/長方形 10"/>
          <p:cNvSpPr/>
          <p:nvPr/>
        </p:nvSpPr>
        <p:spPr>
          <a:xfrm>
            <a:off x="51924" y="3814412"/>
            <a:ext cx="11514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ja-JP" altLang="en-US" b="1" dirty="0" smtClean="0"/>
              <a:t>　　</a:t>
            </a:r>
            <a:r>
              <a:rPr lang="ja-JP" altLang="en-US" dirty="0" smtClean="0"/>
              <a:t>使用制限等は要請すべき。使用制限を要請しない施設についても、感染拡大防止策の徹底を行うべき。</a:t>
            </a:r>
            <a:endParaRPr lang="en-US" altLang="ja-JP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3880" y="836652"/>
            <a:ext cx="11762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府内の感染者の状況</a:t>
            </a:r>
            <a:endParaRPr lang="en-US" altLang="ja-JP" sz="2000" b="1" u="sng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762101" y="1212786"/>
            <a:ext cx="111337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・４月９日の陽性者数は、過去最高の</a:t>
            </a:r>
            <a:r>
              <a:rPr lang="en-US" altLang="ja-JP" dirty="0" smtClean="0"/>
              <a:t>92</a:t>
            </a:r>
            <a:r>
              <a:rPr lang="ja-JP" altLang="en-US" dirty="0" smtClean="0"/>
              <a:t>名。前日の８日に比べ、急激に増加。</a:t>
            </a:r>
            <a:endParaRPr lang="en-US" altLang="ja-JP" dirty="0" smtClean="0"/>
          </a:p>
          <a:p>
            <a:r>
              <a:rPr lang="ja-JP" altLang="en-US" dirty="0" smtClean="0"/>
              <a:t>・４月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日</a:t>
            </a:r>
            <a:r>
              <a:rPr lang="ja-JP" altLang="en-US" dirty="0" smtClean="0"/>
              <a:t>（土）、</a:t>
            </a:r>
            <a:r>
              <a:rPr lang="en-US" altLang="ja-JP" dirty="0" smtClean="0"/>
              <a:t>12</a:t>
            </a:r>
            <a:r>
              <a:rPr lang="ja-JP" altLang="en-US" dirty="0" smtClean="0"/>
              <a:t>日</a:t>
            </a:r>
            <a:r>
              <a:rPr lang="ja-JP" altLang="en-US" dirty="0" smtClean="0"/>
              <a:t>（日）の陽性者数（</a:t>
            </a:r>
            <a:r>
              <a:rPr lang="en-US" altLang="ja-JP" dirty="0" smtClean="0"/>
              <a:t>70</a:t>
            </a:r>
            <a:r>
              <a:rPr lang="ja-JP" altLang="en-US" dirty="0" smtClean="0"/>
              <a:t>名、</a:t>
            </a:r>
            <a:r>
              <a:rPr lang="en-US" altLang="ja-JP" dirty="0" smtClean="0"/>
              <a:t>45</a:t>
            </a:r>
            <a:r>
              <a:rPr lang="ja-JP" altLang="en-US" dirty="0" smtClean="0"/>
              <a:t>名）は、１週間前</a:t>
            </a:r>
            <a:r>
              <a:rPr lang="ja-JP" altLang="en-US" dirty="0" smtClean="0"/>
              <a:t>（</a:t>
            </a:r>
            <a:r>
              <a:rPr lang="en-US" altLang="ja-JP" dirty="0" smtClean="0"/>
              <a:t>4</a:t>
            </a:r>
            <a:r>
              <a:rPr lang="en-US" altLang="ja-JP" dirty="0"/>
              <a:t>1</a:t>
            </a:r>
            <a:r>
              <a:rPr lang="ja-JP" altLang="en-US" dirty="0" smtClean="0"/>
              <a:t>名</a:t>
            </a:r>
            <a:r>
              <a:rPr lang="ja-JP" altLang="en-US" dirty="0" smtClean="0"/>
              <a:t>、</a:t>
            </a:r>
            <a:r>
              <a:rPr lang="en-US" altLang="ja-JP" dirty="0" smtClean="0"/>
              <a:t>21</a:t>
            </a:r>
            <a:r>
              <a:rPr lang="ja-JP" altLang="en-US" dirty="0" smtClean="0"/>
              <a:t>名）と比べ倍増。</a:t>
            </a:r>
            <a:endParaRPr lang="en-US" altLang="ja-JP" dirty="0" smtClean="0"/>
          </a:p>
          <a:p>
            <a:r>
              <a:rPr lang="ja-JP" altLang="en-US" dirty="0" smtClean="0"/>
              <a:t>・感染源不明の患者も増加。</a:t>
            </a:r>
            <a:endParaRPr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79682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245" y="1733563"/>
            <a:ext cx="11487955" cy="483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　</a:t>
            </a:r>
            <a:r>
              <a:rPr lang="ja-JP" altLang="en-US" sz="2000" b="1" dirty="0" smtClean="0"/>
              <a:t>１　</a:t>
            </a:r>
            <a:r>
              <a:rPr lang="ja-JP" altLang="en-US" sz="2000" b="1" u="sng" dirty="0" smtClean="0"/>
              <a:t>基本的</a:t>
            </a:r>
            <a:r>
              <a:rPr lang="ja-JP" altLang="en-US" sz="2000" b="1" u="sng" dirty="0"/>
              <a:t>に休止を要請しない</a:t>
            </a:r>
            <a:r>
              <a:rPr lang="ja-JP" altLang="en-US" sz="2000" b="1" u="sng" dirty="0" smtClean="0"/>
              <a:t>施設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社会</a:t>
            </a:r>
            <a:r>
              <a:rPr lang="ja-JP" altLang="en-US" b="1" dirty="0"/>
              <a:t>生活を維持する上で必要な</a:t>
            </a:r>
            <a:r>
              <a:rPr lang="ja-JP" altLang="en-US" b="1" dirty="0" smtClean="0"/>
              <a:t>施設、</a:t>
            </a:r>
            <a:r>
              <a:rPr lang="ja-JP" altLang="en-US" b="1" dirty="0"/>
              <a:t>社会福祉施設</a:t>
            </a:r>
            <a:r>
              <a:rPr lang="ja-JP" altLang="en-US" b="1" dirty="0" smtClean="0"/>
              <a:t>等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r>
              <a:rPr lang="ja-JP" altLang="en-US" dirty="0" smtClean="0"/>
              <a:t>　　　⇒適切な感染防止対策の協力を</a:t>
            </a:r>
            <a:r>
              <a:rPr lang="ja-JP" altLang="en-US" dirty="0"/>
              <a:t>要請</a:t>
            </a:r>
            <a:r>
              <a:rPr lang="ja-JP" altLang="en-US" sz="1600" dirty="0"/>
              <a:t>（特措法第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</a:t>
            </a:r>
            <a:r>
              <a:rPr lang="ja-JP" altLang="en-US" sz="1600" dirty="0" smtClean="0"/>
              <a:t>第９項）</a:t>
            </a:r>
            <a:endParaRPr lang="en-US" altLang="ja-JP" sz="1600" dirty="0" smtClean="0"/>
          </a:p>
          <a:p>
            <a:pPr>
              <a:lnSpc>
                <a:spcPts val="1800"/>
              </a:lnSpc>
            </a:pPr>
            <a:r>
              <a:rPr lang="en-US" altLang="ja-JP" dirty="0"/>
              <a:t> 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/>
              <a:t>　</a:t>
            </a:r>
            <a:r>
              <a:rPr lang="ja-JP" altLang="en-US" sz="2000" b="1" dirty="0" smtClean="0"/>
              <a:t>２　</a:t>
            </a:r>
            <a:r>
              <a:rPr lang="ja-JP" altLang="en-US" sz="2000" b="1" u="sng" dirty="0" smtClean="0"/>
              <a:t>基本的</a:t>
            </a:r>
            <a:r>
              <a:rPr lang="ja-JP" altLang="en-US" sz="2000" b="1" u="sng" dirty="0"/>
              <a:t>に休止を要請する</a:t>
            </a:r>
            <a:r>
              <a:rPr lang="ja-JP" altLang="en-US" sz="2000" b="1" u="sng" dirty="0" smtClean="0"/>
              <a:t>施設</a:t>
            </a:r>
            <a:endParaRPr lang="en-US" altLang="ja-JP" sz="2000" b="1" u="sng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（１）</a:t>
            </a:r>
            <a:r>
              <a:rPr lang="en-US" altLang="ja-JP" b="1" dirty="0" smtClean="0"/>
              <a:t>-1    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による要請を行う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遊興施設、劇場等、集会・展示施設、運動・遊技施設、文教施設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b="1" u="sng" dirty="0"/>
              <a:t>施設の使用制限等の</a:t>
            </a:r>
            <a:r>
              <a:rPr lang="ja-JP" altLang="en-US" b="1" u="sng" dirty="0" smtClean="0"/>
              <a:t>要請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dirty="0"/>
              <a:t>応じない場合</a:t>
            </a:r>
            <a:r>
              <a:rPr lang="ja-JP" altLang="en-US" dirty="0" smtClean="0"/>
              <a:t>、特措法</a:t>
            </a:r>
            <a:r>
              <a:rPr lang="ja-JP" altLang="en-US" dirty="0"/>
              <a:t>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</a:t>
            </a:r>
            <a:r>
              <a:rPr lang="ja-JP" altLang="en-US" dirty="0" smtClean="0"/>
              <a:t>よる個別</a:t>
            </a:r>
            <a:r>
              <a:rPr lang="ja-JP" altLang="en-US" dirty="0"/>
              <a:t>の要請・指示も</a:t>
            </a:r>
            <a:r>
              <a:rPr lang="ja-JP" altLang="en-US" dirty="0" smtClean="0"/>
              <a:t>検討（</a:t>
            </a:r>
            <a:r>
              <a:rPr lang="ja-JP" altLang="en-US" dirty="0"/>
              <a:t>施設名を公表）</a:t>
            </a:r>
          </a:p>
          <a:p>
            <a:pPr>
              <a:lnSpc>
                <a:spcPts val="1800"/>
              </a:lnSpc>
            </a:pP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</a:t>
            </a:r>
            <a:r>
              <a:rPr lang="ja-JP" altLang="en-US" b="1" dirty="0"/>
              <a:t>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２　特措法</a:t>
            </a:r>
            <a:r>
              <a:rPr lang="ja-JP" altLang="en-US" b="1" dirty="0"/>
              <a:t>による要請を行う施設（床面積の合計が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を</a:t>
            </a:r>
            <a:r>
              <a:rPr lang="ja-JP" altLang="en-US" b="1" u="sng" dirty="0" smtClean="0"/>
              <a:t>超える</a:t>
            </a:r>
            <a:r>
              <a:rPr lang="ja-JP" altLang="en-US" b="1" dirty="0" smtClean="0"/>
              <a:t>下記の施設</a:t>
            </a:r>
            <a:r>
              <a:rPr lang="ja-JP" altLang="en-US" b="1" dirty="0"/>
              <a:t>）</a:t>
            </a:r>
          </a:p>
          <a:p>
            <a:r>
              <a:rPr lang="ja-JP" altLang="en-US" dirty="0" smtClean="0"/>
              <a:t>　　　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大学・学習塾等、博物館等、ホテル又は旅館、商業施設</a:t>
            </a:r>
            <a:r>
              <a:rPr lang="en-US" altLang="ja-JP" b="1" dirty="0" smtClean="0"/>
              <a:t>】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/>
              <a:t>　⇒</a:t>
            </a:r>
            <a:r>
              <a:rPr lang="ja-JP" altLang="en-US" b="1" u="sng" dirty="0"/>
              <a:t>施設の使用制限等の要請</a:t>
            </a:r>
            <a:r>
              <a:rPr lang="ja-JP" altLang="en-US" sz="1400" dirty="0"/>
              <a:t>（特措法第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⇒応じない場合、特措法第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項による個別の要請・指示も検討（施設名を公表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endParaRPr lang="en-US" altLang="ja-JP" b="1" dirty="0" smtClean="0"/>
          </a:p>
          <a:p>
            <a:r>
              <a:rPr lang="ja-JP" altLang="en-US" b="1" dirty="0" smtClean="0"/>
              <a:t>（</a:t>
            </a:r>
            <a:r>
              <a:rPr lang="ja-JP" altLang="en-US" b="1" dirty="0"/>
              <a:t>２</a:t>
            </a:r>
            <a:r>
              <a:rPr lang="ja-JP" altLang="en-US" b="1" dirty="0" smtClean="0"/>
              <a:t>）</a:t>
            </a:r>
            <a:r>
              <a:rPr lang="ja-JP" altLang="en-US" b="1" dirty="0"/>
              <a:t>特措法によらない協力依頼を行う施設（床面積の合計が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以下</a:t>
            </a:r>
            <a:r>
              <a:rPr lang="ja-JP" altLang="en-US" b="1" dirty="0"/>
              <a:t>の下記の施設）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</a:t>
            </a:r>
            <a:r>
              <a:rPr lang="ja-JP" altLang="en-US" b="1" dirty="0"/>
              <a:t>・学習塾等、博物館等、ホテル又は旅館、商業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】</a:t>
            </a:r>
            <a:r>
              <a:rPr lang="ja-JP" altLang="en-US" b="1" dirty="0"/>
              <a:t>　</a:t>
            </a:r>
            <a:r>
              <a:rPr lang="ja-JP" altLang="en-US" dirty="0"/>
              <a:t>　　</a:t>
            </a:r>
            <a:endParaRPr lang="en-US" altLang="ja-JP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</a:t>
            </a:r>
            <a:r>
              <a:rPr lang="ja-JP" altLang="en-US" dirty="0"/>
              <a:t>　⇒特措法によらず</a:t>
            </a:r>
            <a:r>
              <a:rPr lang="ja-JP" altLang="en-US" dirty="0" smtClean="0"/>
              <a:t>、</a:t>
            </a:r>
            <a:r>
              <a:rPr lang="ja-JP" altLang="en-US" b="1" u="sng" dirty="0" smtClean="0"/>
              <a:t>施設</a:t>
            </a:r>
            <a:r>
              <a:rPr lang="ja-JP" altLang="en-US" b="1" u="sng" dirty="0"/>
              <a:t>の使用制限等の協力を</a:t>
            </a:r>
            <a:r>
              <a:rPr lang="ja-JP" altLang="en-US" b="1" u="sng" dirty="0" smtClean="0"/>
              <a:t>依頼</a:t>
            </a:r>
            <a:endParaRPr lang="en-US" altLang="ja-JP" b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45" y="140715"/>
            <a:ext cx="864315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３</a:t>
            </a:r>
            <a:r>
              <a:rPr kumimoji="1" lang="ja-JP" altLang="en-US" sz="2400" b="1" dirty="0" smtClean="0"/>
              <a:t>．新たに追加する措置（施設の使用制限の</a:t>
            </a:r>
            <a:r>
              <a:rPr lang="ja-JP" altLang="en-US" sz="2400" b="1" dirty="0" smtClean="0"/>
              <a:t>要請等）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399245" y="712701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①期間　</a:t>
            </a:r>
            <a:r>
              <a:rPr lang="ja-JP" altLang="en-US" sz="2000" b="1" u="sng" dirty="0" smtClean="0"/>
              <a:t>令和２年４月１４日～５月６日</a:t>
            </a:r>
            <a:endParaRPr lang="en-US" altLang="ja-JP" sz="2000" b="1" u="sng" dirty="0"/>
          </a:p>
        </p:txBody>
      </p:sp>
      <p:sp>
        <p:nvSpPr>
          <p:cNvPr id="7" name="正方形/長方形 6"/>
          <p:cNvSpPr/>
          <p:nvPr/>
        </p:nvSpPr>
        <p:spPr>
          <a:xfrm>
            <a:off x="399245" y="122313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②実施内容</a:t>
            </a:r>
            <a:endParaRPr lang="en-US" altLang="ja-JP" sz="20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３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18203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40715"/>
            <a:ext cx="5022761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</a:t>
            </a:r>
            <a:r>
              <a:rPr lang="ja-JP" altLang="en-US" sz="2400" b="1" dirty="0" smtClean="0"/>
              <a:t>．実施内容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5" y="1023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（１）社会生活を維持する上で必要な施設</a:t>
            </a:r>
            <a:r>
              <a:rPr lang="ja-JP" altLang="en-US" b="1" dirty="0"/>
              <a:t>　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674306" y="1397103"/>
          <a:ext cx="11211772" cy="344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1772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医療施設　　　　　　　　病院、診療所、薬局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50531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生活必需物資販売施設　　卸売市場、食料品売場、百貨店・ホームセンター、スーパーマーケット等における生活必需物資売場、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　　　　　　　　コンビニエンスストア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食事提供施設　　　　　　飲食店（居酒屋を含む。）、料理店、</a:t>
                      </a:r>
                      <a:r>
                        <a:rPr kumimoji="1" lang="ja-JP" altLang="en-US" sz="1400" u="none" dirty="0" smtClean="0"/>
                        <a:t>喫茶店　等（宅配・テークアウトサービスを含む。）</a:t>
                      </a:r>
                      <a:endParaRPr kumimoji="1" lang="en-US" altLang="ja-JP" sz="1400" u="non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　　　　　　　　　　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営業時間については、午前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時～午後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時の間の営業を要請し、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　　　　　　　　　　　　　酒類の提供は午後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時までとすることを要請。（宅配・テークアウトサービスは除く。）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住宅、宿泊施設　　　　　ホテル又は旅館、共同住宅、寄宿舎又は下宿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交通機関等　　　　　　　バス、タクシー、レンタカー、鉄道、船舶、航空機、物流サービス（宅配等）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工場等　　　　　　　　　工場、作業場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金融機関・官公署等　　　銀行、証券取引所、証券会社、保険、官公署、事務所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その他　　　　　　　　　メディア、葬儀場、銭湯、質屋、獣医、理美容、ランドリー、ごみ処理関係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9245" y="5299991"/>
            <a:ext cx="324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（２）社会福祉施設等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61" y="695274"/>
            <a:ext cx="1102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　</a:t>
            </a:r>
            <a:r>
              <a:rPr lang="ja-JP" altLang="en-US" b="1" u="sng" dirty="0"/>
              <a:t>基本的に休止を要請しない施設</a:t>
            </a:r>
            <a:r>
              <a:rPr lang="ja-JP" altLang="en-US" b="1" dirty="0"/>
              <a:t>　　</a:t>
            </a:r>
            <a:r>
              <a:rPr lang="en-US" altLang="ja-JP" sz="1600" b="1" dirty="0" smtClean="0"/>
              <a:t>※</a:t>
            </a:r>
            <a:r>
              <a:rPr lang="ja-JP" altLang="en-US" sz="1600" b="1" dirty="0"/>
              <a:t>適切な感染防止対策の協力を要請（特措法第</a:t>
            </a:r>
            <a:r>
              <a:rPr lang="en-US" altLang="ja-JP" sz="1600" b="1" dirty="0"/>
              <a:t>24</a:t>
            </a:r>
            <a:r>
              <a:rPr lang="ja-JP" altLang="en-US" sz="1600" b="1" dirty="0"/>
              <a:t>条第</a:t>
            </a:r>
            <a:r>
              <a:rPr lang="en-US" altLang="ja-JP" sz="1600" b="1" dirty="0"/>
              <a:t>9</a:t>
            </a:r>
            <a:r>
              <a:rPr lang="ja-JP" altLang="en-US" sz="1600" b="1" dirty="0"/>
              <a:t>項）</a:t>
            </a:r>
            <a:r>
              <a:rPr lang="ja-JP" altLang="en-US" b="1" dirty="0"/>
              <a:t>　</a:t>
            </a:r>
          </a:p>
          <a:p>
            <a:r>
              <a:rPr kumimoji="1" lang="ja-JP" altLang="en-US" b="1" u="sng" dirty="0" smtClean="0"/>
              <a:t>　　</a:t>
            </a:r>
            <a:r>
              <a:rPr kumimoji="1" lang="ja-JP" altLang="en-US" b="1" dirty="0" smtClean="0"/>
              <a:t>　</a:t>
            </a:r>
            <a:r>
              <a:rPr lang="ja-JP" altLang="en-US" b="1" dirty="0" smtClean="0"/>
              <a:t>　</a:t>
            </a:r>
            <a:endParaRPr kumimoji="1" lang="ja-JP" altLang="en-US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674306" y="5654809"/>
          <a:ext cx="11211772" cy="66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51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389621">
                  <a:extLst>
                    <a:ext uri="{9D8B030D-6E8A-4147-A177-3AD203B41FA5}">
                      <a16:colId xmlns:a16="http://schemas.microsoft.com/office/drawing/2014/main" val="2462786939"/>
                    </a:ext>
                  </a:extLst>
                </a:gridCol>
              </a:tblGrid>
              <a:tr h="2990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社会福祉施設等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保育所、学童クラブ、介護老人保健施設その他これらに類する福祉サービス又は保健医療サービスを提供する施設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7428" y="6320888"/>
            <a:ext cx="976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⇒通所又は短期間の入所の</a:t>
            </a:r>
            <a:r>
              <a:rPr lang="ja-JP" altLang="en-US" sz="1400" dirty="0" smtClean="0"/>
              <a:t>利用者については、家庭での対応が可能な場合には、可能な限り、</a:t>
            </a:r>
            <a:r>
              <a:rPr kumimoji="1" lang="ja-JP" altLang="en-US" sz="1400" dirty="0" smtClean="0"/>
              <a:t>利用の自粛を</a:t>
            </a:r>
            <a:r>
              <a:rPr lang="ja-JP" altLang="en-US" sz="1400" dirty="0" smtClean="0"/>
              <a:t>要請</a:t>
            </a:r>
            <a:endParaRPr lang="en-US" altLang="ja-JP" sz="1400" dirty="0" smtClean="0"/>
          </a:p>
          <a:p>
            <a:r>
              <a:rPr lang="ja-JP" altLang="en-US" sz="1400" dirty="0" smtClean="0"/>
              <a:t>　（</a:t>
            </a:r>
            <a:r>
              <a:rPr lang="ja-JP" altLang="en-US" sz="1400" dirty="0"/>
              <a:t>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674306" y="4846353"/>
            <a:ext cx="1219528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「</a:t>
            </a:r>
            <a:r>
              <a:rPr lang="ja-JP" altLang="en-US" sz="1300" dirty="0"/>
              <a:t>社会生活を維持する上で必要な施設」については</a:t>
            </a:r>
            <a:r>
              <a:rPr lang="ja-JP" altLang="en-US" sz="1300" dirty="0" smtClean="0"/>
              <a:t>、「</a:t>
            </a:r>
            <a:r>
              <a:rPr lang="ja-JP" altLang="en-US" sz="1300" dirty="0"/>
              <a:t>新型</a:t>
            </a:r>
            <a:r>
              <a:rPr lang="ja-JP" altLang="en-US" sz="1300" dirty="0" smtClean="0"/>
              <a:t>コロナウイルス感染症の基本的</a:t>
            </a:r>
            <a:r>
              <a:rPr lang="ja-JP" altLang="en-US" sz="1300" dirty="0"/>
              <a:t>対処方針」（令和２年４月７日改正）を踏まえた</a:t>
            </a:r>
            <a:r>
              <a:rPr lang="ja-JP" altLang="en-US" sz="1300" dirty="0" smtClean="0"/>
              <a:t>整理</a:t>
            </a:r>
            <a:endParaRPr lang="en-US" altLang="ja-JP" sz="13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４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83735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60609" y="207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２　</a:t>
            </a:r>
            <a:r>
              <a:rPr kumimoji="1" lang="ja-JP" altLang="en-US" b="1" u="sng" dirty="0" smtClean="0"/>
              <a:t>基本的に休止を要請する施設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99093"/>
              </p:ext>
            </p:extLst>
          </p:nvPr>
        </p:nvGraphicFramePr>
        <p:xfrm>
          <a:off x="360609" y="1046003"/>
          <a:ext cx="11629624" cy="5499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5126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79422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①遊興施設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キャバレー、ナイトクラブ、ダンスホール、バー、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ヌードスタジオ、のぞき劇場、ストリップ劇場、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個室ビデオ店、ネットカフェ、漫画喫茶、カラオケボックス、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射的場、勝馬投票券発売所、場外車券売場、ライブハウス　等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8977"/>
                  </a:ext>
                </a:extLst>
              </a:tr>
              <a:tr h="46603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②劇場等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劇場、観覧場、映画館、演芸場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53047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③集会・展示施設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集会場、公会堂、展示場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62399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④運動施設、遊技施設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体育館、水泳場、ボウリング場、スポーツクラブなどの運動施設、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マージャン店、パチンコ店、ゲームセンターなどの遊技場　等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24011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⑤文教施設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学校（大学等を除く。）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79622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04101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１　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５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42669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60609" y="1204042"/>
          <a:ext cx="11629624" cy="511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6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59072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63956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1262738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262738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863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62157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</a:t>
            </a:r>
            <a:r>
              <a:rPr kumimoji="1" lang="ja-JP" altLang="en-US" b="1" dirty="0" err="1" smtClean="0"/>
              <a:t>ｰ</a:t>
            </a:r>
            <a:r>
              <a:rPr lang="ja-JP" altLang="en-US" b="1" dirty="0"/>
              <a:t>２　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</a:t>
            </a:r>
            <a:r>
              <a:rPr lang="en-US" altLang="ja-JP" b="1" dirty="0" smtClean="0"/>
              <a:t>㎡</a:t>
            </a:r>
            <a:r>
              <a:rPr lang="ja-JP" altLang="en-US" b="1" dirty="0" smtClean="0"/>
              <a:t>を超える下記の施設）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６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86662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60609" y="1316921"/>
          <a:ext cx="11629624" cy="51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111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37185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特措法によらず、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施設の使用制限等の協力を依頼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⇒床面積の合計が</a:t>
                      </a:r>
                      <a:r>
                        <a:rPr kumimoji="1" lang="en-US" altLang="ja-JP" sz="1400" b="1" dirty="0" smtClean="0"/>
                        <a:t>1,000㎡</a:t>
                      </a:r>
                      <a:r>
                        <a:rPr kumimoji="1" lang="ja-JP" altLang="en-US" sz="1400" b="1" dirty="0" smtClean="0"/>
                        <a:t>超の施設に対する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施設の使用停止要請（休業要請）の趣旨に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基づき、適切な対応について協力を依頼</a:t>
                      </a: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55157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1089001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53571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71151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834710"/>
            <a:ext cx="1086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によらない協力依頼を行う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1,000㎡</a:t>
            </a:r>
            <a:r>
              <a:rPr lang="ja-JP" altLang="en-US" b="1" dirty="0"/>
              <a:t>以下の下記の</a:t>
            </a:r>
            <a:r>
              <a:rPr lang="ja-JP" altLang="en-US" b="1" dirty="0" smtClean="0"/>
              <a:t>施設）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66558" y="6437447"/>
            <a:ext cx="62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７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8857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725</Words>
  <PresentationFormat>ワイド画面</PresentationFormat>
  <Paragraphs>155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2020-04-13T01:48:00Z</cp:lastPrinted>
  <dcterms:created xsi:type="dcterms:W3CDTF">2020-04-06T02:06:27Z</dcterms:created>
  <dcterms:modified xsi:type="dcterms:W3CDTF">2020-04-13T08:25:51Z</dcterms:modified>
</cp:coreProperties>
</file>