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22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87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95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1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7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60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4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53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61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61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E0BB2-5751-4F45-85B4-32AF8AF8326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42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5908" y="75965"/>
            <a:ext cx="6555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緊急事態宣言前後の人口増減状況について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276059"/>
              </p:ext>
            </p:extLst>
          </p:nvPr>
        </p:nvGraphicFramePr>
        <p:xfrm>
          <a:off x="115910" y="1138366"/>
          <a:ext cx="11912953" cy="144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556">
                  <a:extLst>
                    <a:ext uri="{9D8B030D-6E8A-4147-A177-3AD203B41FA5}">
                      <a16:colId xmlns:a16="http://schemas.microsoft.com/office/drawing/2014/main" val="2387981627"/>
                    </a:ext>
                  </a:extLst>
                </a:gridCol>
                <a:gridCol w="1854558">
                  <a:extLst>
                    <a:ext uri="{9D8B030D-6E8A-4147-A177-3AD203B41FA5}">
                      <a16:colId xmlns:a16="http://schemas.microsoft.com/office/drawing/2014/main" val="1982986814"/>
                    </a:ext>
                  </a:extLst>
                </a:gridCol>
                <a:gridCol w="1906073">
                  <a:extLst>
                    <a:ext uri="{9D8B030D-6E8A-4147-A177-3AD203B41FA5}">
                      <a16:colId xmlns:a16="http://schemas.microsoft.com/office/drawing/2014/main" val="2470236409"/>
                    </a:ext>
                  </a:extLst>
                </a:gridCol>
                <a:gridCol w="1964021">
                  <a:extLst>
                    <a:ext uri="{9D8B030D-6E8A-4147-A177-3AD203B41FA5}">
                      <a16:colId xmlns:a16="http://schemas.microsoft.com/office/drawing/2014/main" val="403054899"/>
                    </a:ext>
                  </a:extLst>
                </a:gridCol>
                <a:gridCol w="2001052">
                  <a:extLst>
                    <a:ext uri="{9D8B030D-6E8A-4147-A177-3AD203B41FA5}">
                      <a16:colId xmlns:a16="http://schemas.microsoft.com/office/drawing/2014/main" val="3514839052"/>
                    </a:ext>
                  </a:extLst>
                </a:gridCol>
                <a:gridCol w="1907693">
                  <a:extLst>
                    <a:ext uri="{9D8B030D-6E8A-4147-A177-3AD203B41FA5}">
                      <a16:colId xmlns:a16="http://schemas.microsoft.com/office/drawing/2014/main" val="4022377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４月８日（水）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４月９日（木）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日（金）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</a:t>
                      </a:r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日（土）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</a:t>
                      </a:r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日（日）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6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/>
                        <a:t>緊急事態宣言直前との比較　</a:t>
                      </a:r>
                      <a:r>
                        <a:rPr kumimoji="1" lang="en-US" altLang="ja-JP" sz="1400" b="1" dirty="0" smtClean="0"/>
                        <a:t>※</a:t>
                      </a:r>
                      <a:r>
                        <a:rPr kumimoji="1" lang="ja-JP" altLang="en-US" sz="1400" b="1" dirty="0" smtClean="0"/>
                        <a:t>１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35.0%</a:t>
                      </a:r>
                      <a:r>
                        <a:rPr kumimoji="1" lang="ja-JP" altLang="en-US" sz="2400" b="1" dirty="0" smtClean="0"/>
                        <a:t>減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42.4</a:t>
                      </a:r>
                      <a:r>
                        <a:rPr kumimoji="1" lang="ja-JP" altLang="en-US" sz="2400" b="1" dirty="0" smtClean="0"/>
                        <a:t>％減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42.9</a:t>
                      </a:r>
                      <a:r>
                        <a:rPr kumimoji="1" lang="ja-JP" altLang="en-US" sz="2400" b="1" dirty="0" smtClean="0"/>
                        <a:t>％減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57.2</a:t>
                      </a:r>
                      <a:r>
                        <a:rPr kumimoji="1" lang="ja-JP" altLang="en-US" sz="2400" b="1" dirty="0" smtClean="0"/>
                        <a:t>％減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58.2</a:t>
                      </a:r>
                      <a:r>
                        <a:rPr kumimoji="1" lang="ja-JP" altLang="en-US" sz="2400" b="1" dirty="0" smtClean="0"/>
                        <a:t>％減</a:t>
                      </a:r>
                      <a:endParaRPr kumimoji="1" lang="ja-JP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676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/>
                        <a:t>前年との比較　</a:t>
                      </a:r>
                      <a:r>
                        <a:rPr kumimoji="1" lang="en-US" altLang="ja-JP" sz="1400" b="1" dirty="0" smtClean="0"/>
                        <a:t>※</a:t>
                      </a:r>
                      <a:r>
                        <a:rPr kumimoji="1" lang="ja-JP" altLang="en-US" sz="1400" b="1" dirty="0" smtClean="0"/>
                        <a:t>２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err="1" smtClean="0"/>
                        <a:t>ー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err="1" smtClean="0"/>
                        <a:t>ー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66.1</a:t>
                      </a:r>
                      <a:r>
                        <a:rPr kumimoji="1" lang="ja-JP" altLang="en-US" sz="1800" b="1" dirty="0" smtClean="0"/>
                        <a:t>％減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81.0</a:t>
                      </a:r>
                      <a:r>
                        <a:rPr kumimoji="1" lang="ja-JP" altLang="en-US" sz="1800" b="1" dirty="0" smtClean="0"/>
                        <a:t>％減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82.9</a:t>
                      </a:r>
                      <a:r>
                        <a:rPr kumimoji="1" lang="ja-JP" altLang="en-US" sz="1800" b="1" dirty="0" smtClean="0"/>
                        <a:t>％減</a:t>
                      </a:r>
                      <a:endParaRPr kumimoji="1" lang="ja-JP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008049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051077"/>
              </p:ext>
            </p:extLst>
          </p:nvPr>
        </p:nvGraphicFramePr>
        <p:xfrm>
          <a:off x="115909" y="3247568"/>
          <a:ext cx="11912953" cy="144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337">
                  <a:extLst>
                    <a:ext uri="{9D8B030D-6E8A-4147-A177-3AD203B41FA5}">
                      <a16:colId xmlns:a16="http://schemas.microsoft.com/office/drawing/2014/main" val="988221276"/>
                    </a:ext>
                  </a:extLst>
                </a:gridCol>
                <a:gridCol w="1851959">
                  <a:extLst>
                    <a:ext uri="{9D8B030D-6E8A-4147-A177-3AD203B41FA5}">
                      <a16:colId xmlns:a16="http://schemas.microsoft.com/office/drawing/2014/main" val="1982986814"/>
                    </a:ext>
                  </a:extLst>
                </a:gridCol>
                <a:gridCol w="1790552">
                  <a:extLst>
                    <a:ext uri="{9D8B030D-6E8A-4147-A177-3AD203B41FA5}">
                      <a16:colId xmlns:a16="http://schemas.microsoft.com/office/drawing/2014/main" val="2470236409"/>
                    </a:ext>
                  </a:extLst>
                </a:gridCol>
                <a:gridCol w="2040834">
                  <a:extLst>
                    <a:ext uri="{9D8B030D-6E8A-4147-A177-3AD203B41FA5}">
                      <a16:colId xmlns:a16="http://schemas.microsoft.com/office/drawing/2014/main" val="403054899"/>
                    </a:ext>
                  </a:extLst>
                </a:gridCol>
                <a:gridCol w="1934818">
                  <a:extLst>
                    <a:ext uri="{9D8B030D-6E8A-4147-A177-3AD203B41FA5}">
                      <a16:colId xmlns:a16="http://schemas.microsoft.com/office/drawing/2014/main" val="3514839052"/>
                    </a:ext>
                  </a:extLst>
                </a:gridCol>
                <a:gridCol w="1917453">
                  <a:extLst>
                    <a:ext uri="{9D8B030D-6E8A-4147-A177-3AD203B41FA5}">
                      <a16:colId xmlns:a16="http://schemas.microsoft.com/office/drawing/2014/main" val="4022377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４月８日（水）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４月９日（木）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日（金）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</a:t>
                      </a:r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日（土）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</a:t>
                      </a:r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日（日）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6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/>
                        <a:t>緊急事態宣言直前との比較　</a:t>
                      </a:r>
                      <a:r>
                        <a:rPr kumimoji="1" lang="en-US" altLang="ja-JP" sz="1400" b="1" dirty="0" smtClean="0"/>
                        <a:t>※</a:t>
                      </a:r>
                      <a:r>
                        <a:rPr kumimoji="1" lang="ja-JP" altLang="en-US" sz="1400" b="1" dirty="0" smtClean="0"/>
                        <a:t>１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30.3%</a:t>
                      </a:r>
                      <a:r>
                        <a:rPr kumimoji="1" lang="ja-JP" altLang="en-US" sz="2400" b="1" dirty="0" smtClean="0"/>
                        <a:t>減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33.3</a:t>
                      </a:r>
                      <a:r>
                        <a:rPr kumimoji="1" lang="ja-JP" altLang="en-US" sz="2400" b="1" dirty="0" smtClean="0"/>
                        <a:t>％減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30.3</a:t>
                      </a:r>
                      <a:r>
                        <a:rPr kumimoji="1" lang="ja-JP" altLang="en-US" sz="2400" b="1" dirty="0" smtClean="0"/>
                        <a:t>％減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42.9</a:t>
                      </a:r>
                      <a:r>
                        <a:rPr kumimoji="1" lang="ja-JP" altLang="en-US" sz="2400" b="1" dirty="0" smtClean="0"/>
                        <a:t>％減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43.1</a:t>
                      </a:r>
                      <a:r>
                        <a:rPr kumimoji="1" lang="ja-JP" altLang="en-US" sz="2400" b="1" dirty="0" smtClean="0"/>
                        <a:t>％減</a:t>
                      </a:r>
                      <a:endParaRPr kumimoji="1" lang="ja-JP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676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/>
                        <a:t>前年との比較　</a:t>
                      </a:r>
                      <a:r>
                        <a:rPr kumimoji="1" lang="en-US" altLang="ja-JP" sz="1400" b="1" dirty="0" smtClean="0"/>
                        <a:t>※</a:t>
                      </a:r>
                      <a:r>
                        <a:rPr kumimoji="1" lang="ja-JP" altLang="en-US" sz="1400" b="1" dirty="0" smtClean="0"/>
                        <a:t>２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err="1" smtClean="0"/>
                        <a:t>ー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err="1" smtClean="0"/>
                        <a:t>ー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53.4</a:t>
                      </a:r>
                      <a:r>
                        <a:rPr kumimoji="1" lang="ja-JP" altLang="en-US" sz="1800" b="1" dirty="0" smtClean="0"/>
                        <a:t>％減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smtClean="0"/>
                        <a:t>68.7</a:t>
                      </a:r>
                      <a:r>
                        <a:rPr kumimoji="1" lang="ja-JP" altLang="en-US" sz="1800" b="1" smtClean="0"/>
                        <a:t>％減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71.2</a:t>
                      </a:r>
                      <a:r>
                        <a:rPr kumimoji="1" lang="ja-JP" altLang="en-US" sz="1800" b="1" dirty="0" smtClean="0"/>
                        <a:t>％減</a:t>
                      </a:r>
                      <a:endParaRPr kumimoji="1" lang="ja-JP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032194"/>
                  </a:ext>
                </a:extLst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115910" y="622676"/>
            <a:ext cx="1996225" cy="48939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梅田周辺</a:t>
            </a:r>
            <a:endParaRPr kumimoji="1" lang="ja-JP" altLang="en-US" sz="2400" b="1" dirty="0"/>
          </a:p>
        </p:txBody>
      </p:sp>
      <p:sp>
        <p:nvSpPr>
          <p:cNvPr id="9" name="角丸四角形 8"/>
          <p:cNvSpPr/>
          <p:nvPr/>
        </p:nvSpPr>
        <p:spPr>
          <a:xfrm>
            <a:off x="115909" y="2686758"/>
            <a:ext cx="1996225" cy="48939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難波周辺</a:t>
            </a:r>
            <a:endParaRPr kumimoji="1" lang="ja-JP" altLang="en-US" sz="2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14021" y="5685672"/>
            <a:ext cx="10109915" cy="113107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700"/>
              </a:lnSpc>
            </a:pPr>
            <a:r>
              <a:rPr kumimoji="1" lang="ja-JP" altLang="en-US" b="1" dirty="0" smtClean="0"/>
              <a:t>国による「新型コロナウイルス感染症対策の基本的対処方針」によると、</a:t>
            </a:r>
            <a:endParaRPr kumimoji="1" lang="en-US" altLang="ja-JP" b="1" dirty="0" smtClean="0"/>
          </a:p>
          <a:p>
            <a:pPr algn="ctr">
              <a:lnSpc>
                <a:spcPts val="2700"/>
              </a:lnSpc>
            </a:pPr>
            <a:r>
              <a:rPr kumimoji="1" lang="ja-JP" altLang="en-US" sz="2000" b="1" dirty="0" smtClean="0"/>
              <a:t>「最低７割、極力８割程度の接触機会の低減を目指す」とされているが、</a:t>
            </a:r>
            <a:endParaRPr kumimoji="1" lang="en-US" altLang="ja-JP" sz="2000" b="1" dirty="0" smtClean="0"/>
          </a:p>
          <a:p>
            <a:pPr algn="ctr">
              <a:lnSpc>
                <a:spcPts val="2700"/>
              </a:lnSpc>
            </a:pPr>
            <a:r>
              <a:rPr kumimoji="1" lang="ja-JP" altLang="en-US" sz="2000" b="1" dirty="0" smtClean="0"/>
              <a:t>緊急事態宣言直前との比較では達成されていない</a:t>
            </a:r>
            <a:endParaRPr kumimoji="1" lang="ja-JP" altLang="en-US" sz="2000" b="1" dirty="0"/>
          </a:p>
        </p:txBody>
      </p:sp>
      <p:sp>
        <p:nvSpPr>
          <p:cNvPr id="12" name="正方形/長方形 11"/>
          <p:cNvSpPr/>
          <p:nvPr/>
        </p:nvSpPr>
        <p:spPr>
          <a:xfrm>
            <a:off x="10560674" y="123289"/>
            <a:ext cx="1326524" cy="4636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丸ゴシック"/>
              </a:rPr>
              <a:t>資料１－１</a:t>
            </a:r>
            <a:endParaRPr kumimoji="1" lang="ja-JP" altLang="en-US" dirty="0">
              <a:solidFill>
                <a:schemeClr val="tx1"/>
              </a:solidFill>
              <a:latin typeface="丸ゴシック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4984164"/>
            <a:ext cx="12183415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kumimoji="1" lang="en-US" altLang="ja-JP" sz="1400" dirty="0" smtClean="0">
                <a:latin typeface="+mn-ea"/>
              </a:rPr>
              <a:t>※</a:t>
            </a:r>
            <a:r>
              <a:rPr kumimoji="1" lang="ja-JP" altLang="en-US" sz="1400" dirty="0" smtClean="0">
                <a:latin typeface="+mn-ea"/>
              </a:rPr>
              <a:t>１　</a:t>
            </a:r>
            <a:r>
              <a:rPr kumimoji="1" lang="ja-JP" altLang="en-US" sz="1400" spc="-70" dirty="0" smtClean="0">
                <a:latin typeface="+mn-ea"/>
              </a:rPr>
              <a:t>平日（４月８日</a:t>
            </a:r>
            <a:r>
              <a:rPr kumimoji="1" lang="en-US" altLang="ja-JP" sz="1400" spc="-70" dirty="0" smtClean="0">
                <a:latin typeface="+mn-ea"/>
              </a:rPr>
              <a:t>~10</a:t>
            </a:r>
            <a:r>
              <a:rPr kumimoji="1" lang="ja-JP" altLang="en-US" sz="1400" spc="-70" dirty="0" smtClean="0">
                <a:latin typeface="+mn-ea"/>
              </a:rPr>
              <a:t>日）は、緊急事態宣言直前の４月７日との比較。土曜日（</a:t>
            </a:r>
            <a:r>
              <a:rPr kumimoji="1" lang="en-US" altLang="ja-JP" sz="1400" spc="-70" dirty="0" smtClean="0">
                <a:latin typeface="+mn-ea"/>
              </a:rPr>
              <a:t>11</a:t>
            </a:r>
            <a:r>
              <a:rPr kumimoji="1" lang="ja-JP" altLang="en-US" sz="1400" spc="-70" dirty="0" smtClean="0">
                <a:latin typeface="+mn-ea"/>
              </a:rPr>
              <a:t>日）、日曜日（</a:t>
            </a:r>
            <a:r>
              <a:rPr kumimoji="1" lang="en-US" altLang="ja-JP" sz="1400" spc="-70" dirty="0" smtClean="0">
                <a:latin typeface="+mn-ea"/>
              </a:rPr>
              <a:t>12</a:t>
            </a:r>
            <a:r>
              <a:rPr kumimoji="1" lang="ja-JP" altLang="en-US" sz="1400" spc="-70" dirty="0" smtClean="0">
                <a:latin typeface="+mn-ea"/>
              </a:rPr>
              <a:t>日）は、それぞれ、１週間前（４日、５日）との比較。</a:t>
            </a:r>
            <a:endParaRPr kumimoji="1" lang="en-US" altLang="ja-JP" sz="1400" spc="-70" dirty="0" smtClean="0">
              <a:latin typeface="+mn-ea"/>
            </a:endParaRPr>
          </a:p>
          <a:p>
            <a:pPr>
              <a:lnSpc>
                <a:spcPts val="2300"/>
              </a:lnSpc>
            </a:pPr>
            <a:r>
              <a:rPr lang="en-US" altLang="ja-JP" sz="1400" dirty="0" smtClean="0">
                <a:latin typeface="+mn-ea"/>
              </a:rPr>
              <a:t>※</a:t>
            </a:r>
            <a:r>
              <a:rPr lang="ja-JP" altLang="en-US" sz="1400" dirty="0" smtClean="0">
                <a:latin typeface="+mn-ea"/>
              </a:rPr>
              <a:t>２　</a:t>
            </a:r>
            <a:r>
              <a:rPr lang="en-US" altLang="ja-JP" sz="1400" dirty="0" smtClean="0">
                <a:latin typeface="+mn-ea"/>
              </a:rPr>
              <a:t>2019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 smtClean="0">
                <a:latin typeface="+mn-ea"/>
              </a:rPr>
              <a:t>11</a:t>
            </a:r>
            <a:r>
              <a:rPr lang="ja-JP" altLang="en-US" sz="1400" dirty="0" smtClean="0">
                <a:latin typeface="+mn-ea"/>
              </a:rPr>
              <a:t>月との比較。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37902" y="398084"/>
            <a:ext cx="12183415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kumimoji="1" lang="ja-JP" altLang="en-US" sz="1400" spc="-70" dirty="0" smtClean="0">
                <a:latin typeface="+mn-ea"/>
              </a:rPr>
              <a:t>（出典：</a:t>
            </a:r>
            <a:r>
              <a:rPr kumimoji="1" lang="en-US" altLang="ja-JP" sz="1400" spc="-70" dirty="0" smtClean="0">
                <a:latin typeface="+mn-ea"/>
              </a:rPr>
              <a:t>NTT</a:t>
            </a:r>
            <a:r>
              <a:rPr kumimoji="1" lang="ja-JP" altLang="en-US" sz="1400" spc="-70" dirty="0" smtClean="0">
                <a:latin typeface="+mn-ea"/>
              </a:rPr>
              <a:t>ドコモ「モバイル空間統計」分析レポート）</a:t>
            </a:r>
            <a:endParaRPr kumimoji="1" lang="en-US" altLang="ja-JP" sz="1400" spc="-7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3305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195</Words>
  <PresentationFormat>ワイド画面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丸ゴシック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2020-04-13T00:20:35Z</cp:lastPrinted>
  <dcterms:created xsi:type="dcterms:W3CDTF">2020-04-10T12:43:06Z</dcterms:created>
  <dcterms:modified xsi:type="dcterms:W3CDTF">2020-04-13T23:56:59Z</dcterms:modified>
</cp:coreProperties>
</file>