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6" r:id="rId3"/>
    <p:sldId id="257" r:id="rId4"/>
    <p:sldId id="262" r:id="rId5"/>
    <p:sldId id="264" r:id="rId6"/>
    <p:sldId id="265" r:id="rId7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EC33EE-B15F-4C18-A747-B8455AFA96F3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49C75-D5B9-4C2B-8214-651AF7460F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930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57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550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8009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4665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3012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0366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6637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412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251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5585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393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25EA3-C543-48A7-9E25-A18889FE7C48}" type="datetimeFigureOut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301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99246" y="283335"/>
            <a:ext cx="7418230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１．大阪府緊急事態措置の概要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5480" y="1147919"/>
            <a:ext cx="11762705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   ①　区域　</a:t>
            </a:r>
            <a:r>
              <a:rPr lang="ja-JP" altLang="en-US" sz="2000" b="1" u="sng" dirty="0" smtClean="0"/>
              <a:t>大阪府全域</a:t>
            </a:r>
            <a:endParaRPr lang="en-US" altLang="ja-JP" sz="2000" b="1" u="sng" dirty="0" smtClean="0"/>
          </a:p>
          <a:p>
            <a:r>
              <a:rPr lang="ja-JP" altLang="en-US" sz="2000" b="1" dirty="0"/>
              <a:t>　</a:t>
            </a:r>
            <a:endParaRPr lang="en-US" altLang="ja-JP" sz="2000" b="1" dirty="0" smtClean="0"/>
          </a:p>
          <a:p>
            <a:r>
              <a:rPr lang="ja-JP" altLang="en-US" sz="2000" b="1" dirty="0" smtClean="0"/>
              <a:t>   ②　期間　</a:t>
            </a:r>
            <a:r>
              <a:rPr lang="ja-JP" altLang="en-US" sz="2000" b="1" u="sng" dirty="0" smtClean="0"/>
              <a:t>令和２年４月７日から令和２年５月６日</a:t>
            </a:r>
            <a:endParaRPr lang="en-US" altLang="ja-JP" sz="2000" b="1" dirty="0" smtClean="0"/>
          </a:p>
          <a:p>
            <a:r>
              <a:rPr lang="ja-JP" altLang="en-US" sz="2000" b="1" dirty="0" smtClean="0"/>
              <a:t>　</a:t>
            </a:r>
            <a:endParaRPr lang="en-US" altLang="ja-JP" sz="2000" b="1" dirty="0" smtClean="0"/>
          </a:p>
          <a:p>
            <a:r>
              <a:rPr lang="ja-JP" altLang="en-US" sz="2000" b="1" dirty="0" smtClean="0"/>
              <a:t>   ③　実施内容</a:t>
            </a:r>
            <a:endParaRPr lang="en-US" altLang="ja-JP" sz="2000" b="1" dirty="0" smtClean="0"/>
          </a:p>
          <a:p>
            <a:r>
              <a:rPr lang="en-US" altLang="ja-JP" sz="2000" b="1" dirty="0"/>
              <a:t> </a:t>
            </a:r>
            <a:r>
              <a:rPr lang="en-US" altLang="ja-JP" sz="2000" b="1" dirty="0" smtClean="0"/>
              <a:t>      </a:t>
            </a:r>
            <a:r>
              <a:rPr lang="ja-JP" altLang="en-US" sz="2000" dirty="0"/>
              <a:t>　</a:t>
            </a:r>
            <a:r>
              <a:rPr lang="ja-JP" altLang="en-US" dirty="0" smtClean="0"/>
              <a:t>新型インフルエンザ特措法第</a:t>
            </a:r>
            <a:r>
              <a:rPr lang="en-US" altLang="ja-JP" dirty="0" smtClean="0"/>
              <a:t>45</a:t>
            </a:r>
            <a:r>
              <a:rPr lang="ja-JP" altLang="en-US" dirty="0" smtClean="0"/>
              <a:t>条「感染を防止するための協力要請」及び特措法第</a:t>
            </a:r>
            <a:r>
              <a:rPr lang="en-US" altLang="ja-JP" dirty="0" smtClean="0"/>
              <a:t>24</a:t>
            </a:r>
            <a:r>
              <a:rPr lang="ja-JP" altLang="en-US" dirty="0" smtClean="0"/>
              <a:t>条「都道府県対策</a:t>
            </a:r>
            <a:endParaRPr lang="en-US" altLang="ja-JP" dirty="0" smtClean="0"/>
          </a:p>
          <a:p>
            <a:r>
              <a:rPr lang="en-US" altLang="ja-JP" dirty="0"/>
              <a:t> </a:t>
            </a:r>
            <a:r>
              <a:rPr lang="en-US" altLang="ja-JP" dirty="0" smtClean="0"/>
              <a:t>           </a:t>
            </a:r>
            <a:r>
              <a:rPr lang="ja-JP" altLang="en-US" dirty="0" smtClean="0"/>
              <a:t>本部長の権限」により、新型コロナウイルスのまん延防止に向け、以下の対応を実施。</a:t>
            </a:r>
            <a:endParaRPr lang="en-US" altLang="ja-JP" dirty="0" smtClean="0"/>
          </a:p>
          <a:p>
            <a:r>
              <a:rPr lang="ja-JP" altLang="en-US" dirty="0" smtClean="0"/>
              <a:t>　　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ja-JP" altLang="en-US" sz="2000" dirty="0" smtClean="0"/>
              <a:t>●</a:t>
            </a:r>
            <a:r>
              <a:rPr lang="ja-JP" altLang="en-US" sz="2000" b="1" u="sng" dirty="0" smtClean="0"/>
              <a:t>外出自粛の要請</a:t>
            </a:r>
            <a:r>
              <a:rPr lang="ja-JP" altLang="en-US" sz="1600" dirty="0" smtClean="0"/>
              <a:t>（特措法第</a:t>
            </a:r>
            <a:r>
              <a:rPr lang="en-US" altLang="ja-JP" sz="1600" dirty="0" smtClean="0"/>
              <a:t>45</a:t>
            </a:r>
            <a:r>
              <a:rPr lang="ja-JP" altLang="en-US" sz="1600" dirty="0" smtClean="0"/>
              <a:t>条第</a:t>
            </a:r>
            <a:r>
              <a:rPr lang="en-US" altLang="ja-JP" sz="1600" dirty="0" smtClean="0"/>
              <a:t>1</a:t>
            </a:r>
            <a:r>
              <a:rPr lang="ja-JP" altLang="en-US" sz="1600" dirty="0" smtClean="0"/>
              <a:t>項）</a:t>
            </a:r>
            <a:endParaRPr lang="en-US" altLang="ja-JP" sz="1600" dirty="0" smtClean="0"/>
          </a:p>
          <a:p>
            <a:r>
              <a:rPr lang="ja-JP" altLang="en-US" sz="2000" dirty="0" smtClean="0"/>
              <a:t>　　　</a:t>
            </a:r>
            <a:r>
              <a:rPr lang="ja-JP" altLang="en-US" sz="2000" b="1" u="sng" dirty="0" smtClean="0"/>
              <a:t>府民に対し、</a:t>
            </a:r>
            <a:r>
              <a:rPr lang="ja-JP" altLang="en-US" sz="2000" dirty="0" smtClean="0"/>
              <a:t>医療機関への通院、食材の買い出し、職場への出勤など、生活の維持に必要な</a:t>
            </a:r>
            <a:endParaRPr lang="en-US" altLang="ja-JP" sz="2000" dirty="0" smtClean="0"/>
          </a:p>
          <a:p>
            <a:r>
              <a:rPr lang="ja-JP" altLang="en-US" sz="2000" dirty="0"/>
              <a:t>　</a:t>
            </a:r>
            <a:r>
              <a:rPr lang="ja-JP" altLang="en-US" sz="2000" dirty="0" smtClean="0"/>
              <a:t>　　場合を除き、</a:t>
            </a:r>
            <a:r>
              <a:rPr lang="ja-JP" altLang="en-US" sz="2000" b="1" u="sng" dirty="0"/>
              <a:t>外出</a:t>
            </a:r>
            <a:r>
              <a:rPr lang="ja-JP" altLang="en-US" sz="2000" b="1" u="sng" dirty="0" smtClean="0"/>
              <a:t>自粛を要請。特に、「３つの密」が濃厚に重なる夜の繁華街への外出自粛を</a:t>
            </a:r>
            <a:endParaRPr lang="en-US" altLang="ja-JP" sz="2000" b="1" u="sng" dirty="0" smtClean="0"/>
          </a:p>
          <a:p>
            <a:r>
              <a:rPr lang="ja-JP" altLang="en-US" sz="2000" b="1" dirty="0"/>
              <a:t>　</a:t>
            </a:r>
            <a:r>
              <a:rPr lang="ja-JP" altLang="en-US" sz="2000" b="1" dirty="0" smtClean="0"/>
              <a:t>　　</a:t>
            </a:r>
            <a:r>
              <a:rPr lang="ja-JP" altLang="en-US" sz="2000" b="1" u="sng" dirty="0" smtClean="0"/>
              <a:t>強く要請</a:t>
            </a:r>
            <a:r>
              <a:rPr lang="ja-JP" altLang="en-US" sz="2000" dirty="0" smtClean="0"/>
              <a:t>。</a:t>
            </a:r>
            <a:endParaRPr lang="en-US" altLang="ja-JP" sz="2000" dirty="0" smtClean="0"/>
          </a:p>
          <a:p>
            <a:r>
              <a:rPr lang="ja-JP" altLang="en-US" sz="2000" b="1" dirty="0" smtClean="0"/>
              <a:t>　</a:t>
            </a:r>
            <a:endParaRPr lang="en-US" altLang="ja-JP" sz="2000" b="1" dirty="0" smtClean="0"/>
          </a:p>
          <a:p>
            <a:r>
              <a:rPr lang="ja-JP" altLang="en-US" sz="2000" b="1" dirty="0"/>
              <a:t>　</a:t>
            </a:r>
            <a:r>
              <a:rPr lang="ja-JP" altLang="en-US" sz="2000" b="1" dirty="0" smtClean="0"/>
              <a:t>　●</a:t>
            </a:r>
            <a:r>
              <a:rPr lang="ja-JP" altLang="en-US" sz="2000" b="1" u="sng" dirty="0" smtClean="0"/>
              <a:t>イベントの開催自粛の要請</a:t>
            </a:r>
            <a:r>
              <a:rPr lang="ja-JP" altLang="en-US" sz="1600" dirty="0" smtClean="0"/>
              <a:t>（特措法第</a:t>
            </a:r>
            <a:r>
              <a:rPr lang="en-US" altLang="ja-JP" sz="1600" dirty="0" smtClean="0"/>
              <a:t>24</a:t>
            </a:r>
            <a:r>
              <a:rPr lang="ja-JP" altLang="en-US" sz="1600" dirty="0" smtClean="0"/>
              <a:t>条第</a:t>
            </a:r>
            <a:r>
              <a:rPr lang="en-US" altLang="ja-JP" sz="1600" dirty="0" smtClean="0"/>
              <a:t>9</a:t>
            </a:r>
            <a:r>
              <a:rPr lang="ja-JP" altLang="en-US" sz="1600" dirty="0" smtClean="0"/>
              <a:t>項）</a:t>
            </a:r>
            <a:endParaRPr lang="en-US" altLang="ja-JP" sz="1600" dirty="0" smtClean="0"/>
          </a:p>
          <a:p>
            <a:r>
              <a:rPr lang="ja-JP" altLang="en-US" sz="2000" b="1" dirty="0"/>
              <a:t>　</a:t>
            </a:r>
            <a:r>
              <a:rPr lang="ja-JP" altLang="en-US" sz="2000" b="1" dirty="0" smtClean="0"/>
              <a:t>　　</a:t>
            </a:r>
            <a:r>
              <a:rPr lang="ja-JP" altLang="en-US" sz="2000" b="1" u="sng" dirty="0" smtClean="0"/>
              <a:t>イベント主催者に対し、規模や場所に関わらず、開催の自粛を要請</a:t>
            </a:r>
            <a:r>
              <a:rPr lang="ja-JP" altLang="en-US" sz="2000" b="1" dirty="0" smtClean="0"/>
              <a:t>。</a:t>
            </a:r>
            <a:endParaRPr lang="en-US" altLang="ja-JP" sz="2000" dirty="0" smtClean="0"/>
          </a:p>
          <a:p>
            <a:r>
              <a:rPr lang="ja-JP" altLang="en-US" sz="2000" dirty="0" smtClean="0"/>
              <a:t>　　</a:t>
            </a:r>
            <a:endParaRPr lang="en-US" altLang="ja-JP" sz="2000" dirty="0" smtClean="0"/>
          </a:p>
          <a:p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1868686" y="6519446"/>
            <a:ext cx="6466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❶</a:t>
            </a:r>
            <a:endParaRPr kumimoji="1" lang="ja-JP" altLang="en-US" sz="1600" dirty="0"/>
          </a:p>
        </p:txBody>
      </p:sp>
      <p:sp>
        <p:nvSpPr>
          <p:cNvPr id="5" name="正方形/長方形 4"/>
          <p:cNvSpPr/>
          <p:nvPr/>
        </p:nvSpPr>
        <p:spPr>
          <a:xfrm>
            <a:off x="11057585" y="114117"/>
            <a:ext cx="990600" cy="40005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kern="100" dirty="0" smtClean="0"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資料</a:t>
            </a:r>
            <a:r>
              <a:rPr lang="ja-JP" altLang="en-US" sz="1200" kern="100" dirty="0" smtClean="0"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３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74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99246" y="283335"/>
            <a:ext cx="7418230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１．大阪府緊急事態措置の概要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5480" y="1012844"/>
            <a:ext cx="1176270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　④　今後予定している措置</a:t>
            </a:r>
            <a:endParaRPr lang="en-US" altLang="ja-JP" sz="2000" b="1" dirty="0" smtClean="0"/>
          </a:p>
          <a:p>
            <a:r>
              <a:rPr lang="ja-JP" altLang="en-US" dirty="0" smtClean="0"/>
              <a:t>　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ja-JP" altLang="en-US" sz="2000" dirty="0" smtClean="0"/>
              <a:t>●</a:t>
            </a:r>
            <a:r>
              <a:rPr lang="ja-JP" altLang="en-US" sz="2000" b="1" dirty="0" smtClean="0"/>
              <a:t>外出自粛等の協力要請の効果を見極めた上で、以下の施設の使用制限を検討。</a:t>
            </a:r>
            <a:r>
              <a:rPr kumimoji="1" lang="ja-JP" altLang="en-US" sz="2000" dirty="0"/>
              <a:t>　</a:t>
            </a:r>
            <a:r>
              <a:rPr kumimoji="1" lang="ja-JP" altLang="en-US" sz="2000" dirty="0" smtClean="0"/>
              <a:t>　　　</a:t>
            </a:r>
            <a:endParaRPr kumimoji="1" lang="ja-JP" altLang="en-US" sz="2000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9874048"/>
              </p:ext>
            </p:extLst>
          </p:nvPr>
        </p:nvGraphicFramePr>
        <p:xfrm>
          <a:off x="0" y="2457439"/>
          <a:ext cx="12192000" cy="27549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2445">
                  <a:extLst>
                    <a:ext uri="{9D8B030D-6E8A-4147-A177-3AD203B41FA5}">
                      <a16:colId xmlns:a16="http://schemas.microsoft.com/office/drawing/2014/main" val="942760574"/>
                    </a:ext>
                  </a:extLst>
                </a:gridCol>
                <a:gridCol w="4945487">
                  <a:extLst>
                    <a:ext uri="{9D8B030D-6E8A-4147-A177-3AD203B41FA5}">
                      <a16:colId xmlns:a16="http://schemas.microsoft.com/office/drawing/2014/main" val="2546322286"/>
                    </a:ext>
                  </a:extLst>
                </a:gridCol>
                <a:gridCol w="1764406">
                  <a:extLst>
                    <a:ext uri="{9D8B030D-6E8A-4147-A177-3AD203B41FA5}">
                      <a16:colId xmlns:a16="http://schemas.microsoft.com/office/drawing/2014/main" val="4256282290"/>
                    </a:ext>
                  </a:extLst>
                </a:gridCol>
                <a:gridCol w="2339662">
                  <a:extLst>
                    <a:ext uri="{9D8B030D-6E8A-4147-A177-3AD203B41FA5}">
                      <a16:colId xmlns:a16="http://schemas.microsoft.com/office/drawing/2014/main" val="938413567"/>
                    </a:ext>
                  </a:extLst>
                </a:gridCol>
              </a:tblGrid>
              <a:tr h="37173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種別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施設</a:t>
                      </a:r>
                      <a:endParaRPr kumimoji="1" lang="ja-JP" altLang="en-US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対応</a:t>
                      </a:r>
                      <a:endParaRPr kumimoji="1" lang="ja-JP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2154771"/>
                  </a:ext>
                </a:extLst>
              </a:tr>
              <a:tr h="1069378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生活インフラ施設、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600" dirty="0" smtClean="0"/>
                        <a:t>社会福祉施設、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600" dirty="0" smtClean="0"/>
                        <a:t>政府の基本的対処方針において事業の継続が求められる施設</a:t>
                      </a:r>
                      <a:endParaRPr kumimoji="1" lang="ja-JP" altLang="en-US" sz="1600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医療施設、食料品店、交通機関、銀行、工場、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600" dirty="0" smtClean="0"/>
                        <a:t>飲食店、保育所、高齢者施設、</a:t>
                      </a:r>
                      <a:r>
                        <a:rPr kumimoji="1" lang="ja-JP" altLang="en-US" sz="1600" dirty="0" err="1" smtClean="0"/>
                        <a:t>障がい</a:t>
                      </a:r>
                      <a:r>
                        <a:rPr kumimoji="1" lang="ja-JP" altLang="en-US" sz="1600" dirty="0" smtClean="0"/>
                        <a:t>者施設等</a:t>
                      </a:r>
                      <a:endParaRPr kumimoji="1" lang="ja-JP" altLang="en-US" sz="1600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適切な感染防止策の協力要請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400" dirty="0" smtClean="0"/>
                        <a:t>（</a:t>
                      </a:r>
                      <a:r>
                        <a:rPr kumimoji="1" lang="en-US" altLang="ja-JP" sz="1400" dirty="0" smtClean="0"/>
                        <a:t>24</a:t>
                      </a:r>
                      <a:r>
                        <a:rPr kumimoji="1" lang="ja-JP" altLang="en-US" sz="1400" dirty="0" smtClean="0"/>
                        <a:t>条第９項）</a:t>
                      </a:r>
                      <a:endParaRPr kumimoji="1" lang="ja-JP" altLang="en-US" sz="1400" dirty="0"/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332645"/>
                  </a:ext>
                </a:extLst>
              </a:tr>
              <a:tr h="1313809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休止の要請を検討する施設</a:t>
                      </a:r>
                      <a:endParaRPr kumimoji="1" lang="ja-JP" altLang="en-US" sz="1600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幼稚園、小中学校、高等学校、特別支援学校、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600" dirty="0" smtClean="0"/>
                        <a:t>大学、学習塾、劇場、映画館、運動施設、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600" dirty="0" smtClean="0"/>
                        <a:t>遊興施設、娯楽施設</a:t>
                      </a:r>
                      <a:r>
                        <a:rPr kumimoji="1" lang="en-US" altLang="ja-JP" sz="1600" dirty="0" smtClean="0"/>
                        <a:t>(</a:t>
                      </a:r>
                      <a:r>
                        <a:rPr kumimoji="1" lang="ja-JP" altLang="en-US" sz="1600" dirty="0" smtClean="0"/>
                        <a:t>キャバレー、バー、カラオケ店、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600" dirty="0" smtClean="0"/>
                        <a:t>パチンコ店</a:t>
                      </a:r>
                      <a:r>
                        <a:rPr kumimoji="1" lang="en-US" altLang="ja-JP" sz="1600" dirty="0" smtClean="0"/>
                        <a:t>)</a:t>
                      </a:r>
                      <a:r>
                        <a:rPr kumimoji="1" lang="ja-JP" altLang="en-US" sz="1600" dirty="0" smtClean="0"/>
                        <a:t>等</a:t>
                      </a:r>
                      <a:endParaRPr kumimoji="1" lang="ja-JP" altLang="en-US" sz="1600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施設の使用制限等を要請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400" dirty="0" smtClean="0"/>
                        <a:t>（</a:t>
                      </a:r>
                      <a:r>
                        <a:rPr kumimoji="1" lang="en-US" altLang="ja-JP" sz="1400" dirty="0" smtClean="0"/>
                        <a:t>24</a:t>
                      </a:r>
                      <a:r>
                        <a:rPr kumimoji="1" lang="ja-JP" altLang="en-US" sz="1400" dirty="0" smtClean="0"/>
                        <a:t>条</a:t>
                      </a:r>
                      <a:r>
                        <a:rPr kumimoji="1" lang="en-US" altLang="ja-JP" sz="1400" dirty="0" smtClean="0"/>
                        <a:t>9</a:t>
                      </a:r>
                      <a:r>
                        <a:rPr kumimoji="1" lang="ja-JP" altLang="en-US" sz="1400" dirty="0" smtClean="0"/>
                        <a:t>項）</a:t>
                      </a:r>
                      <a:endParaRPr kumimoji="1" lang="ja-JP" altLang="en-US" sz="1400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⇒左記に応じない場合、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600" dirty="0" smtClean="0"/>
                        <a:t>　</a:t>
                      </a:r>
                      <a:r>
                        <a:rPr kumimoji="1" lang="en-US" altLang="ja-JP" sz="1600" dirty="0" smtClean="0"/>
                        <a:t>45</a:t>
                      </a:r>
                      <a:r>
                        <a:rPr kumimoji="1" lang="ja-JP" altLang="en-US" sz="1600" dirty="0" smtClean="0"/>
                        <a:t>条</a:t>
                      </a:r>
                      <a:r>
                        <a:rPr kumimoji="1" lang="en-US" altLang="ja-JP" sz="1600" dirty="0" smtClean="0"/>
                        <a:t>2</a:t>
                      </a:r>
                      <a:r>
                        <a:rPr kumimoji="1" lang="ja-JP" altLang="en-US" sz="1600" dirty="0" smtClean="0"/>
                        <a:t>項・</a:t>
                      </a:r>
                      <a:r>
                        <a:rPr kumimoji="1" lang="en-US" altLang="ja-JP" sz="1600" dirty="0" smtClean="0"/>
                        <a:t>3</a:t>
                      </a:r>
                      <a:r>
                        <a:rPr kumimoji="1" lang="ja-JP" altLang="en-US" sz="1600" dirty="0" smtClean="0"/>
                        <a:t>項による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600" dirty="0" smtClean="0"/>
                        <a:t>　個別の要請・指示を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600" dirty="0" smtClean="0"/>
                        <a:t>　検討</a:t>
                      </a:r>
                      <a:r>
                        <a:rPr kumimoji="1" lang="en-US" altLang="ja-JP" sz="1600" dirty="0" smtClean="0"/>
                        <a:t>(</a:t>
                      </a:r>
                      <a:r>
                        <a:rPr kumimoji="1" lang="ja-JP" altLang="en-US" sz="1600" dirty="0" smtClean="0"/>
                        <a:t>施設名を公表</a:t>
                      </a:r>
                      <a:r>
                        <a:rPr kumimoji="1" lang="en-US" altLang="ja-JP" sz="1600" dirty="0" smtClean="0"/>
                        <a:t>)</a:t>
                      </a:r>
                      <a:endParaRPr kumimoji="1" lang="ja-JP" altLang="en-US" sz="1600" dirty="0"/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921065632"/>
                  </a:ext>
                </a:extLst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-2148" y="2118885"/>
            <a:ext cx="53769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（施設の使用制限を要請する場合の対応案）</a:t>
            </a:r>
            <a:endParaRPr kumimoji="1" lang="ja-JP" altLang="en-US" sz="1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1838903" y="6519446"/>
            <a:ext cx="3530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❷</a:t>
            </a:r>
            <a:endParaRPr kumimoji="1" lang="ja-JP" altLang="en-US" sz="16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43814" y="5378389"/>
            <a:ext cx="11871637" cy="1169551"/>
          </a:xfrm>
          <a:prstGeom prst="rect">
            <a:avLst/>
          </a:prstGeom>
          <a:noFill/>
          <a:ln>
            <a:solidFill>
              <a:schemeClr val="accent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※</a:t>
            </a:r>
            <a:r>
              <a:rPr kumimoji="1" lang="ja-JP" altLang="en-US" sz="1400" dirty="0" smtClean="0"/>
              <a:t>「新型コロナウイルス感染症対策の基本的対処方針」（令和</a:t>
            </a:r>
            <a:r>
              <a:rPr kumimoji="1" lang="en-US" altLang="ja-JP" sz="1400" dirty="0" smtClean="0"/>
              <a:t>2</a:t>
            </a:r>
            <a:r>
              <a:rPr kumimoji="1" lang="ja-JP" altLang="en-US" sz="1400" dirty="0" smtClean="0"/>
              <a:t>年</a:t>
            </a:r>
            <a:r>
              <a:rPr kumimoji="1" lang="en-US" altLang="ja-JP" sz="1400" dirty="0" smtClean="0"/>
              <a:t>4</a:t>
            </a:r>
            <a:r>
              <a:rPr kumimoji="1" lang="ja-JP" altLang="en-US" sz="1400" dirty="0" smtClean="0"/>
              <a:t>月</a:t>
            </a:r>
            <a:r>
              <a:rPr kumimoji="1" lang="en-US" altLang="ja-JP" sz="1400" dirty="0" smtClean="0"/>
              <a:t>7</a:t>
            </a:r>
            <a:r>
              <a:rPr lang="ja-JP" altLang="en-US" sz="1400" dirty="0" smtClean="0"/>
              <a:t>日改正、政府対策本部決定</a:t>
            </a:r>
            <a:r>
              <a:rPr kumimoji="1" lang="ja-JP" altLang="en-US" sz="1400" dirty="0" smtClean="0"/>
              <a:t>）（抜粋）</a:t>
            </a:r>
            <a:endParaRPr kumimoji="1" lang="en-US" altLang="ja-JP" sz="1400" dirty="0" smtClean="0"/>
          </a:p>
          <a:p>
            <a:endParaRPr lang="en-US" altLang="ja-JP" sz="1400" dirty="0" smtClean="0"/>
          </a:p>
          <a:p>
            <a:r>
              <a:rPr lang="ja-JP" altLang="en-US" sz="1400" dirty="0" smtClean="0"/>
              <a:t>　まん延の防止に関する措置として、まずは法第</a:t>
            </a:r>
            <a:r>
              <a:rPr lang="en-US" altLang="ja-JP" sz="1400" dirty="0" smtClean="0"/>
              <a:t>45</a:t>
            </a:r>
            <a:r>
              <a:rPr lang="ja-JP" altLang="en-US" sz="1400" dirty="0" smtClean="0"/>
              <a:t>条第</a:t>
            </a:r>
            <a:r>
              <a:rPr lang="en-US" altLang="ja-JP" sz="1400" dirty="0" smtClean="0"/>
              <a:t>1</a:t>
            </a:r>
            <a:r>
              <a:rPr lang="ja-JP" altLang="en-US" sz="1400" dirty="0" smtClean="0"/>
              <a:t>項に基づく外出の自粛等について協力の要請を行うものとする。その上で、都道府県による法第</a:t>
            </a:r>
            <a:r>
              <a:rPr lang="en-US" altLang="ja-JP" sz="1400" dirty="0" smtClean="0"/>
              <a:t>24</a:t>
            </a:r>
            <a:r>
              <a:rPr lang="ja-JP" altLang="en-US" sz="1400" dirty="0" smtClean="0"/>
              <a:t>条第</a:t>
            </a:r>
            <a:r>
              <a:rPr lang="en-US" altLang="ja-JP" sz="1400" dirty="0" smtClean="0"/>
              <a:t>9</a:t>
            </a:r>
            <a:r>
              <a:rPr lang="ja-JP" altLang="en-US" sz="1400" dirty="0" smtClean="0"/>
              <a:t>項に基づく施設の使用制限の要請を行い特定都道府県による法第</a:t>
            </a:r>
            <a:r>
              <a:rPr lang="en-US" altLang="ja-JP" sz="1400" dirty="0" smtClean="0"/>
              <a:t>45</a:t>
            </a:r>
            <a:r>
              <a:rPr lang="ja-JP" altLang="en-US" sz="1400" dirty="0" smtClean="0"/>
              <a:t>条第</a:t>
            </a:r>
            <a:r>
              <a:rPr lang="en-US" altLang="ja-JP" sz="1400" dirty="0" smtClean="0"/>
              <a:t>2</a:t>
            </a:r>
            <a:r>
              <a:rPr lang="ja-JP" altLang="en-US" sz="1400" dirty="0" smtClean="0"/>
              <a:t>項から第</a:t>
            </a:r>
            <a:r>
              <a:rPr lang="en-US" altLang="ja-JP" sz="1400" dirty="0" smtClean="0"/>
              <a:t>4</a:t>
            </a:r>
            <a:r>
              <a:rPr lang="ja-JP" altLang="en-US" sz="1400" dirty="0" smtClean="0"/>
              <a:t>項までに基づく施設の使用制限の要請、指示等については、外出の自粛等の協力の要請の効果を見極めた上で行うものとする。　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03055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99246" y="283335"/>
            <a:ext cx="7418230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２</a:t>
            </a:r>
            <a:r>
              <a:rPr lang="ja-JP" altLang="en-US" sz="2400" b="1" dirty="0" smtClean="0"/>
              <a:t>．外出自粛要請</a:t>
            </a:r>
            <a:r>
              <a:rPr lang="ja-JP" altLang="en-US" sz="1600" b="1" dirty="0" smtClean="0"/>
              <a:t>（特措法第</a:t>
            </a:r>
            <a:r>
              <a:rPr lang="en-US" altLang="ja-JP" sz="1600" b="1" dirty="0" smtClean="0"/>
              <a:t>45</a:t>
            </a:r>
            <a:r>
              <a:rPr lang="ja-JP" altLang="en-US" sz="1600" b="1" dirty="0" smtClean="0"/>
              <a:t>条第</a:t>
            </a:r>
            <a:r>
              <a:rPr lang="en-US" altLang="ja-JP" sz="1600" b="1" dirty="0" smtClean="0"/>
              <a:t>1</a:t>
            </a:r>
            <a:r>
              <a:rPr lang="ja-JP" altLang="en-US" sz="1600" b="1" dirty="0" smtClean="0"/>
              <a:t>項）</a:t>
            </a:r>
            <a:endParaRPr kumimoji="1" lang="ja-JP" altLang="en-US" sz="1600" b="1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9245" y="943325"/>
            <a:ext cx="11500834" cy="1477328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b="1" u="sng" dirty="0" smtClean="0"/>
              <a:t>府民に対し、</a:t>
            </a:r>
            <a:r>
              <a:rPr lang="ja-JP" altLang="en-US" dirty="0" smtClean="0"/>
              <a:t>医療機関への通院、食料の買い出し、職場への出勤など、</a:t>
            </a:r>
            <a:r>
              <a:rPr lang="ja-JP" altLang="en-US" b="1" u="sng" dirty="0" smtClean="0"/>
              <a:t>生活の維持に必要な場合を除き、原則として居宅から外出しないことを要請。</a:t>
            </a:r>
            <a:endParaRPr kumimoji="1" lang="en-US" altLang="ja-JP" dirty="0" smtClean="0"/>
          </a:p>
          <a:p>
            <a:endParaRPr lang="en-US" altLang="ja-JP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b="1" u="sng" dirty="0"/>
              <a:t>特</a:t>
            </a:r>
            <a:r>
              <a:rPr lang="ja-JP" altLang="en-US" b="1" u="sng" dirty="0" smtClean="0"/>
              <a:t>に、密閉空間、密集場所、密接場面という３つの条件が重なる場、いわゆる「３つの密」がより濃厚に重なる夜の繁華街への外出自粛を強く要請</a:t>
            </a:r>
            <a:r>
              <a:rPr lang="ja-JP" altLang="en-US" dirty="0" smtClean="0"/>
              <a:t>。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9245" y="2823844"/>
            <a:ext cx="11500833" cy="369331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【</a:t>
            </a:r>
            <a:r>
              <a:rPr lang="ja-JP" altLang="en-US" dirty="0" smtClean="0"/>
              <a:t>生活の維持に必要な場合（例）</a:t>
            </a:r>
            <a:r>
              <a:rPr lang="en-US" altLang="ja-JP" dirty="0" smtClean="0"/>
              <a:t>】</a:t>
            </a:r>
          </a:p>
          <a:p>
            <a:endParaRPr lang="en-US" altLang="ja-JP" dirty="0"/>
          </a:p>
          <a:p>
            <a:r>
              <a:rPr lang="ja-JP" altLang="en-US" dirty="0" smtClean="0"/>
              <a:t>　</a:t>
            </a:r>
            <a:r>
              <a:rPr lang="en-US" altLang="ja-JP" dirty="0" smtClean="0"/>
              <a:t>※</a:t>
            </a:r>
            <a:r>
              <a:rPr lang="ja-JP" altLang="en-US" b="1" u="sng" dirty="0" smtClean="0"/>
              <a:t>感染防止策を講じた上で、必要最小限の人数での活動が前提</a:t>
            </a:r>
            <a:endParaRPr lang="en-US" altLang="ja-JP" b="1" u="sng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○物資調達・・・</a:t>
            </a:r>
            <a:r>
              <a:rPr lang="ja-JP" altLang="en-US" b="1" dirty="0" smtClean="0"/>
              <a:t>生活必需品（食料品、日用品、医薬品等）の買い出し</a:t>
            </a:r>
            <a:endParaRPr lang="en-US" altLang="ja-JP" b="1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○健康維持・・・</a:t>
            </a:r>
            <a:r>
              <a:rPr lang="ja-JP" altLang="en-US" b="1" dirty="0" smtClean="0"/>
              <a:t>医療機関への通院</a:t>
            </a:r>
            <a:r>
              <a:rPr lang="ja-JP" altLang="en-US" dirty="0" smtClean="0"/>
              <a:t>、</a:t>
            </a:r>
            <a:r>
              <a:rPr lang="ja-JP" altLang="en-US" b="1" dirty="0" smtClean="0"/>
              <a:t>散歩・運動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○仕事・・・・・</a:t>
            </a:r>
            <a:r>
              <a:rPr lang="ja-JP" altLang="en-US" b="1" dirty="0" smtClean="0"/>
              <a:t>職場への出勤</a:t>
            </a:r>
            <a:endParaRPr lang="en-US" altLang="ja-JP" b="1" dirty="0" smtClean="0"/>
          </a:p>
          <a:p>
            <a:r>
              <a:rPr lang="ja-JP" altLang="en-US" b="1" dirty="0"/>
              <a:t>　</a:t>
            </a:r>
            <a:r>
              <a:rPr lang="ja-JP" altLang="en-US" b="1" dirty="0" smtClean="0"/>
              <a:t>　　　　　　　　⇒ただし、在宅勤務（テレワーク）や時差出勤等の取組みを強く要請。</a:t>
            </a:r>
            <a:endParaRPr lang="en-US" altLang="ja-JP" b="1" dirty="0" smtClean="0"/>
          </a:p>
          <a:p>
            <a:r>
              <a:rPr lang="ja-JP" altLang="en-US" b="1" dirty="0"/>
              <a:t>　</a:t>
            </a:r>
            <a:r>
              <a:rPr lang="ja-JP" altLang="en-US" b="1" dirty="0" smtClean="0"/>
              <a:t>　　　　　　　　　感染防止のための取組みと「３つの密」を避ける行動を強く要請。</a:t>
            </a:r>
            <a:endParaRPr lang="en-US" altLang="ja-JP" b="1" dirty="0" smtClean="0"/>
          </a:p>
          <a:p>
            <a:r>
              <a:rPr lang="ja-JP" altLang="en-US" dirty="0" smtClean="0"/>
              <a:t>　　</a:t>
            </a:r>
            <a:endParaRPr lang="en-US" altLang="ja-JP" dirty="0"/>
          </a:p>
          <a:p>
            <a:r>
              <a:rPr lang="ja-JP" altLang="en-US" dirty="0" smtClean="0"/>
              <a:t>○その他・・・・銀行、役所など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848562" y="6492101"/>
            <a:ext cx="3530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❸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635035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99247" y="283335"/>
            <a:ext cx="7405350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３．イベントの開催自粛要請</a:t>
            </a:r>
            <a:r>
              <a:rPr lang="ja-JP" altLang="en-US" sz="1600" b="1" dirty="0" smtClean="0"/>
              <a:t>（特措法第</a:t>
            </a:r>
            <a:r>
              <a:rPr lang="en-US" altLang="ja-JP" sz="1600" b="1" dirty="0" smtClean="0"/>
              <a:t>24</a:t>
            </a:r>
            <a:r>
              <a:rPr lang="ja-JP" altLang="en-US" sz="1600" b="1" dirty="0" smtClean="0"/>
              <a:t>条第</a:t>
            </a:r>
            <a:r>
              <a:rPr lang="en-US" altLang="ja-JP" sz="1600" b="1" dirty="0" smtClean="0"/>
              <a:t>9</a:t>
            </a:r>
            <a:r>
              <a:rPr lang="ja-JP" altLang="en-US" sz="1600" b="1" dirty="0" smtClean="0"/>
              <a:t>項）</a:t>
            </a:r>
            <a:endParaRPr kumimoji="1" lang="ja-JP" altLang="en-US" sz="1600" b="1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9245" y="1101739"/>
            <a:ext cx="11500833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b="1" u="sng" dirty="0" smtClean="0"/>
              <a:t>イベント主催者に対し、規模や場所に関わらず、開催の自粛を要請</a:t>
            </a:r>
            <a:r>
              <a:rPr kumimoji="1" lang="ja-JP" altLang="en-US" b="1" dirty="0" smtClean="0"/>
              <a:t>。</a:t>
            </a:r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99246" y="1827811"/>
            <a:ext cx="11500833" cy="397031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【</a:t>
            </a:r>
            <a:r>
              <a:rPr lang="ja-JP" altLang="en-US" dirty="0" smtClean="0"/>
              <a:t>自粛を要請する内容</a:t>
            </a:r>
            <a:r>
              <a:rPr lang="en-US" altLang="ja-JP" dirty="0" smtClean="0"/>
              <a:t>】</a:t>
            </a:r>
          </a:p>
          <a:p>
            <a:endParaRPr kumimoji="1" lang="en-US" altLang="ja-JP" dirty="0" smtClean="0"/>
          </a:p>
          <a:p>
            <a:r>
              <a:rPr lang="ja-JP" altLang="en-US" dirty="0" smtClean="0"/>
              <a:t>○開催規模：大小を問わない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○場所：</a:t>
            </a:r>
            <a:r>
              <a:rPr lang="ja-JP" altLang="en-US" b="1" dirty="0" smtClean="0"/>
              <a:t>屋内、屋外を問わない</a:t>
            </a:r>
            <a:endParaRPr lang="en-US" altLang="ja-JP" b="1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○種類・内容：</a:t>
            </a:r>
            <a:r>
              <a:rPr kumimoji="1" lang="ja-JP" altLang="en-US" b="1" u="sng" dirty="0" smtClean="0"/>
              <a:t>生活の維持に必要なものを除く全てのイベント</a:t>
            </a:r>
            <a:endParaRPr kumimoji="1" lang="en-US" altLang="ja-JP" b="1" u="sng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（具体例）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祭礼・地域行事、文化的イベント（コンサート、演劇、発表会等）、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催事（物産展、展示会、販売促進会、フリーマーケット等）、式典、講演会・研修会、スポーツ行事　等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　</a:t>
            </a:r>
            <a:r>
              <a:rPr lang="en-US" altLang="ja-JP" dirty="0" smtClean="0"/>
              <a:t>※</a:t>
            </a:r>
            <a:r>
              <a:rPr lang="ja-JP" altLang="en-US" dirty="0" smtClean="0"/>
              <a:t>ただし、公営住宅の入居説明会・抽選会、事業者を対象とした小規模の研修会等、生活の維持に必要な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ものについては、感染拡大防止策を講じた上での実施を要請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838903" y="6519446"/>
            <a:ext cx="3530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❹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979469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99246" y="283335"/>
            <a:ext cx="7418230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４</a:t>
            </a:r>
            <a:r>
              <a:rPr lang="ja-JP" altLang="en-US" sz="2400" b="1" dirty="0" smtClean="0"/>
              <a:t>．緊急事態措置コールセンター（仮称）の設置</a:t>
            </a:r>
            <a:endParaRPr kumimoji="1" lang="ja-JP" altLang="en-US" sz="2400" b="1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99246" y="1004552"/>
            <a:ext cx="10045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　</a:t>
            </a:r>
            <a:r>
              <a:rPr kumimoji="1" lang="ja-JP" altLang="en-US" dirty="0" smtClean="0"/>
              <a:t>特措法に定める要請・指示等の措置に対する府民や事業者の疑問や不安に対応するため、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新たにコールセンターを設置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9246" y="1803042"/>
            <a:ext cx="10406129" cy="489364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コールセンターの概要</a:t>
            </a:r>
            <a:r>
              <a:rPr kumimoji="1" lang="en-US" altLang="ja-JP" dirty="0" smtClean="0"/>
              <a:t>】</a:t>
            </a:r>
          </a:p>
          <a:p>
            <a:endParaRPr lang="en-US" altLang="ja-JP" dirty="0"/>
          </a:p>
          <a:p>
            <a:r>
              <a:rPr kumimoji="1" lang="ja-JP" altLang="en-US" dirty="0" smtClean="0"/>
              <a:t>名称：</a:t>
            </a:r>
            <a:r>
              <a:rPr kumimoji="1" lang="ja-JP" altLang="en-US" b="1" dirty="0" smtClean="0"/>
              <a:t>緊急事態措置コールセンター</a:t>
            </a:r>
            <a:r>
              <a:rPr kumimoji="1" lang="ja-JP" altLang="en-US" dirty="0" smtClean="0"/>
              <a:t>（仮称）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設置時期：</a:t>
            </a:r>
            <a:r>
              <a:rPr kumimoji="1" lang="ja-JP" altLang="en-US" b="1" dirty="0" smtClean="0"/>
              <a:t>令和２年４月７日</a:t>
            </a:r>
            <a:endParaRPr kumimoji="1" lang="en-US" altLang="ja-JP" b="1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開設時間：</a:t>
            </a:r>
            <a:r>
              <a:rPr kumimoji="1" lang="ja-JP" altLang="en-US" b="1" dirty="0" smtClean="0"/>
              <a:t>平日９時～１８時（４月７日は２２時まで）</a:t>
            </a:r>
            <a:endParaRPr kumimoji="1" lang="en-US" altLang="ja-JP" b="1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　　　</a:t>
            </a:r>
            <a:r>
              <a:rPr lang="en-US" altLang="ja-JP" b="1" dirty="0" smtClean="0"/>
              <a:t>※</a:t>
            </a:r>
            <a:r>
              <a:rPr lang="ja-JP" altLang="en-US" b="1" dirty="0" smtClean="0"/>
              <a:t>ただし、４／１１（土）、１２（日）は開設</a:t>
            </a:r>
            <a:endParaRPr kumimoji="1" lang="en-US" altLang="ja-JP" b="1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受付方法：</a:t>
            </a:r>
            <a:r>
              <a:rPr lang="ja-JP" altLang="en-US" b="1" dirty="0" smtClean="0"/>
              <a:t>専用電話（５回線）</a:t>
            </a:r>
            <a:endParaRPr lang="en-US" altLang="ja-JP" b="1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r>
              <a:rPr lang="ja-JP" altLang="en-US" sz="2400" b="1" u="sng" dirty="0" smtClean="0"/>
              <a:t>受付電話番号：０６ー４３９７－３２９９</a:t>
            </a:r>
            <a:endParaRPr lang="en-US" altLang="ja-JP" sz="2400" b="1" u="sng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府ホームページ上にも</a:t>
            </a:r>
            <a:r>
              <a:rPr lang="en-US" altLang="ja-JP" dirty="0" smtClean="0"/>
              <a:t>FAQ</a:t>
            </a:r>
            <a:r>
              <a:rPr lang="ja-JP" altLang="en-US" dirty="0" smtClean="0"/>
              <a:t>を掲載予定</a:t>
            </a:r>
            <a:endParaRPr lang="en-US" altLang="ja-JP" dirty="0"/>
          </a:p>
          <a:p>
            <a:endParaRPr kumimoji="1" lang="en-US" altLang="ja-JP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809928" y="6519446"/>
            <a:ext cx="5178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❺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609618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24914" y="266669"/>
            <a:ext cx="9542172" cy="562153"/>
          </a:xfrm>
        </p:spPr>
        <p:txBody>
          <a:bodyPr>
            <a:normAutofit/>
          </a:bodyPr>
          <a:lstStyle/>
          <a:p>
            <a:pPr algn="ctr"/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適切な感染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防止策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」に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ついての取組例</a:t>
            </a:r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016446"/>
              </p:ext>
            </p:extLst>
          </p:nvPr>
        </p:nvGraphicFramePr>
        <p:xfrm>
          <a:off x="1324914" y="1008529"/>
          <a:ext cx="9542172" cy="528249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071889">
                  <a:extLst>
                    <a:ext uri="{9D8B030D-6E8A-4147-A177-3AD203B41FA5}">
                      <a16:colId xmlns:a16="http://schemas.microsoft.com/office/drawing/2014/main" val="3436367502"/>
                    </a:ext>
                  </a:extLst>
                </a:gridCol>
                <a:gridCol w="7470283">
                  <a:extLst>
                    <a:ext uri="{9D8B030D-6E8A-4147-A177-3AD203B41FA5}">
                      <a16:colId xmlns:a16="http://schemas.microsoft.com/office/drawing/2014/main" val="3074433051"/>
                    </a:ext>
                  </a:extLst>
                </a:gridCol>
              </a:tblGrid>
              <a:tr h="33617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　的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具体的な取組例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494225"/>
                  </a:ext>
                </a:extLst>
              </a:tr>
              <a:tr h="32939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発熱者等の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施設への</a:t>
                      </a:r>
                      <a:endParaRPr lang="en-US" altLang="ja-JP" sz="1400" b="1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入場</a:t>
                      </a:r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防止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・従業員の検温・体調確認を行い、</a:t>
                      </a:r>
                      <a:r>
                        <a:rPr lang="en-US" altLang="ja-JP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37.5</a:t>
                      </a:r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度以上や体調不良の従業員の出勤を停止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8117818"/>
                  </a:ext>
                </a:extLst>
              </a:tr>
              <a:tr h="3788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・来場者の検温・体調確認を行い、</a:t>
                      </a:r>
                      <a:r>
                        <a:rPr lang="en-US" altLang="ja-JP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37.5</a:t>
                      </a:r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度以上や体調不良の来場者の入場を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制限</a:t>
                      </a:r>
                      <a:endParaRPr lang="en-US" altLang="ja-JP" sz="1400" b="1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22372345"/>
                  </a:ext>
                </a:extLst>
              </a:tr>
              <a:tr h="36828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３つの「密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」</a:t>
                      </a:r>
                      <a:endParaRPr lang="en-US" altLang="ja-JP" sz="1400" b="1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密閉・密集・密接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lang="en-US" altLang="ja-JP" sz="1400" b="1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</a:t>
                      </a:r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防止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・来場者の</a:t>
                      </a:r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入場制限、行列を作らないための工夫や列間隔の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確保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2570891"/>
                  </a:ext>
                </a:extLst>
              </a:tr>
              <a:tr h="45000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・換気を</a:t>
                      </a:r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行う（可能であれば２つの方向の窓を同時に開ける）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08961824"/>
                  </a:ext>
                </a:extLst>
              </a:tr>
              <a:tr h="39987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・密集する会議の中止（対面による会議を避け、電話会議やビデオ会議を利用）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90458331"/>
                  </a:ext>
                </a:extLst>
              </a:tr>
              <a:tr h="399874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・執務室の配置変更（座席間隔や同時利用の制限）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79138879"/>
                  </a:ext>
                </a:extLst>
              </a:tr>
              <a:tr h="424109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飛沫感染、接触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感染</a:t>
                      </a:r>
                      <a:endParaRPr lang="en-US" altLang="ja-JP" sz="1400" b="1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</a:t>
                      </a:r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防止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従業員（出入り業者を含む）の</a:t>
                      </a:r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マスク着用、手指の消毒、咳エチケット、手洗いの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励行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1108615"/>
                  </a:ext>
                </a:extLst>
              </a:tr>
              <a:tr h="38775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・来場者の入店時等における手指の消毒、咳エチケット、手洗いの励行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02211467"/>
                  </a:ext>
                </a:extLst>
              </a:tr>
              <a:tr h="37563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・店舗・事務所内の定期的な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消毒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08200011"/>
                  </a:ext>
                </a:extLst>
              </a:tr>
              <a:tr h="375639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・窓口業務等における工夫（仕切り等の設置）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90432791"/>
                  </a:ext>
                </a:extLst>
              </a:tr>
              <a:tr h="36352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稼働時に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おける</a:t>
                      </a:r>
                      <a:endParaRPr lang="en-US" altLang="ja-JP" sz="1400" b="1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感染</a:t>
                      </a:r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の防止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・ラッシュ対策（時差出勤、自家用車・自動車・徒歩等による出勤の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推進）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89470146"/>
                  </a:ext>
                </a:extLst>
              </a:tr>
              <a:tr h="38775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・従業員数の出勤数の制限（テレワーク等による在宅勤務の実施等）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01883624"/>
                  </a:ext>
                </a:extLst>
              </a:tr>
              <a:tr h="30566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出張の</a:t>
                      </a:r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中止（電話会議やビデオ会議などを活用）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22985700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0444766" y="180304"/>
            <a:ext cx="1313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dirty="0" smtClean="0"/>
              <a:t>（参考）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758411" y="6490953"/>
            <a:ext cx="4663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➏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786469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701</Words>
  <PresentationFormat>ワイド画面</PresentationFormat>
  <Paragraphs>131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5" baseType="lpstr">
      <vt:lpstr>HG丸ｺﾞｼｯｸM-PRO</vt:lpstr>
      <vt:lpstr>Meiryo UI</vt:lpstr>
      <vt:lpstr>游ゴシック</vt:lpstr>
      <vt:lpstr>游ゴシック Light</vt:lpstr>
      <vt:lpstr>游明朝</vt:lpstr>
      <vt:lpstr>Arial</vt:lpstr>
      <vt:lpstr>Times New Roman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「適切な感染防止策」についての取組例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2020-04-07T08:57:46Z</cp:lastPrinted>
  <dcterms:created xsi:type="dcterms:W3CDTF">2020-04-06T02:06:27Z</dcterms:created>
  <dcterms:modified xsi:type="dcterms:W3CDTF">2020-04-07T08:58:08Z</dcterms:modified>
</cp:coreProperties>
</file>