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4" d="100"/>
          <a:sy n="74" d="100"/>
        </p:scale>
        <p:origin x="1290" y="72"/>
      </p:cViewPr>
      <p:guideLst>
        <p:guide orient="horz" pos="218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163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85657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10094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5873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70035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0754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1519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83179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5327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258756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5790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CC97C-CDBA-4A16-8213-8F17F58AF7A0}" type="datetimeFigureOut">
              <a:rPr kumimoji="1" lang="ja-JP" altLang="en-US" smtClean="0"/>
              <a:t>2020/4/2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387368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府立学校における</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コロナウイルス感染症に</a:t>
            </a:r>
            <a:r>
              <a:rPr lang="ja-JP" altLang="ja-JP" sz="1600" b="1" dirty="0" smtClean="0">
                <a:ea typeface="メイリオ" panose="020B0604030504040204" pitchFamily="50" charset="-128"/>
                <a:cs typeface="Times New Roman" panose="02020603050405020304" pitchFamily="18" charset="0"/>
              </a:rPr>
              <a:t>係る臨時休業の措置について</a:t>
            </a:r>
            <a:endParaRPr lang="en-US" altLang="ja-JP" sz="1600" b="1" dirty="0" smtClean="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（令和２年度第１学期初めの対応）</a:t>
            </a:r>
            <a:endParaRPr lang="ja-JP" altLang="en-US" sz="1600" dirty="0"/>
          </a:p>
        </p:txBody>
      </p:sp>
      <p:sp>
        <p:nvSpPr>
          <p:cNvPr id="25" name="テキスト ボックス 24"/>
          <p:cNvSpPr txBox="1"/>
          <p:nvPr/>
        </p:nvSpPr>
        <p:spPr>
          <a:xfrm>
            <a:off x="7959143" y="172646"/>
            <a:ext cx="1107583" cy="276999"/>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別紙１</a:t>
            </a: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709103" y="944888"/>
            <a:ext cx="7829590" cy="369332"/>
          </a:xfrm>
          <a:prstGeom prst="rect">
            <a:avLst/>
          </a:prstGeom>
          <a:noFill/>
        </p:spPr>
        <p:txBody>
          <a:bodyPr wrap="square" rtlCol="0">
            <a:spAutoFit/>
          </a:bodyPr>
          <a:lstStyle/>
          <a:p>
            <a:r>
              <a:rPr kumimoji="1" lang="ja-JP" altLang="en-US" b="1" dirty="0" smtClean="0">
                <a:latin typeface="メイリオ" panose="020B0604030504040204" pitchFamily="50" charset="-128"/>
                <a:ea typeface="メイリオ" panose="020B0604030504040204" pitchFamily="50" charset="-128"/>
              </a:rPr>
              <a:t>４月８日（水）から５月６日（水）までの間を臨時休業とする。</a:t>
            </a:r>
            <a:endParaRPr kumimoji="1" lang="ja-JP" altLang="en-US" b="1" dirty="0">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709103" y="1273879"/>
            <a:ext cx="7725793" cy="815608"/>
          </a:xfrm>
          <a:prstGeom prst="rect">
            <a:avLst/>
          </a:prstGeom>
          <a:noFill/>
        </p:spPr>
        <p:txBody>
          <a:bodyPr wrap="square" rtlCol="0">
            <a:spAutoFit/>
          </a:bodyPr>
          <a:lstStyle/>
          <a:p>
            <a:pPr marL="285750" indent="-285750">
              <a:spcBef>
                <a:spcPts val="300"/>
              </a:spcBef>
              <a:spcAft>
                <a:spcPts val="300"/>
              </a:spcAft>
              <a:buFont typeface="Arial" panose="020B0604020202020204" pitchFamily="34" charset="0"/>
              <a:buChar char="•"/>
            </a:pPr>
            <a:r>
              <a:rPr kumimoji="1" lang="ja-JP" altLang="en-US" sz="1400" dirty="0" smtClean="0">
                <a:latin typeface="メイリオ" panose="020B0604030504040204" pitchFamily="50" charset="-128"/>
                <a:ea typeface="メイリオ" panose="020B0604030504040204" pitchFamily="50" charset="-128"/>
              </a:rPr>
              <a:t>臨時休業の期間や範囲等については、府域の状況により変更する場合がある。</a:t>
            </a:r>
            <a:endParaRPr kumimoji="1" lang="en-US" altLang="ja-JP" sz="1400" dirty="0" smtClean="0">
              <a:latin typeface="メイリオ" panose="020B0604030504040204" pitchFamily="50" charset="-128"/>
              <a:ea typeface="メイリオ" panose="020B0604030504040204" pitchFamily="50" charset="-128"/>
            </a:endParaRPr>
          </a:p>
          <a:p>
            <a:pPr marL="285750" indent="-285750">
              <a:spcBef>
                <a:spcPts val="300"/>
              </a:spcBef>
              <a:spcAft>
                <a:spcPts val="300"/>
              </a:spcAft>
              <a:buFont typeface="Arial" panose="020B0604020202020204" pitchFamily="34" charset="0"/>
              <a:buChar char="•"/>
            </a:pPr>
            <a:r>
              <a:rPr kumimoji="1" lang="ja-JP" altLang="en-US" sz="1400" dirty="0" smtClean="0">
                <a:latin typeface="メイリオ" panose="020B0604030504040204" pitchFamily="50" charset="-128"/>
                <a:ea typeface="メイリオ" panose="020B0604030504040204" pitchFamily="50" charset="-128"/>
              </a:rPr>
              <a:t>入学式は、感染拡大防止のための措置を講じたうえで実施することができる。</a:t>
            </a:r>
            <a:r>
              <a:rPr kumimoji="1" lang="en-US" altLang="ja-JP" sz="1400" dirty="0" smtClean="0">
                <a:latin typeface="メイリオ" panose="020B0604030504040204" pitchFamily="50" charset="-128"/>
                <a:ea typeface="メイリオ" panose="020B0604030504040204" pitchFamily="50" charset="-128"/>
              </a:rPr>
              <a:t/>
            </a:r>
            <a:br>
              <a:rPr kumimoji="1" lang="en-US" altLang="ja-JP" sz="1400" dirty="0" smtClean="0">
                <a:latin typeface="メイリオ" panose="020B0604030504040204" pitchFamily="50" charset="-128"/>
                <a:ea typeface="メイリオ" panose="020B0604030504040204" pitchFamily="50" charset="-128"/>
              </a:rPr>
            </a:br>
            <a:r>
              <a:rPr kumimoji="1" lang="ja-JP" altLang="en-US" sz="1400" dirty="0" smtClean="0">
                <a:latin typeface="メイリオ" panose="020B0604030504040204" pitchFamily="50" charset="-128"/>
                <a:ea typeface="メイリオ" panose="020B0604030504040204" pitchFamily="50" charset="-128"/>
              </a:rPr>
              <a:t>ただし、府立高校においては</a:t>
            </a:r>
            <a:r>
              <a:rPr kumimoji="1" lang="ja-JP" altLang="en-US" sz="1400" dirty="0">
                <a:latin typeface="メイリオ" panose="020B0604030504040204" pitchFamily="50" charset="-128"/>
                <a:ea typeface="メイリオ" panose="020B0604030504040204" pitchFamily="50" charset="-128"/>
              </a:rPr>
              <a:t>新入生</a:t>
            </a:r>
            <a:r>
              <a:rPr kumimoji="1" lang="ja-JP" altLang="en-US" sz="1400" dirty="0" smtClean="0">
                <a:latin typeface="メイリオ" panose="020B0604030504040204" pitchFamily="50" charset="-128"/>
                <a:ea typeface="メイリオ" panose="020B0604030504040204" pitchFamily="50" charset="-128"/>
              </a:rPr>
              <a:t>と教職員のみの参列とする。</a:t>
            </a:r>
            <a:endParaRPr kumimoji="1" lang="en-US" altLang="ja-JP" sz="1400" dirty="0" smtClean="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188258" y="602450"/>
            <a:ext cx="2031325" cy="369332"/>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smtClean="0">
                <a:latin typeface="メイリオ" panose="020B0604030504040204" pitchFamily="50" charset="-128"/>
                <a:ea typeface="メイリオ" panose="020B0604030504040204" pitchFamily="50" charset="-128"/>
              </a:rPr>
              <a:t>１　措置について</a:t>
            </a:r>
            <a:endParaRPr kumimoji="1" lang="ja-JP" altLang="en-US" b="1" dirty="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709103" y="2481169"/>
            <a:ext cx="7109639" cy="369332"/>
          </a:xfrm>
          <a:prstGeom prst="rect">
            <a:avLst/>
          </a:prstGeom>
          <a:noFill/>
        </p:spPr>
        <p:txBody>
          <a:bodyPr wrap="none" rtlCol="0">
            <a:spAutoFit/>
          </a:bodyPr>
          <a:lstStyle/>
          <a:p>
            <a:r>
              <a:rPr kumimoji="1" lang="ja-JP" altLang="en-US" b="1" dirty="0" smtClean="0">
                <a:latin typeface="メイリオ" panose="020B0604030504040204" pitchFamily="50" charset="-128"/>
                <a:ea typeface="メイリオ" panose="020B0604030504040204" pitchFamily="50" charset="-128"/>
              </a:rPr>
              <a:t>学校再開後の教育活動等の円滑な実施に向けて登校日を設定する。</a:t>
            </a:r>
            <a:endParaRPr kumimoji="1" lang="ja-JP" altLang="en-US"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188258" y="2152178"/>
            <a:ext cx="2954655" cy="369332"/>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smtClean="0">
                <a:latin typeface="メイリオ" panose="020B0604030504040204" pitchFamily="50" charset="-128"/>
                <a:ea typeface="メイリオ" panose="020B0604030504040204" pitchFamily="50" charset="-128"/>
              </a:rPr>
              <a:t>２　臨時休業期間中の対応</a:t>
            </a:r>
            <a:endParaRPr kumimoji="1" lang="ja-JP" altLang="en-US"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709103" y="2835780"/>
            <a:ext cx="7725793" cy="3493264"/>
          </a:xfrm>
          <a:prstGeom prst="rect">
            <a:avLst/>
          </a:prstGeom>
          <a:noFill/>
        </p:spPr>
        <p:txBody>
          <a:bodyPr wrap="square" rtlCol="0">
            <a:spAutoFit/>
          </a:bodyPr>
          <a:lstStyle/>
          <a:p>
            <a:pPr marL="342900" indent="-342900">
              <a:spcBef>
                <a:spcPts val="300"/>
              </a:spcBef>
              <a:spcAft>
                <a:spcPts val="300"/>
              </a:spcAft>
              <a:buAutoNum type="arabicParenBoth"/>
            </a:pPr>
            <a:r>
              <a:rPr kumimoji="1" lang="ja-JP" altLang="en-US" sz="1400" dirty="0" smtClean="0">
                <a:latin typeface="メイリオ" panose="020B0604030504040204" pitchFamily="50" charset="-128"/>
                <a:ea typeface="メイリオ" panose="020B0604030504040204" pitchFamily="50" charset="-128"/>
              </a:rPr>
              <a:t>児童生徒等に対し週に１～２回の登校日を設定する。</a:t>
            </a:r>
            <a:endParaRPr kumimoji="1" lang="en-US" altLang="ja-JP" sz="1400" dirty="0" smtClean="0">
              <a:latin typeface="メイリオ" panose="020B0604030504040204" pitchFamily="50" charset="-128"/>
              <a:ea typeface="メイリオ" panose="020B0604030504040204" pitchFamily="50" charset="-128"/>
            </a:endParaRPr>
          </a:p>
          <a:p>
            <a:pPr marL="342900" indent="-342900">
              <a:spcBef>
                <a:spcPts val="300"/>
              </a:spcBef>
              <a:spcAft>
                <a:spcPts val="300"/>
              </a:spcAft>
              <a:buFontTx/>
              <a:buAutoNum type="arabicParenBoth"/>
            </a:pPr>
            <a:r>
              <a:rPr kumimoji="1" lang="ja-JP" altLang="en-US" sz="1400" dirty="0">
                <a:latin typeface="メイリオ" panose="020B0604030504040204" pitchFamily="50" charset="-128"/>
                <a:ea typeface="メイリオ" panose="020B0604030504040204" pitchFamily="50" charset="-128"/>
              </a:rPr>
              <a:t>通常の授業は行わず</a:t>
            </a:r>
            <a:r>
              <a:rPr kumimoji="1" lang="ja-JP" altLang="en-US" sz="1400" dirty="0" smtClean="0">
                <a:latin typeface="メイリオ" panose="020B0604030504040204" pitchFamily="50" charset="-128"/>
                <a:ea typeface="メイリオ" panose="020B0604030504040204" pitchFamily="50" charset="-128"/>
              </a:rPr>
              <a:t>、毎週の学習</a:t>
            </a:r>
            <a:r>
              <a:rPr kumimoji="1" lang="ja-JP" altLang="en-US" sz="1400" dirty="0">
                <a:latin typeface="メイリオ" panose="020B0604030504040204" pitchFamily="50" charset="-128"/>
                <a:ea typeface="メイリオ" panose="020B0604030504040204" pitchFamily="50" charset="-128"/>
              </a:rPr>
              <a:t>課題の提示や学習状況の確認を行う。</a:t>
            </a:r>
            <a:r>
              <a:rPr kumimoji="1" lang="en-US" altLang="ja-JP" sz="1400" dirty="0">
                <a:latin typeface="メイリオ" panose="020B0604030504040204" pitchFamily="50" charset="-128"/>
                <a:ea typeface="メイリオ" panose="020B0604030504040204" pitchFamily="50" charset="-128"/>
              </a:rPr>
              <a:t/>
            </a:r>
            <a:br>
              <a:rPr kumimoji="1" lang="en-US" altLang="ja-JP" sz="1400" dirty="0">
                <a:latin typeface="メイリオ" panose="020B0604030504040204" pitchFamily="50" charset="-128"/>
                <a:ea typeface="メイリオ" panose="020B0604030504040204" pitchFamily="50" charset="-128"/>
              </a:rPr>
            </a:br>
            <a:r>
              <a:rPr kumimoji="1" lang="ja-JP" altLang="en-US" sz="1400" dirty="0">
                <a:latin typeface="メイリオ" panose="020B0604030504040204" pitchFamily="50" charset="-128"/>
                <a:ea typeface="メイリオ" panose="020B0604030504040204" pitchFamily="50" charset="-128"/>
              </a:rPr>
              <a:t>また、感染拡大防止のための措置を講じたうえで、健康診断、オリエンテーション等を実施することができる。</a:t>
            </a:r>
            <a:endParaRPr kumimoji="1" lang="en-US" altLang="ja-JP" sz="1400" dirty="0">
              <a:latin typeface="メイリオ" panose="020B0604030504040204" pitchFamily="50" charset="-128"/>
              <a:ea typeface="メイリオ" panose="020B0604030504040204" pitchFamily="50" charset="-128"/>
            </a:endParaRPr>
          </a:p>
          <a:p>
            <a:pPr marL="342900" indent="-342900">
              <a:spcBef>
                <a:spcPts val="300"/>
              </a:spcBef>
              <a:spcAft>
                <a:spcPts val="300"/>
              </a:spcAft>
              <a:buFontTx/>
              <a:buAutoNum type="arabicParenBoth"/>
            </a:pPr>
            <a:r>
              <a:rPr kumimoji="1" lang="ja-JP" altLang="en-US" sz="1400" dirty="0" smtClean="0">
                <a:latin typeface="メイリオ" panose="020B0604030504040204" pitchFamily="50" charset="-128"/>
                <a:ea typeface="メイリオ" panose="020B0604030504040204" pitchFamily="50" charset="-128"/>
              </a:rPr>
              <a:t>１</a:t>
            </a:r>
            <a:r>
              <a:rPr kumimoji="1" lang="ja-JP" altLang="en-US" sz="1400" dirty="0">
                <a:latin typeface="メイリオ" panose="020B0604030504040204" pitchFamily="50" charset="-128"/>
                <a:ea typeface="メイリオ" panose="020B0604030504040204" pitchFamily="50" charset="-128"/>
              </a:rPr>
              <a:t>教室</a:t>
            </a:r>
            <a:r>
              <a:rPr kumimoji="1" lang="ja-JP" altLang="en-US" sz="1400" dirty="0" smtClean="0">
                <a:latin typeface="メイリオ" panose="020B0604030504040204" pitchFamily="50" charset="-128"/>
                <a:ea typeface="メイリオ" panose="020B0604030504040204" pitchFamily="50" charset="-128"/>
              </a:rPr>
              <a:t>あたりの人数は</a:t>
            </a:r>
            <a:r>
              <a:rPr kumimoji="1" lang="en-US" altLang="ja-JP" sz="1400" dirty="0" smtClean="0">
                <a:latin typeface="メイリオ" panose="020B0604030504040204" pitchFamily="50" charset="-128"/>
                <a:ea typeface="メイリオ" panose="020B0604030504040204" pitchFamily="50" charset="-128"/>
              </a:rPr>
              <a:t>20</a:t>
            </a:r>
            <a:r>
              <a:rPr kumimoji="1" lang="ja-JP" altLang="en-US" sz="1400" dirty="0">
                <a:latin typeface="メイリオ" panose="020B0604030504040204" pitchFamily="50" charset="-128"/>
                <a:ea typeface="メイリオ" panose="020B0604030504040204" pitchFamily="50" charset="-128"/>
              </a:rPr>
              <a:t>人</a:t>
            </a:r>
            <a:r>
              <a:rPr kumimoji="1" lang="ja-JP" altLang="en-US" sz="1400" dirty="0" smtClean="0">
                <a:latin typeface="メイリオ" panose="020B0604030504040204" pitchFamily="50" charset="-128"/>
                <a:ea typeface="メイリオ" panose="020B0604030504040204" pitchFamily="50" charset="-128"/>
              </a:rPr>
              <a:t>程度までと</a:t>
            </a:r>
            <a:r>
              <a:rPr kumimoji="1" lang="ja-JP" altLang="en-US" sz="1400" dirty="0">
                <a:latin typeface="メイリオ" panose="020B0604030504040204" pitchFamily="50" charset="-128"/>
                <a:ea typeface="メイリオ" panose="020B0604030504040204" pitchFamily="50" charset="-128"/>
              </a:rPr>
              <a:t>し、分散登校に</a:t>
            </a:r>
            <a:r>
              <a:rPr kumimoji="1" lang="ja-JP" altLang="en-US" sz="1400" dirty="0" smtClean="0">
                <a:latin typeface="メイリオ" panose="020B0604030504040204" pitchFamily="50" charset="-128"/>
                <a:ea typeface="メイリオ" panose="020B0604030504040204" pitchFamily="50" charset="-128"/>
              </a:rPr>
              <a:t>より行う。また、活動終了後は速やかに下校させる。</a:t>
            </a:r>
            <a:r>
              <a:rPr kumimoji="1" lang="en-US" altLang="ja-JP" sz="1400" dirty="0" smtClean="0">
                <a:latin typeface="メイリオ" panose="020B0604030504040204" pitchFamily="50" charset="-128"/>
                <a:ea typeface="メイリオ" panose="020B0604030504040204" pitchFamily="50" charset="-128"/>
              </a:rPr>
              <a:t/>
            </a:r>
            <a:br>
              <a:rPr kumimoji="1" lang="en-US" altLang="ja-JP" sz="1400" dirty="0" smtClean="0">
                <a:latin typeface="メイリオ" panose="020B0604030504040204" pitchFamily="50" charset="-128"/>
                <a:ea typeface="メイリオ" panose="020B0604030504040204" pitchFamily="50" charset="-128"/>
              </a:rPr>
            </a:br>
            <a:r>
              <a:rPr kumimoji="1" lang="ja-JP" altLang="en-US" sz="1400" dirty="0" smtClean="0">
                <a:latin typeface="メイリオ" panose="020B0604030504040204" pitchFamily="50" charset="-128"/>
                <a:ea typeface="メイリオ" panose="020B0604030504040204" pitchFamily="50" charset="-128"/>
              </a:rPr>
              <a:t>分散登校の例：・１年：月曜日、２年：水曜日、３年：金曜日</a:t>
            </a:r>
            <a:r>
              <a:rPr kumimoji="1" lang="en-US" altLang="ja-JP" sz="1400" dirty="0">
                <a:latin typeface="メイリオ" panose="020B0604030504040204" pitchFamily="50" charset="-128"/>
                <a:ea typeface="メイリオ" panose="020B0604030504040204" pitchFamily="50" charset="-128"/>
              </a:rPr>
              <a:t/>
            </a:r>
            <a:br>
              <a:rPr kumimoji="1" lang="en-US" altLang="ja-JP" sz="1400" dirty="0">
                <a:latin typeface="メイリオ" panose="020B0604030504040204" pitchFamily="50" charset="-128"/>
                <a:ea typeface="メイリオ" panose="020B0604030504040204" pitchFamily="50" charset="-128"/>
              </a:rPr>
            </a:br>
            <a:r>
              <a:rPr kumimoji="1" lang="ja-JP" altLang="en-US" sz="1400" dirty="0" smtClean="0">
                <a:latin typeface="メイリオ" panose="020B0604030504040204" pitchFamily="50" charset="-128"/>
                <a:ea typeface="メイリオ" panose="020B0604030504040204" pitchFamily="50" charset="-128"/>
              </a:rPr>
              <a:t>　　　　　　　・奇数クラス：午前　　偶数クラス：午後</a:t>
            </a:r>
            <a:r>
              <a:rPr kumimoji="1" lang="en-US" altLang="ja-JP" sz="1400" dirty="0">
                <a:latin typeface="メイリオ" panose="020B0604030504040204" pitchFamily="50" charset="-128"/>
                <a:ea typeface="メイリオ" panose="020B0604030504040204" pitchFamily="50" charset="-128"/>
              </a:rPr>
              <a:t/>
            </a:r>
            <a:br>
              <a:rPr kumimoji="1" lang="en-US" altLang="ja-JP" sz="1400" dirty="0">
                <a:latin typeface="メイリオ" panose="020B0604030504040204" pitchFamily="50" charset="-128"/>
                <a:ea typeface="メイリオ" panose="020B0604030504040204" pitchFamily="50" charset="-128"/>
              </a:rPr>
            </a:br>
            <a:r>
              <a:rPr kumimoji="1" lang="ja-JP" altLang="en-US" sz="1400" dirty="0" smtClean="0">
                <a:latin typeface="メイリオ" panose="020B0604030504040204" pitchFamily="50" charset="-128"/>
                <a:ea typeface="メイリオ" panose="020B0604030504040204" pitchFamily="50" charset="-128"/>
              </a:rPr>
              <a:t>　　　　　　　・上２つの組合せ</a:t>
            </a:r>
            <a:r>
              <a:rPr kumimoji="1" lang="en-US" altLang="ja-JP" sz="1400" dirty="0" smtClean="0">
                <a:latin typeface="メイリオ" panose="020B0604030504040204" pitchFamily="50" charset="-128"/>
                <a:ea typeface="メイリオ" panose="020B0604030504040204" pitchFamily="50" charset="-128"/>
              </a:rPr>
              <a:t/>
            </a:r>
            <a:br>
              <a:rPr kumimoji="1" lang="en-US" altLang="ja-JP" sz="1400" dirty="0" smtClean="0">
                <a:latin typeface="メイリオ" panose="020B0604030504040204" pitchFamily="50" charset="-128"/>
                <a:ea typeface="メイリオ" panose="020B0604030504040204" pitchFamily="50" charset="-128"/>
              </a:rPr>
            </a:br>
            <a:r>
              <a:rPr kumimoji="1" lang="ja-JP" altLang="en-US" sz="1400" dirty="0" smtClean="0">
                <a:latin typeface="メイリオ" panose="020B0604030504040204" pitchFamily="50" charset="-128"/>
                <a:ea typeface="メイリオ" panose="020B0604030504040204" pitchFamily="50" charset="-128"/>
              </a:rPr>
              <a:t>　　　　　　　・支援学校では、学部や学年毎に曜日を変える　　等</a:t>
            </a:r>
            <a:endParaRPr kumimoji="1" lang="en-US" altLang="ja-JP" sz="1400" dirty="0" smtClean="0">
              <a:latin typeface="メイリオ" panose="020B0604030504040204" pitchFamily="50" charset="-128"/>
              <a:ea typeface="メイリオ" panose="020B0604030504040204" pitchFamily="50" charset="-128"/>
            </a:endParaRPr>
          </a:p>
          <a:p>
            <a:pPr marL="342900" indent="-342900">
              <a:spcBef>
                <a:spcPts val="300"/>
              </a:spcBef>
              <a:spcAft>
                <a:spcPts val="300"/>
              </a:spcAft>
              <a:buFontTx/>
              <a:buAutoNum type="arabicParenBoth"/>
            </a:pPr>
            <a:r>
              <a:rPr kumimoji="1" lang="ja-JP" altLang="en-US" sz="1400" dirty="0" smtClean="0">
                <a:latin typeface="メイリオ" panose="020B0604030504040204" pitchFamily="50" charset="-128"/>
                <a:ea typeface="メイリオ" panose="020B0604030504040204" pitchFamily="50" charset="-128"/>
              </a:rPr>
              <a:t>公共</a:t>
            </a:r>
            <a:r>
              <a:rPr kumimoji="1" lang="ja-JP" altLang="en-US" sz="1400" dirty="0">
                <a:latin typeface="メイリオ" panose="020B0604030504040204" pitchFamily="50" charset="-128"/>
                <a:ea typeface="メイリオ" panose="020B0604030504040204" pitchFamily="50" charset="-128"/>
              </a:rPr>
              <a:t>交通機関を利用する児童生徒等が、混雑時を避けることができるよう、登下校時間を設定する</a:t>
            </a:r>
            <a:r>
              <a:rPr kumimoji="1" lang="ja-JP" altLang="en-US" sz="1400" dirty="0" smtClean="0">
                <a:latin typeface="メイリオ" panose="020B0604030504040204" pitchFamily="50" charset="-128"/>
                <a:ea typeface="メイリオ" panose="020B0604030504040204" pitchFamily="50" charset="-128"/>
              </a:rPr>
              <a:t>。支援学校の通学バスは運行する。</a:t>
            </a:r>
            <a:endParaRPr kumimoji="1" lang="en-US" altLang="ja-JP" sz="1400" dirty="0" smtClean="0">
              <a:latin typeface="メイリオ" panose="020B0604030504040204" pitchFamily="50" charset="-128"/>
              <a:ea typeface="メイリオ" panose="020B0604030504040204" pitchFamily="50" charset="-128"/>
            </a:endParaRPr>
          </a:p>
          <a:p>
            <a:pPr marL="342900" indent="-342900">
              <a:spcBef>
                <a:spcPts val="300"/>
              </a:spcBef>
              <a:spcAft>
                <a:spcPts val="300"/>
              </a:spcAft>
              <a:buAutoNum type="arabicParenBoth"/>
            </a:pPr>
            <a:r>
              <a:rPr kumimoji="1" lang="ja-JP" altLang="en-US" sz="1400" dirty="0" smtClean="0">
                <a:latin typeface="メイリオ" panose="020B0604030504040204" pitchFamily="50" charset="-128"/>
                <a:ea typeface="メイリオ" panose="020B0604030504040204" pitchFamily="50" charset="-128"/>
              </a:rPr>
              <a:t>学校での滞在時間は２時間程度とする。</a:t>
            </a:r>
            <a:endParaRPr kumimoji="1" lang="en-US" altLang="ja-JP" sz="1400" dirty="0" smtClean="0">
              <a:latin typeface="メイリオ" panose="020B0604030504040204" pitchFamily="50" charset="-128"/>
              <a:ea typeface="メイリオ" panose="020B0604030504040204" pitchFamily="50" charset="-128"/>
            </a:endParaRPr>
          </a:p>
          <a:p>
            <a:pPr marL="342900" indent="-342900">
              <a:spcBef>
                <a:spcPts val="300"/>
              </a:spcBef>
              <a:spcAft>
                <a:spcPts val="300"/>
              </a:spcAft>
              <a:buFontTx/>
              <a:buAutoNum type="arabicParenBoth"/>
            </a:pPr>
            <a:r>
              <a:rPr kumimoji="1" lang="ja-JP" altLang="en-US" sz="1400" dirty="0" smtClean="0">
                <a:latin typeface="メイリオ" panose="020B0604030504040204" pitchFamily="50" charset="-128"/>
                <a:ea typeface="メイリオ" panose="020B0604030504040204" pitchFamily="50" charset="-128"/>
              </a:rPr>
              <a:t>登校時には児童生徒等の心身の健康状態を把握する。</a:t>
            </a:r>
            <a:endParaRPr kumimoji="1" lang="en-US" altLang="ja-JP"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60481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7480818" y="135621"/>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令和２年３月</a:t>
            </a:r>
            <a:r>
              <a:rPr kumimoji="1" lang="en-US" altLang="ja-JP" sz="1200" dirty="0">
                <a:solidFill>
                  <a:schemeClr val="bg1"/>
                </a:solidFill>
                <a:latin typeface="メイリオ" panose="020B0604030504040204" pitchFamily="50" charset="-128"/>
                <a:ea typeface="メイリオ" panose="020B0604030504040204" pitchFamily="50" charset="-128"/>
              </a:rPr>
              <a:t>31</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29" name="正方形/長方形 28"/>
          <p:cNvSpPr/>
          <p:nvPr/>
        </p:nvSpPr>
        <p:spPr>
          <a:xfrm>
            <a:off x="555940" y="1740186"/>
            <a:ext cx="8105568" cy="2451953"/>
          </a:xfrm>
          <a:prstGeom prst="rect">
            <a:avLst/>
          </a:prstGeom>
          <a:ln>
            <a:noFill/>
          </a:ln>
        </p:spPr>
        <p:txBody>
          <a:bodyPr wrap="square">
            <a:spAutoFit/>
          </a:bodyPr>
          <a:lstStyle/>
          <a:p>
            <a:pPr>
              <a:lnSpc>
                <a:spcPts val="2200"/>
              </a:lnSpc>
            </a:pPr>
            <a:r>
              <a:rPr lang="ja-JP" altLang="en-US" sz="1400" b="1" u="sng" dirty="0" smtClean="0">
                <a:latin typeface="メイリオ" panose="020B0604030504040204" pitchFamily="50" charset="-128"/>
                <a:ea typeface="メイリオ" panose="020B0604030504040204" pitchFamily="50" charset="-128"/>
              </a:rPr>
              <a:t>① 登校日について　　　</a:t>
            </a:r>
            <a:endParaRPr lang="ja-JP" altLang="ja-JP" sz="1400" u="sng" dirty="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（１）児童生徒等に対し、登校日を設定する。　</a:t>
            </a:r>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週</a:t>
            </a:r>
            <a:r>
              <a:rPr lang="ja-JP" altLang="en-US" sz="1200" dirty="0">
                <a:latin typeface="メイリオ" panose="020B0604030504040204" pitchFamily="50" charset="-128"/>
                <a:ea typeface="メイリオ" panose="020B0604030504040204" pitchFamily="50" charset="-128"/>
              </a:rPr>
              <a:t>２</a:t>
            </a:r>
            <a:r>
              <a:rPr lang="ja-JP" altLang="en-US" sz="1200" dirty="0" smtClean="0">
                <a:latin typeface="メイリオ" panose="020B0604030504040204" pitchFamily="50" charset="-128"/>
                <a:ea typeface="メイリオ" panose="020B0604030504040204" pitchFamily="50" charset="-128"/>
              </a:rPr>
              <a:t>回程度が望ましい。</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（２）分散登校とするため、学年や学級ごとに登校する曜日等を決める。</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３</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１学級を２教室に分割するなど、</a:t>
            </a:r>
            <a:r>
              <a:rPr lang="ja-JP" altLang="en-US" sz="1200" dirty="0" smtClean="0">
                <a:latin typeface="メイリオ" panose="020B0604030504040204" pitchFamily="50" charset="-128"/>
                <a:ea typeface="メイリオ" panose="020B0604030504040204" pitchFamily="50" charset="-128"/>
              </a:rPr>
              <a:t>１教室あたりに参集する人数は</a:t>
            </a:r>
            <a:r>
              <a:rPr lang="en-US" altLang="ja-JP" sz="1200" dirty="0" smtClean="0">
                <a:latin typeface="メイリオ" panose="020B0604030504040204" pitchFamily="50" charset="-128"/>
                <a:ea typeface="メイリオ" panose="020B0604030504040204" pitchFamily="50" charset="-128"/>
              </a:rPr>
              <a:t>20</a:t>
            </a:r>
            <a:r>
              <a:rPr lang="ja-JP" altLang="en-US" sz="1200" dirty="0" smtClean="0">
                <a:latin typeface="メイリオ" panose="020B0604030504040204" pitchFamily="50" charset="-128"/>
                <a:ea typeface="メイリオ" panose="020B0604030504040204" pitchFamily="50" charset="-128"/>
              </a:rPr>
              <a:t>人程度とする。</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（４）学校での滞在時間は</a:t>
            </a:r>
            <a:r>
              <a:rPr lang="en-US" altLang="ja-JP" sz="1200" dirty="0" smtClean="0">
                <a:latin typeface="メイリオ" panose="020B0604030504040204" pitchFamily="50" charset="-128"/>
                <a:ea typeface="メイリオ" panose="020B0604030504040204" pitchFamily="50" charset="-128"/>
              </a:rPr>
              <a:t>2</a:t>
            </a:r>
            <a:r>
              <a:rPr lang="ja-JP" altLang="en-US" sz="1200" dirty="0" smtClean="0">
                <a:latin typeface="メイリオ" panose="020B0604030504040204" pitchFamily="50" charset="-128"/>
                <a:ea typeface="メイリオ" panose="020B0604030504040204" pitchFamily="50" charset="-128"/>
              </a:rPr>
              <a:t>時間程度とする。</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（５）登校時には児童生徒等の心身の健康状態を把握する。</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（６）通常の授業は行わず、学習課題の提示や学習状況の確認を行う。</a:t>
            </a:r>
            <a:endParaRPr lang="en-US" altLang="ja-JP" sz="1200" dirty="0" smtClean="0">
              <a:latin typeface="メイリオ" panose="020B0604030504040204" pitchFamily="50" charset="-128"/>
              <a:ea typeface="メイリオ" panose="020B0604030504040204" pitchFamily="50" charset="-128"/>
            </a:endParaRPr>
          </a:p>
          <a:p>
            <a:pPr>
              <a:lnSpc>
                <a:spcPts val="1800"/>
              </a:lnSpc>
            </a:pPr>
            <a:r>
              <a:rPr lang="ja-JP" altLang="en-US" sz="1200" dirty="0" smtClean="0">
                <a:latin typeface="メイリオ" panose="020B0604030504040204" pitchFamily="50" charset="-128"/>
                <a:ea typeface="メイリオ" panose="020B0604030504040204" pitchFamily="50" charset="-128"/>
              </a:rPr>
              <a:t>　児童生徒がおかれている極めて特殊な状況の影響は計り知れません。児童生徒を迎えるにあたっては、子どもの些細な変化を</a:t>
            </a:r>
            <a:r>
              <a:rPr lang="ja-JP" altLang="en-US" sz="1200" dirty="0">
                <a:latin typeface="メイリオ" panose="020B0604030504040204" pitchFamily="50" charset="-128"/>
                <a:ea typeface="メイリオ" panose="020B0604030504040204" pitchFamily="50" charset="-128"/>
              </a:rPr>
              <a:t>見逃</a:t>
            </a:r>
            <a:r>
              <a:rPr lang="ja-JP" altLang="en-US" sz="1200" dirty="0" smtClean="0">
                <a:latin typeface="メイリオ" panose="020B0604030504040204" pitchFamily="50" charset="-128"/>
                <a:ea typeface="メイリオ" panose="020B0604030504040204" pitchFamily="50" charset="-128"/>
              </a:rPr>
              <a:t>さないようにしてください。別添の資料を参考に、受け入れ準備と登校日における子どもの対応を教職員で共通理解を図り、</a:t>
            </a:r>
            <a:r>
              <a:rPr lang="ja-JP" altLang="en-US" sz="1200" dirty="0">
                <a:latin typeface="メイリオ" panose="020B0604030504040204" pitchFamily="50" charset="-128"/>
                <a:ea typeface="メイリオ" panose="020B0604030504040204" pitchFamily="50" charset="-128"/>
              </a:rPr>
              <a:t>子</a:t>
            </a:r>
            <a:r>
              <a:rPr lang="ja-JP" altLang="en-US" sz="1200" dirty="0" smtClean="0">
                <a:latin typeface="メイリオ" panose="020B0604030504040204" pitchFamily="50" charset="-128"/>
                <a:ea typeface="メイリオ" panose="020B0604030504040204" pitchFamily="50" charset="-128"/>
              </a:rPr>
              <a:t>どもの安心・安全を守るための組織的な対応をお願いいたします。</a:t>
            </a:r>
            <a:endParaRPr lang="en-US" altLang="ja-JP" sz="1200" dirty="0">
              <a:latin typeface="メイリオ" panose="020B0604030504040204" pitchFamily="50" charset="-128"/>
              <a:ea typeface="メイリオ" panose="020B0604030504040204" pitchFamily="50" charset="-128"/>
            </a:endParaRPr>
          </a:p>
        </p:txBody>
      </p:sp>
      <p:sp>
        <p:nvSpPr>
          <p:cNvPr id="14" name="正方形/長方形 13"/>
          <p:cNvSpPr/>
          <p:nvPr/>
        </p:nvSpPr>
        <p:spPr>
          <a:xfrm>
            <a:off x="555940" y="5465404"/>
            <a:ext cx="7996389" cy="1349087"/>
          </a:xfrm>
          <a:prstGeom prst="rect">
            <a:avLst/>
          </a:prstGeom>
          <a:ln>
            <a:noFill/>
          </a:ln>
        </p:spPr>
        <p:txBody>
          <a:bodyPr wrap="square">
            <a:spAutoFit/>
          </a:bodyPr>
          <a:lstStyle/>
          <a:p>
            <a:pPr>
              <a:lnSpc>
                <a:spcPts val="2200"/>
              </a:lnSpc>
            </a:pPr>
            <a:r>
              <a:rPr lang="ja-JP" altLang="en-US" sz="1400" b="1" u="sng" dirty="0" smtClean="0">
                <a:latin typeface="メイリオ" panose="020B0604030504040204" pitchFamily="50" charset="-128"/>
                <a:ea typeface="メイリオ" panose="020B0604030504040204" pitchFamily="50" charset="-128"/>
              </a:rPr>
              <a:t>② 子ども</a:t>
            </a:r>
            <a:r>
              <a:rPr lang="ja-JP" altLang="en-US" sz="1400" b="1" u="sng" dirty="0">
                <a:latin typeface="メイリオ" panose="020B0604030504040204" pitchFamily="50" charset="-128"/>
                <a:ea typeface="メイリオ" panose="020B0604030504040204" pitchFamily="50" charset="-128"/>
              </a:rPr>
              <a:t>の居場所の</a:t>
            </a:r>
            <a:r>
              <a:rPr lang="ja-JP" altLang="en-US" sz="1400" b="1" u="sng" dirty="0" smtClean="0">
                <a:latin typeface="メイリオ" panose="020B0604030504040204" pitchFamily="50" charset="-128"/>
                <a:ea typeface="メイリオ" panose="020B0604030504040204" pitchFamily="50" charset="-128"/>
              </a:rPr>
              <a:t>確保</a:t>
            </a:r>
            <a:endParaRPr lang="ja-JP" altLang="ja-JP" sz="1400" u="sng" dirty="0" smtClean="0">
              <a:latin typeface="メイリオ" panose="020B0604030504040204" pitchFamily="50" charset="-128"/>
              <a:ea typeface="メイリオ" panose="020B0604030504040204" pitchFamily="50" charset="-128"/>
            </a:endParaRPr>
          </a:p>
          <a:p>
            <a:pPr marL="363538" indent="-363538">
              <a:lnSpc>
                <a:spcPts val="1800"/>
              </a:lnSpc>
            </a:pPr>
            <a:r>
              <a:rPr lang="ja-JP" altLang="en-US" sz="1200" dirty="0" smtClean="0">
                <a:latin typeface="メイリオ" panose="020B0604030504040204" pitchFamily="50" charset="-128"/>
                <a:ea typeface="メイリオ" panose="020B0604030504040204" pitchFamily="50" charset="-128"/>
              </a:rPr>
              <a:t>　・登校時間以外（登校日以外も含む）は、これまでと同様に</a:t>
            </a:r>
            <a:r>
              <a:rPr lang="en-US" altLang="ja-JP" sz="1200" dirty="0" smtClean="0">
                <a:latin typeface="メイリオ" panose="020B0604030504040204" pitchFamily="50" charset="-128"/>
                <a:ea typeface="メイリオ" panose="020B0604030504040204" pitchFamily="50" charset="-128"/>
              </a:rPr>
              <a:t>3</a:t>
            </a:r>
            <a:r>
              <a:rPr lang="ja-JP" altLang="en-US" sz="1200" dirty="0" smtClean="0">
                <a:latin typeface="メイリオ" panose="020B0604030504040204" pitchFamily="50" charset="-128"/>
                <a:ea typeface="メイリオ" panose="020B0604030504040204" pitchFamily="50" charset="-128"/>
              </a:rPr>
              <a:t>年生以下の子どもの居場所の確保をお願いします。</a:t>
            </a:r>
            <a:endParaRPr lang="en-US" altLang="ja-JP" sz="1200" dirty="0" smtClean="0">
              <a:latin typeface="メイリオ" panose="020B0604030504040204" pitchFamily="50" charset="-128"/>
              <a:ea typeface="メイリオ" panose="020B0604030504040204" pitchFamily="50" charset="-128"/>
            </a:endParaRPr>
          </a:p>
          <a:p>
            <a:pPr marL="363538" indent="-363538">
              <a:lnSpc>
                <a:spcPts val="2200"/>
              </a:lnSpc>
            </a:pPr>
            <a:r>
              <a:rPr lang="ja-JP" altLang="en-US" sz="1400" b="1" u="sng" dirty="0" smtClean="0">
                <a:latin typeface="メイリオ" panose="020B0604030504040204" pitchFamily="50" charset="-128"/>
                <a:ea typeface="メイリオ" panose="020B0604030504040204" pitchFamily="50" charset="-128"/>
              </a:rPr>
              <a:t>③ その他</a:t>
            </a:r>
            <a:endParaRPr lang="en-US" altLang="ja-JP" sz="1400" b="1" u="sng" dirty="0" smtClean="0">
              <a:latin typeface="メイリオ" panose="020B0604030504040204" pitchFamily="50" charset="-128"/>
              <a:ea typeface="メイリオ" panose="020B0604030504040204" pitchFamily="50" charset="-128"/>
            </a:endParaRP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・感染拡大防止のための措置を講じたうえで、運動場</a:t>
            </a:r>
            <a:r>
              <a:rPr lang="ja-JP" altLang="en-US" sz="1200" dirty="0" smtClean="0">
                <a:latin typeface="メイリオ" panose="020B0604030504040204" pitchFamily="50" charset="-128"/>
                <a:ea typeface="メイリオ" panose="020B0604030504040204" pitchFamily="50" charset="-128"/>
              </a:rPr>
              <a:t>の開放、学校図書館での貸し出し機能の活用等、子どもの活動の場の工夫もお願いします。</a:t>
            </a:r>
            <a:endParaRPr lang="en-US" altLang="ja-JP" sz="1200" dirty="0" smtClean="0">
              <a:latin typeface="メイリオ" panose="020B0604030504040204" pitchFamily="50" charset="-128"/>
              <a:ea typeface="メイリオ" panose="020B0604030504040204" pitchFamily="50" charset="-128"/>
            </a:endParaRPr>
          </a:p>
        </p:txBody>
      </p:sp>
      <p:sp>
        <p:nvSpPr>
          <p:cNvPr id="3" name="正方形/長方形 2"/>
          <p:cNvSpPr/>
          <p:nvPr/>
        </p:nvSpPr>
        <p:spPr>
          <a:xfrm>
            <a:off x="1075763" y="4192139"/>
            <a:ext cx="6884895" cy="1234953"/>
          </a:xfrm>
          <a:prstGeom prst="rect">
            <a:avLst/>
          </a:prstGeom>
          <a:ln w="12700">
            <a:solidFill>
              <a:schemeClr val="tx1"/>
            </a:solidFill>
            <a:prstDash val="dash"/>
          </a:ln>
        </p:spPr>
        <p:txBody>
          <a:bodyPr wrap="square">
            <a:spAutoFit/>
          </a:bodyPr>
          <a:lstStyle/>
          <a:p>
            <a:pPr marL="363538" indent="-363538">
              <a:lnSpc>
                <a:spcPts val="1800"/>
              </a:lnSpc>
            </a:pPr>
            <a:r>
              <a:rPr lang="ja-JP" altLang="en-US" sz="1200" dirty="0" smtClean="0">
                <a:latin typeface="メイリオ" panose="020B0604030504040204" pitchFamily="50" charset="-128"/>
                <a:ea typeface="メイリオ" panose="020B0604030504040204" pitchFamily="50" charset="-128"/>
              </a:rPr>
              <a:t>例</a:t>
            </a:r>
            <a:r>
              <a:rPr lang="ja-JP" altLang="en-US" sz="1200" dirty="0">
                <a:latin typeface="メイリオ" panose="020B0604030504040204" pitchFamily="50" charset="-128"/>
                <a:ea typeface="メイリオ" panose="020B0604030504040204" pitchFamily="50" charset="-128"/>
              </a:rPr>
              <a:t>）≪小学校≫　　　　　　　　≪中学校≫</a:t>
            </a: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月木：１･４･６年　　　　月木：奇数クラス</a:t>
            </a: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火金：２･３･５年　　　　火金：偶数クラス</a:t>
            </a:r>
            <a:endParaRPr lang="en-US" altLang="ja-JP" sz="1200" dirty="0">
              <a:latin typeface="メイリオ" panose="020B0604030504040204" pitchFamily="50" charset="-128"/>
              <a:ea typeface="メイリオ" panose="020B0604030504040204" pitchFamily="50" charset="-128"/>
            </a:endParaRP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・不足教員は担任児童生徒が登校していない学年・学級の教員が補う。</a:t>
            </a: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・小学１年生は、保護者や近所の上の学年の児童と一緒に登校、下校は教員が付き添う。</a:t>
            </a:r>
            <a:endParaRPr lang="en-US" altLang="ja-JP" sz="12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709103" y="917994"/>
            <a:ext cx="7843226" cy="338554"/>
          </a:xfrm>
          <a:prstGeom prst="rect">
            <a:avLst/>
          </a:prstGeom>
          <a:noFill/>
        </p:spPr>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４月の始業日から５月６日（水）までの間を臨時休業とする。</a:t>
            </a:r>
            <a:endParaRPr kumimoji="1" lang="ja-JP" altLang="en-US" sz="1600" b="1"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709103" y="1179750"/>
            <a:ext cx="7725793" cy="276999"/>
          </a:xfrm>
          <a:prstGeom prst="rect">
            <a:avLst/>
          </a:prstGeom>
          <a:noFill/>
        </p:spPr>
        <p:txBody>
          <a:bodyPr wrap="square" rtlCol="0">
            <a:spAutoFit/>
          </a:bodyPr>
          <a:lstStyle/>
          <a:p>
            <a:pPr marL="285750" indent="-285750">
              <a:spcBef>
                <a:spcPts val="300"/>
              </a:spcBef>
              <a:spcAft>
                <a:spcPts val="300"/>
              </a:spcAft>
              <a:buFont typeface="Arial" panose="020B0604020202020204" pitchFamily="34" charset="0"/>
              <a:buChar char="•"/>
            </a:pPr>
            <a:r>
              <a:rPr kumimoji="1" lang="ja-JP" altLang="en-US" sz="1200" dirty="0" smtClean="0">
                <a:latin typeface="メイリオ" panose="020B0604030504040204" pitchFamily="50" charset="-128"/>
                <a:ea typeface="メイリオ" panose="020B0604030504040204" pitchFamily="50" charset="-128"/>
              </a:rPr>
              <a:t>臨時休業の期間や範囲等については、府域の状況により変更する場合がある。</a:t>
            </a:r>
            <a:endParaRPr kumimoji="1" lang="en-US" altLang="ja-JP" sz="1200" dirty="0" smtClean="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88258" y="710026"/>
            <a:ext cx="1826141" cy="338554"/>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sz="1600" b="1" dirty="0" smtClean="0">
                <a:latin typeface="メイリオ" panose="020B0604030504040204" pitchFamily="50" charset="-128"/>
                <a:ea typeface="メイリオ" panose="020B0604030504040204" pitchFamily="50" charset="-128"/>
              </a:rPr>
              <a:t>１　措置について</a:t>
            </a:r>
            <a:endParaRPr kumimoji="1" lang="ja-JP" altLang="en-US" sz="1600"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88258" y="1479828"/>
            <a:ext cx="8746804" cy="338554"/>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２　臨時休業期間中の対応</a:t>
            </a:r>
            <a:r>
              <a:rPr kumimoji="1" lang="ja-JP" altLang="en-US" sz="1600" dirty="0" smtClean="0">
                <a:latin typeface="メイリオ" panose="020B0604030504040204" pitchFamily="50" charset="-128"/>
                <a:ea typeface="メイリオ" panose="020B0604030504040204" pitchFamily="50" charset="-128"/>
              </a:rPr>
              <a:t>　　</a:t>
            </a:r>
            <a:r>
              <a:rPr kumimoji="1" lang="ja-JP" altLang="en-US" sz="1600" b="1" i="1" u="sng" dirty="0" smtClean="0">
                <a:solidFill>
                  <a:schemeClr val="tx1"/>
                </a:solidFill>
                <a:latin typeface="メイリオ" panose="020B0604030504040204" pitchFamily="50" charset="-128"/>
                <a:ea typeface="メイリオ" panose="020B0604030504040204" pitchFamily="50" charset="-128"/>
              </a:rPr>
              <a:t>具体の感染症対策については別添マニュアルを参照して下さい</a:t>
            </a:r>
            <a:endParaRPr kumimoji="1" lang="ja-JP" altLang="en-US" sz="1600" b="1" i="1" u="sng"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市町村立学校における</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コロナウイルス感染症に</a:t>
            </a:r>
            <a:r>
              <a:rPr lang="ja-JP" altLang="ja-JP" sz="1600" b="1" dirty="0" smtClean="0">
                <a:ea typeface="メイリオ" panose="020B0604030504040204" pitchFamily="50" charset="-128"/>
                <a:cs typeface="Times New Roman" panose="02020603050405020304" pitchFamily="18" charset="0"/>
              </a:rPr>
              <a:t>係る臨時休業の措置について</a:t>
            </a:r>
            <a:endParaRPr lang="en-US" altLang="ja-JP" sz="1600" b="1" dirty="0" smtClean="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a:t>
            </a:r>
            <a:r>
              <a:rPr lang="ja-JP" altLang="en-US" sz="1600" b="1" dirty="0">
                <a:ea typeface="メイリオ" panose="020B0604030504040204" pitchFamily="50" charset="-128"/>
                <a:cs typeface="Times New Roman" panose="02020603050405020304" pitchFamily="18" charset="0"/>
              </a:rPr>
              <a:t>（令和２年度第１学期初めの対応）</a:t>
            </a:r>
            <a:endParaRPr lang="ja-JP" altLang="en-US" sz="1600" dirty="0"/>
          </a:p>
        </p:txBody>
      </p:sp>
      <p:sp>
        <p:nvSpPr>
          <p:cNvPr id="12" name="テキスト ボックス 11"/>
          <p:cNvSpPr txBox="1"/>
          <p:nvPr/>
        </p:nvSpPr>
        <p:spPr>
          <a:xfrm>
            <a:off x="7960658" y="228139"/>
            <a:ext cx="1107492" cy="277094"/>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別紙２</a:t>
            </a: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56920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256</TotalTime>
  <Words>187</Words>
  <PresentationFormat>画面に合わせる (4:3)</PresentationFormat>
  <Paragraphs>40</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2020-04-02T03:49:25Z</cp:lastPrinted>
  <dcterms:created xsi:type="dcterms:W3CDTF">2020-03-31T00:25:54Z</dcterms:created>
  <dcterms:modified xsi:type="dcterms:W3CDTF">2020-04-02T09:43:09Z</dcterms:modified>
</cp:coreProperties>
</file>