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4660"/>
  </p:normalViewPr>
  <p:slideViewPr>
    <p:cSldViewPr snapToGrid="0">
      <p:cViewPr varScale="1">
        <p:scale>
          <a:sx n="70" d="100"/>
          <a:sy n="70" d="100"/>
        </p:scale>
        <p:origin x="7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586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76461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50119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987116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581389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638456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44595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213833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05929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607212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4284404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7174D-D74B-4EB0-AB50-1B43B880279B}" type="datetimeFigureOut">
              <a:rPr kumimoji="1" lang="ja-JP" altLang="en-US" smtClean="0"/>
              <a:t>2020/4/2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2844878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70121" y="1959368"/>
            <a:ext cx="8885873" cy="4719727"/>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34478" y="2104390"/>
            <a:ext cx="8357158" cy="114848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nSpc>
                <a:spcPts val="1700"/>
              </a:lnSpc>
            </a:pP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1700"/>
              </a:lnSpc>
            </a:pPr>
            <a:r>
              <a:rPr kumimoji="1" lang="ja-JP" altLang="en-US" sz="1400" b="1" dirty="0" smtClean="0">
                <a:solidFill>
                  <a:prstClr val="black"/>
                </a:solidFill>
                <a:latin typeface="Meiryo UI" panose="020B0604030504040204" pitchFamily="50" charset="-128"/>
                <a:ea typeface="Meiryo UI" panose="020B0604030504040204" pitchFamily="50" charset="-128"/>
              </a:rPr>
              <a:t>・継続的に感染者が発生し、とりわけ</a:t>
            </a:r>
            <a:r>
              <a:rPr kumimoji="1" lang="ja-JP" altLang="en-US" sz="1400" b="1" dirty="0">
                <a:solidFill>
                  <a:prstClr val="black"/>
                </a:solidFill>
                <a:latin typeface="Meiryo UI" panose="020B0604030504040204" pitchFamily="50" charset="-128"/>
                <a:ea typeface="Meiryo UI" panose="020B0604030504040204" pitchFamily="50" charset="-128"/>
              </a:rPr>
              <a:t>、</a:t>
            </a:r>
            <a:r>
              <a:rPr kumimoji="1" lang="ja-JP" altLang="en-US" sz="1400" b="1" dirty="0" smtClean="0">
                <a:solidFill>
                  <a:prstClr val="black"/>
                </a:solidFill>
                <a:latin typeface="Meiryo UI" panose="020B0604030504040204" pitchFamily="50" charset="-128"/>
                <a:ea typeface="Meiryo UI" panose="020B0604030504040204" pitchFamily="50" charset="-128"/>
              </a:rPr>
              <a:t>感染源</a:t>
            </a:r>
            <a:r>
              <a:rPr kumimoji="1" lang="ja-JP" altLang="en-US" sz="1400" b="1" dirty="0">
                <a:solidFill>
                  <a:prstClr val="black"/>
                </a:solidFill>
                <a:latin typeface="Meiryo UI" panose="020B0604030504040204" pitchFamily="50" charset="-128"/>
                <a:ea typeface="Meiryo UI" panose="020B0604030504040204" pitchFamily="50" charset="-128"/>
              </a:rPr>
              <a:t>がわからない</a:t>
            </a:r>
            <a:r>
              <a:rPr kumimoji="1" lang="ja-JP" altLang="en-US" sz="1400" b="1" dirty="0" smtClean="0">
                <a:solidFill>
                  <a:prstClr val="black"/>
                </a:solidFill>
                <a:latin typeface="Meiryo UI" panose="020B0604030504040204" pitchFamily="50" charset="-128"/>
                <a:ea typeface="Meiryo UI" panose="020B0604030504040204" pitchFamily="50" charset="-128"/>
              </a:rPr>
              <a:t>感染者数が増加（３月</a:t>
            </a:r>
            <a:r>
              <a:rPr kumimoji="1" lang="en-US" altLang="ja-JP" sz="1400" b="1" dirty="0" smtClean="0">
                <a:solidFill>
                  <a:prstClr val="black"/>
                </a:solidFill>
                <a:latin typeface="Meiryo UI" panose="020B0604030504040204" pitchFamily="50" charset="-128"/>
                <a:ea typeface="Meiryo UI" panose="020B0604030504040204" pitchFamily="50" charset="-128"/>
              </a:rPr>
              <a:t>31</a:t>
            </a:r>
            <a:r>
              <a:rPr kumimoji="1" lang="ja-JP" altLang="en-US" sz="1400" b="1" dirty="0" smtClean="0">
                <a:solidFill>
                  <a:prstClr val="black"/>
                </a:solidFill>
                <a:latin typeface="Meiryo UI" panose="020B0604030504040204" pitchFamily="50" charset="-128"/>
                <a:ea typeface="Meiryo UI" panose="020B0604030504040204" pitchFamily="50" charset="-128"/>
              </a:rPr>
              <a:t>日現在、</a:t>
            </a:r>
            <a:r>
              <a:rPr kumimoji="1" lang="en-US" altLang="ja-JP" sz="1400" b="1" dirty="0" smtClean="0">
                <a:solidFill>
                  <a:prstClr val="black"/>
                </a:solidFill>
                <a:latin typeface="Meiryo UI" panose="020B0604030504040204" pitchFamily="50" charset="-128"/>
                <a:ea typeface="Meiryo UI" panose="020B0604030504040204" pitchFamily="50" charset="-128"/>
              </a:rPr>
              <a:t>99</a:t>
            </a:r>
            <a:r>
              <a:rPr kumimoji="1" lang="ja-JP" altLang="en-US" sz="1400" b="1" dirty="0" smtClean="0">
                <a:solidFill>
                  <a:prstClr val="black"/>
                </a:solidFill>
                <a:latin typeface="Meiryo UI" panose="020B0604030504040204" pitchFamily="50" charset="-128"/>
                <a:ea typeface="Meiryo UI" panose="020B0604030504040204" pitchFamily="50" charset="-128"/>
              </a:rPr>
              <a:t>名）</a:t>
            </a:r>
            <a:endParaRPr kumimoji="1" lang="en-US" altLang="ja-JP" sz="1400" b="1" dirty="0" smtClean="0">
              <a:solidFill>
                <a:srgbClr val="FF0000"/>
              </a:solidFill>
              <a:latin typeface="Meiryo UI" panose="020B0604030504040204" pitchFamily="50" charset="-128"/>
              <a:ea typeface="Meiryo UI" panose="020B0604030504040204" pitchFamily="50" charset="-128"/>
            </a:endParaRPr>
          </a:p>
          <a:p>
            <a:pPr lvl="0">
              <a:lnSpc>
                <a:spcPts val="17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⇒このま</a:t>
            </a:r>
            <a:r>
              <a:rPr kumimoji="1" lang="ja-JP" altLang="en-US" sz="1400" b="1" dirty="0">
                <a:solidFill>
                  <a:prstClr val="black"/>
                </a:solidFill>
                <a:latin typeface="Meiryo UI" panose="020B0604030504040204" pitchFamily="50" charset="-128"/>
                <a:ea typeface="Meiryo UI" panose="020B0604030504040204" pitchFamily="50" charset="-128"/>
              </a:rPr>
              <a:t>ま</a:t>
            </a:r>
            <a:r>
              <a:rPr kumimoji="1" lang="ja-JP" altLang="en-US" sz="1400" b="1" dirty="0" smtClean="0">
                <a:solidFill>
                  <a:prstClr val="black"/>
                </a:solidFill>
                <a:latin typeface="Meiryo UI" panose="020B0604030504040204" pitchFamily="50" charset="-128"/>
                <a:ea typeface="Meiryo UI" panose="020B0604030504040204" pitchFamily="50" charset="-128"/>
              </a:rPr>
              <a:t>継続的</a:t>
            </a:r>
            <a:r>
              <a:rPr kumimoji="1" lang="ja-JP" altLang="en-US" sz="1400" b="1" dirty="0">
                <a:solidFill>
                  <a:prstClr val="black"/>
                </a:solidFill>
                <a:latin typeface="Meiryo UI" panose="020B0604030504040204" pitchFamily="50" charset="-128"/>
                <a:ea typeface="Meiryo UI" panose="020B0604030504040204" pitchFamily="50" charset="-128"/>
              </a:rPr>
              <a:t>に</a:t>
            </a:r>
            <a:r>
              <a:rPr kumimoji="1" lang="ja-JP" altLang="en-US" sz="1400" b="1" dirty="0" smtClean="0">
                <a:solidFill>
                  <a:prstClr val="black"/>
                </a:solidFill>
                <a:latin typeface="Meiryo UI" panose="020B0604030504040204" pitchFamily="50" charset="-128"/>
                <a:ea typeface="Meiryo UI" panose="020B0604030504040204" pitchFamily="50" charset="-128"/>
              </a:rPr>
              <a:t>増加すれば、爆発的</a:t>
            </a:r>
            <a:r>
              <a:rPr kumimoji="1" lang="ja-JP" altLang="en-US" sz="1400" b="1" dirty="0">
                <a:solidFill>
                  <a:prstClr val="black"/>
                </a:solidFill>
                <a:latin typeface="Meiryo UI" panose="020B0604030504040204" pitchFamily="50" charset="-128"/>
                <a:ea typeface="Meiryo UI" panose="020B0604030504040204" pitchFamily="50" charset="-128"/>
              </a:rPr>
              <a:t>な感染拡大（オーバーシュート）を伴う</a:t>
            </a:r>
            <a:r>
              <a:rPr kumimoji="1" lang="ja-JP" altLang="en-US" sz="1400" b="1" dirty="0" smtClean="0">
                <a:solidFill>
                  <a:prstClr val="black"/>
                </a:solidFill>
                <a:latin typeface="Meiryo UI" panose="020B0604030504040204" pitchFamily="50" charset="-128"/>
                <a:ea typeface="Meiryo UI" panose="020B0604030504040204" pitchFamily="50" charset="-128"/>
              </a:rPr>
              <a:t>大規模流行につながりかねない</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1700"/>
              </a:lnSpc>
            </a:pPr>
            <a:r>
              <a:rPr kumimoji="1" lang="ja-JP" altLang="en-US" sz="1400" b="1" dirty="0" smtClean="0">
                <a:solidFill>
                  <a:prstClr val="black"/>
                </a:solidFill>
                <a:latin typeface="Meiryo UI" panose="020B0604030504040204" pitchFamily="50" charset="-128"/>
                <a:ea typeface="Meiryo UI" panose="020B0604030504040204" pitchFamily="50" charset="-128"/>
              </a:rPr>
              <a:t>・検査件数に占める陽性者の割合（陽性率）も、ここ数日、増加傾向</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17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⇒市中に感染が広がっている可能性</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6881" y="457583"/>
            <a:ext cx="8625626" cy="307777"/>
          </a:xfrm>
          <a:prstGeom prst="rect">
            <a:avLst/>
          </a:prstGeom>
          <a:noFill/>
        </p:spPr>
        <p:txBody>
          <a:bodyPr wrap="square" rtlCol="0">
            <a:spAutoFit/>
          </a:bodyPr>
          <a:lstStyle/>
          <a:p>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現行の措置</a:t>
            </a:r>
            <a:r>
              <a:rPr lang="en-US" altLang="ja-JP" sz="1400" b="1" dirty="0" smtClean="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0" y="130679"/>
            <a:ext cx="9144000" cy="307777"/>
          </a:xfrm>
          <a:prstGeom prst="rect">
            <a:avLst/>
          </a:prstGeom>
          <a:solidFill>
            <a:schemeClr val="accent6"/>
          </a:solidFill>
        </p:spPr>
        <p:txBody>
          <a:bodyPr wrap="square" rtlCol="0">
            <a:spAutoFit/>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府主催（共催）イベントの延期・中止、府有施設等の休館に関する考え方（案）</a:t>
            </a:r>
            <a:r>
              <a:rPr lang="en-US" altLang="ja-JP" sz="1400" b="1" dirty="0" smtClean="0">
                <a:solidFill>
                  <a:schemeClr val="bg1"/>
                </a:solidFill>
                <a:latin typeface="Meiryo UI" panose="020B0604030504040204" pitchFamily="50" charset="-128"/>
                <a:ea typeface="Meiryo UI" panose="020B0604030504040204" pitchFamily="50" charset="-128"/>
              </a:rPr>
              <a:t>1/2</a:t>
            </a:r>
            <a:r>
              <a:rPr lang="ja-JP" altLang="en-US" sz="1400" b="1" dirty="0" smtClean="0">
                <a:solidFill>
                  <a:schemeClr val="bg1"/>
                </a:solidFill>
                <a:latin typeface="Meiryo UI" panose="020B0604030504040204" pitchFamily="50" charset="-128"/>
                <a:ea typeface="Meiryo UI" panose="020B0604030504040204" pitchFamily="50" charset="-128"/>
              </a:rPr>
              <a:t>　</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70121" y="740881"/>
            <a:ext cx="8885873" cy="7437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9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府民の感染リスクを減らすため、イベントや府有施設について、以下の措置を実施中（</a:t>
            </a:r>
            <a:r>
              <a:rPr kumimoji="1" lang="en-US" altLang="ja-JP" sz="1400" b="1" dirty="0">
                <a:solidFill>
                  <a:schemeClr val="tx1"/>
                </a:solidFill>
                <a:latin typeface="Meiryo UI" panose="020B0604030504040204" pitchFamily="50" charset="-128"/>
                <a:ea typeface="Meiryo UI" panose="020B0604030504040204" pitchFamily="50" charset="-128"/>
              </a:rPr>
              <a:t>4</a:t>
            </a:r>
            <a:r>
              <a:rPr kumimoji="1" lang="ja-JP" altLang="en-US" sz="1400" b="1" dirty="0" smtClean="0">
                <a:solidFill>
                  <a:schemeClr val="tx1"/>
                </a:solidFill>
                <a:latin typeface="Meiryo UI" panose="020B0604030504040204" pitchFamily="50" charset="-128"/>
                <a:ea typeface="Meiryo UI" panose="020B0604030504040204" pitchFamily="50" charset="-128"/>
              </a:rPr>
              <a:t>月</a:t>
            </a:r>
            <a:r>
              <a:rPr kumimoji="1" lang="en-US" altLang="ja-JP" sz="1400" b="1" dirty="0">
                <a:solidFill>
                  <a:schemeClr val="tx1"/>
                </a:solidFill>
                <a:latin typeface="Meiryo UI" panose="020B0604030504040204" pitchFamily="50" charset="-128"/>
                <a:ea typeface="Meiryo UI" panose="020B0604030504040204" pitchFamily="50" charset="-128"/>
              </a:rPr>
              <a:t>3</a:t>
            </a:r>
            <a:r>
              <a:rPr kumimoji="1" lang="ja-JP" altLang="en-US" sz="1400" b="1" dirty="0" smtClean="0">
                <a:solidFill>
                  <a:schemeClr val="tx1"/>
                </a:solidFill>
                <a:latin typeface="Meiryo UI" panose="020B0604030504040204" pitchFamily="50" charset="-128"/>
                <a:ea typeface="Meiryo UI" panose="020B0604030504040204" pitchFamily="50" charset="-128"/>
              </a:rPr>
              <a:t>日まで</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dirty="0">
                <a:solidFill>
                  <a:schemeClr val="tx1"/>
                </a:solidFill>
                <a:latin typeface="Meiryo UI" panose="020B0604030504040204" pitchFamily="50" charset="-128"/>
                <a:ea typeface="Meiryo UI" panose="020B0604030504040204" pitchFamily="50" charset="-128"/>
              </a:rPr>
              <a:t>①</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府主催の府民が参加するイベントや集会について、原則、開催中止又は延期</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dirty="0">
                <a:solidFill>
                  <a:schemeClr val="tx1"/>
                </a:solidFill>
                <a:latin typeface="Meiryo UI" panose="020B0604030504040204" pitchFamily="50" charset="-128"/>
                <a:ea typeface="Meiryo UI" panose="020B0604030504040204" pitchFamily="50" charset="-128"/>
              </a:rPr>
              <a:t>②</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府有施設のうち、不特定多数の方が集まる屋内の集客施設の原則休館</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56881" y="1568107"/>
            <a:ext cx="8625626" cy="307777"/>
          </a:xfrm>
          <a:prstGeom prst="rect">
            <a:avLst/>
          </a:prstGeom>
          <a:noFill/>
        </p:spPr>
        <p:txBody>
          <a:bodyPr wrap="square" rtlCol="0">
            <a:spAutoFit/>
          </a:bodyPr>
          <a:lstStyle/>
          <a:p>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現在の感染状況等</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endParaRPr>
          </a:p>
        </p:txBody>
      </p:sp>
      <p:sp>
        <p:nvSpPr>
          <p:cNvPr id="4" name="正方形/長方形 3"/>
          <p:cNvSpPr/>
          <p:nvPr/>
        </p:nvSpPr>
        <p:spPr>
          <a:xfrm>
            <a:off x="7970108" y="71949"/>
            <a:ext cx="1085886" cy="307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資料６－１</a:t>
            </a:r>
            <a:endParaRPr kumimoji="1" lang="ja-JP" altLang="en-US" sz="1400" dirty="0">
              <a:solidFill>
                <a:schemeClr val="tx1"/>
              </a:solidFill>
            </a:endParaRPr>
          </a:p>
        </p:txBody>
      </p:sp>
      <p:sp>
        <p:nvSpPr>
          <p:cNvPr id="14" name="角丸四角形 13"/>
          <p:cNvSpPr/>
          <p:nvPr/>
        </p:nvSpPr>
        <p:spPr>
          <a:xfrm>
            <a:off x="284739" y="2035200"/>
            <a:ext cx="2458233"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府内</a:t>
            </a:r>
            <a:r>
              <a:rPr kumimoji="1" lang="ja-JP" altLang="en-US" sz="1400" dirty="0" smtClean="0">
                <a:solidFill>
                  <a:schemeClr val="bg1"/>
                </a:solidFill>
                <a:latin typeface="Meiryo UI" panose="020B0604030504040204" pitchFamily="50" charset="-128"/>
                <a:ea typeface="Meiryo UI" panose="020B0604030504040204" pitchFamily="50" charset="-128"/>
              </a:rPr>
              <a:t>の感染の動向</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434479" y="3573346"/>
            <a:ext cx="8357157" cy="299973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nSpc>
                <a:spcPts val="2000"/>
              </a:lnSpc>
            </a:pPr>
            <a:r>
              <a:rPr kumimoji="1" lang="ja-JP" altLang="en-US" sz="1400" b="1" dirty="0" smtClean="0">
                <a:solidFill>
                  <a:prstClr val="black"/>
                </a:solidFill>
                <a:latin typeface="Meiryo UI" panose="020B0604030504040204" pitchFamily="50" charset="-128"/>
                <a:ea typeface="Meiryo UI" panose="020B0604030504040204" pitchFamily="50" charset="-128"/>
              </a:rPr>
              <a:t>「感染</a:t>
            </a:r>
            <a:r>
              <a:rPr kumimoji="1" lang="ja-JP" altLang="en-US" sz="1400" b="1" smtClean="0">
                <a:solidFill>
                  <a:prstClr val="black"/>
                </a:solidFill>
                <a:latin typeface="Meiryo UI" panose="020B0604030504040204" pitchFamily="50" charset="-128"/>
                <a:ea typeface="Meiryo UI" panose="020B0604030504040204" pitchFamily="50" charset="-128"/>
              </a:rPr>
              <a:t>拡大</a:t>
            </a:r>
            <a:r>
              <a:rPr kumimoji="1" lang="ja-JP" altLang="en-US" sz="1400" b="1" smtClean="0">
                <a:solidFill>
                  <a:prstClr val="black"/>
                </a:solidFill>
                <a:latin typeface="Meiryo UI" panose="020B0604030504040204" pitchFamily="50" charset="-128"/>
                <a:ea typeface="Meiryo UI" panose="020B0604030504040204" pitchFamily="50" charset="-128"/>
              </a:rPr>
              <a:t>警戒</a:t>
            </a:r>
            <a:r>
              <a:rPr kumimoji="1" lang="ja-JP" altLang="en-US" sz="1400" b="1">
                <a:solidFill>
                  <a:prstClr val="black"/>
                </a:solidFill>
                <a:latin typeface="Meiryo UI" panose="020B0604030504040204" pitchFamily="50" charset="-128"/>
                <a:ea typeface="Meiryo UI" panose="020B0604030504040204" pitchFamily="50" charset="-128"/>
              </a:rPr>
              <a:t>地域</a:t>
            </a:r>
            <a:r>
              <a:rPr kumimoji="1" lang="ja-JP" altLang="en-US" sz="1400" b="1" smtClean="0">
                <a:solidFill>
                  <a:prstClr val="black"/>
                </a:solidFill>
                <a:latin typeface="Meiryo UI" panose="020B0604030504040204" pitchFamily="50" charset="-128"/>
                <a:ea typeface="Meiryo UI" panose="020B0604030504040204" pitchFamily="50" charset="-128"/>
              </a:rPr>
              <a:t>」</a:t>
            </a:r>
            <a:r>
              <a:rPr kumimoji="1" lang="ja-JP" altLang="en-US" sz="1400" b="1" dirty="0" smtClean="0">
                <a:solidFill>
                  <a:prstClr val="black"/>
                </a:solidFill>
                <a:latin typeface="Meiryo UI" panose="020B0604030504040204" pitchFamily="50" charset="-128"/>
                <a:ea typeface="Meiryo UI" panose="020B0604030504040204" pitchFamily="50" charset="-128"/>
              </a:rPr>
              <a:t>における、「想定される対応」として、以下のとおり記載されている。</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　オーバーシュート（爆発的患者急増）を生じさせないよう最大限取組んでいく観点から、「３つの条件が同</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時に重なる場」</a:t>
            </a:r>
            <a:r>
              <a:rPr kumimoji="1" lang="en-US" altLang="ja-JP" sz="1400" b="1" dirty="0" smtClean="0">
                <a:solidFill>
                  <a:prstClr val="black"/>
                </a:solidFill>
                <a:latin typeface="Meiryo UI" panose="020B0604030504040204" pitchFamily="50" charset="-128"/>
                <a:ea typeface="Meiryo UI" panose="020B0604030504040204" pitchFamily="50" charset="-128"/>
              </a:rPr>
              <a:t>※</a:t>
            </a:r>
            <a:r>
              <a:rPr kumimoji="1" lang="ja-JP" altLang="en-US" sz="1400" b="1" dirty="0" smtClean="0">
                <a:solidFill>
                  <a:prstClr val="black"/>
                </a:solidFill>
                <a:latin typeface="Meiryo UI" panose="020B0604030504040204" pitchFamily="50" charset="-128"/>
                <a:ea typeface="Meiryo UI" panose="020B0604030504040204" pitchFamily="50" charset="-128"/>
              </a:rPr>
              <a:t>（３つの密）を避けるための取組（行動変容）を、より強く徹底していただく必要がある。</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　　　</a:t>
            </a:r>
            <a:r>
              <a:rPr kumimoji="1" lang="en-US" altLang="ja-JP" sz="1400" b="1" dirty="0" smtClean="0">
                <a:solidFill>
                  <a:prstClr val="black"/>
                </a:solidFill>
                <a:latin typeface="Meiryo UI" panose="020B0604030504040204" pitchFamily="50" charset="-128"/>
                <a:ea typeface="Meiryo UI" panose="020B0604030504040204" pitchFamily="50" charset="-128"/>
              </a:rPr>
              <a:t>※</a:t>
            </a:r>
            <a:r>
              <a:rPr kumimoji="1" lang="ja-JP" altLang="en-US" sz="1400" b="1" dirty="0" smtClean="0">
                <a:solidFill>
                  <a:prstClr val="black"/>
                </a:solidFill>
                <a:latin typeface="Meiryo UI" panose="020B0604030504040204" pitchFamily="50" charset="-128"/>
                <a:ea typeface="Meiryo UI" panose="020B0604030504040204" pitchFamily="50" charset="-128"/>
              </a:rPr>
              <a:t>①換気の悪い密閉空間　②人が密集している　③近距離での会話や発声が行われる</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endParaRPr kumimoji="1" lang="en-US" altLang="ja-JP" sz="1400" b="1"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　例えば、自治体首長から以下のような行動制限メッセージ等を発信するとともに、市民がそれを守っていくこと</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などが期待される。</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　　・期間を明確にした外出自粛要請</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　　・地域レベルであっても、</a:t>
            </a:r>
            <a:r>
              <a:rPr kumimoji="1" lang="en-US" altLang="ja-JP" sz="1400" b="1" dirty="0" smtClean="0">
                <a:solidFill>
                  <a:prstClr val="black"/>
                </a:solidFill>
                <a:latin typeface="Meiryo UI" panose="020B0604030504040204" pitchFamily="50" charset="-128"/>
                <a:ea typeface="Meiryo UI" panose="020B0604030504040204" pitchFamily="50" charset="-128"/>
              </a:rPr>
              <a:t>10</a:t>
            </a:r>
            <a:r>
              <a:rPr kumimoji="1" lang="ja-JP" altLang="en-US" sz="1400" b="1" dirty="0" smtClean="0">
                <a:solidFill>
                  <a:prstClr val="black"/>
                </a:solidFill>
                <a:latin typeface="Meiryo UI" panose="020B0604030504040204" pitchFamily="50" charset="-128"/>
                <a:ea typeface="Meiryo UI" panose="020B0604030504040204" pitchFamily="50" charset="-128"/>
              </a:rPr>
              <a:t>名以上が集まる集会・イベントへの参加を避けること</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　　・家族以外の多人数での会食などは行わないこと</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a:t>
            </a:r>
            <a:r>
              <a:rPr kumimoji="1" lang="ja-JP" altLang="en-US" sz="1400" b="1" dirty="0" smtClean="0">
                <a:solidFill>
                  <a:prstClr val="black"/>
                </a:solidFill>
                <a:latin typeface="Meiryo UI" panose="020B0604030504040204" pitchFamily="50" charset="-128"/>
                <a:ea typeface="Meiryo UI" panose="020B0604030504040204" pitchFamily="50" charset="-128"/>
              </a:rPr>
              <a:t>　　・具体的に集団感染が生じた事例を踏まえた、注意喚起の徹底</a:t>
            </a:r>
            <a:endParaRPr kumimoji="1" lang="en-US" altLang="ja-JP" sz="1400" b="1" dirty="0" smtClean="0">
              <a:solidFill>
                <a:prstClr val="black"/>
              </a:solidFill>
              <a:latin typeface="Meiryo UI" panose="020B0604030504040204" pitchFamily="50" charset="-128"/>
              <a:ea typeface="Meiryo UI" panose="020B0604030504040204" pitchFamily="50" charset="-128"/>
            </a:endParaRPr>
          </a:p>
        </p:txBody>
      </p:sp>
      <p:sp>
        <p:nvSpPr>
          <p:cNvPr id="10" name="角丸四角形 9"/>
          <p:cNvSpPr/>
          <p:nvPr/>
        </p:nvSpPr>
        <p:spPr>
          <a:xfrm>
            <a:off x="284739" y="3336356"/>
            <a:ext cx="3253591" cy="2827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国の専門家会議の提言（４月１日）</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8710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130679"/>
            <a:ext cx="9144000" cy="307777"/>
          </a:xfrm>
          <a:prstGeom prst="rect">
            <a:avLst/>
          </a:prstGeom>
          <a:solidFill>
            <a:schemeClr val="accent6"/>
          </a:solidFill>
        </p:spPr>
        <p:txBody>
          <a:bodyPr wrap="square" rtlCol="0">
            <a:spAutoFit/>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府主催（共催）イベントの延期・中止、府有施設等の休館に関する考え方（案）</a:t>
            </a:r>
            <a:r>
              <a:rPr lang="en-US" altLang="ja-JP" sz="1400" b="1">
                <a:solidFill>
                  <a:schemeClr val="bg1"/>
                </a:solidFill>
                <a:latin typeface="Meiryo UI" panose="020B0604030504040204" pitchFamily="50" charset="-128"/>
                <a:ea typeface="Meiryo UI" panose="020B0604030504040204" pitchFamily="50" charset="-128"/>
              </a:rPr>
              <a:t>2/2</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7970108" y="71949"/>
            <a:ext cx="1085886" cy="307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資料６－１</a:t>
            </a:r>
            <a:endParaRPr kumimoji="1" lang="ja-JP" altLang="en-US" sz="1400" dirty="0">
              <a:solidFill>
                <a:schemeClr val="tx1"/>
              </a:solidFill>
            </a:endParaRPr>
          </a:p>
        </p:txBody>
      </p:sp>
      <p:sp>
        <p:nvSpPr>
          <p:cNvPr id="12" name="テキスト ボックス 11"/>
          <p:cNvSpPr txBox="1"/>
          <p:nvPr/>
        </p:nvSpPr>
        <p:spPr>
          <a:xfrm>
            <a:off x="129063" y="594469"/>
            <a:ext cx="8625626" cy="307777"/>
          </a:xfrm>
          <a:prstGeom prst="rect">
            <a:avLst/>
          </a:prstGeom>
          <a:noFill/>
        </p:spPr>
        <p:txBody>
          <a:bodyPr wrap="square" rtlCol="0">
            <a:spAutoFit/>
          </a:bodyPr>
          <a:lstStyle/>
          <a:p>
            <a:r>
              <a:rPr lang="en-US" altLang="ja-JP" sz="1400" b="1" dirty="0" smtClean="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今後</a:t>
            </a:r>
            <a:r>
              <a:rPr lang="ja-JP" altLang="en-US" sz="1400" b="1" dirty="0" smtClean="0">
                <a:latin typeface="Meiryo UI" panose="020B0604030504040204" pitchFamily="50" charset="-128"/>
                <a:ea typeface="Meiryo UI" panose="020B0604030504040204" pitchFamily="50" charset="-128"/>
              </a:rPr>
              <a:t>の方針（案）</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endParaRPr>
          </a:p>
        </p:txBody>
      </p:sp>
      <p:sp>
        <p:nvSpPr>
          <p:cNvPr id="15" name="正方形/長方形 14"/>
          <p:cNvSpPr/>
          <p:nvPr/>
        </p:nvSpPr>
        <p:spPr>
          <a:xfrm>
            <a:off x="129063" y="902247"/>
            <a:ext cx="8885873" cy="3785664"/>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（１）</a:t>
            </a:r>
            <a:r>
              <a:rPr kumimoji="1" lang="ja-JP" altLang="en-US" sz="1400" b="1" spc="-70" dirty="0" smtClean="0">
                <a:solidFill>
                  <a:schemeClr val="tx1"/>
                </a:solidFill>
                <a:latin typeface="Meiryo UI" panose="020B0604030504040204" pitchFamily="50" charset="-128"/>
                <a:ea typeface="Meiryo UI" panose="020B0604030504040204" pitchFamily="50" charset="-128"/>
              </a:rPr>
              <a:t>現在の感染状況等を踏まえ、中止・延期の</a:t>
            </a:r>
            <a:r>
              <a:rPr kumimoji="1" lang="ja-JP" altLang="en-US" sz="1400" b="1" spc="-70" dirty="0">
                <a:solidFill>
                  <a:schemeClr val="tx1"/>
                </a:solidFill>
                <a:latin typeface="Meiryo UI" panose="020B0604030504040204" pitchFamily="50" charset="-128"/>
                <a:ea typeface="Meiryo UI" panose="020B0604030504040204" pitchFamily="50" charset="-128"/>
              </a:rPr>
              <a:t>方針としているイベント等、休館している施設等については</a:t>
            </a:r>
            <a:r>
              <a:rPr kumimoji="1" lang="ja-JP" altLang="en-US" sz="1400" b="1" spc="-70" dirty="0" smtClean="0">
                <a:solidFill>
                  <a:schemeClr val="tx1"/>
                </a:solidFill>
                <a:latin typeface="Meiryo UI" panose="020B0604030504040204" pitchFamily="50" charset="-128"/>
                <a:ea typeface="Meiryo UI" panose="020B0604030504040204" pitchFamily="50" charset="-128"/>
              </a:rPr>
              <a:t>、５月</a:t>
            </a:r>
            <a:r>
              <a:rPr kumimoji="1" lang="ja-JP" altLang="en-US" sz="1400" b="1" spc="-70" dirty="0">
                <a:solidFill>
                  <a:schemeClr val="tx1"/>
                </a:solidFill>
                <a:latin typeface="Meiryo UI" panose="020B0604030504040204" pitchFamily="50" charset="-128"/>
                <a:ea typeface="Meiryo UI" panose="020B0604030504040204" pitchFamily="50" charset="-128"/>
              </a:rPr>
              <a:t>６</a:t>
            </a:r>
            <a:r>
              <a:rPr kumimoji="1" lang="ja-JP" altLang="en-US" sz="1400" b="1" spc="-70" dirty="0" smtClean="0">
                <a:solidFill>
                  <a:schemeClr val="tx1"/>
                </a:solidFill>
                <a:latin typeface="Meiryo UI" panose="020B0604030504040204" pitchFamily="50" charset="-128"/>
                <a:ea typeface="Meiryo UI" panose="020B0604030504040204" pitchFamily="50" charset="-128"/>
              </a:rPr>
              <a:t>日まで</a:t>
            </a:r>
            <a:endParaRPr kumimoji="1" lang="en-US" altLang="ja-JP" sz="1400" b="1" spc="-70" dirty="0" smtClean="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b="1" spc="-70" dirty="0">
                <a:solidFill>
                  <a:schemeClr val="tx1"/>
                </a:solidFill>
                <a:latin typeface="Meiryo UI" panose="020B0604030504040204" pitchFamily="50" charset="-128"/>
                <a:ea typeface="Meiryo UI" panose="020B0604030504040204" pitchFamily="50" charset="-128"/>
              </a:rPr>
              <a:t>　</a:t>
            </a:r>
            <a:r>
              <a:rPr kumimoji="1" lang="ja-JP" altLang="en-US" sz="1400" b="1" spc="-70" dirty="0" smtClean="0">
                <a:solidFill>
                  <a:schemeClr val="tx1"/>
                </a:solidFill>
                <a:latin typeface="Meiryo UI" panose="020B0604030504040204" pitchFamily="50" charset="-128"/>
                <a:ea typeface="Meiryo UI" panose="020B0604030504040204" pitchFamily="50" charset="-128"/>
              </a:rPr>
              <a:t>中止・延期及び休館の措置</a:t>
            </a:r>
            <a:r>
              <a:rPr kumimoji="1" lang="ja-JP" altLang="en-US" sz="1400" b="1" dirty="0" smtClean="0">
                <a:solidFill>
                  <a:schemeClr val="tx1"/>
                </a:solidFill>
                <a:latin typeface="Meiryo UI" panose="020B0604030504040204" pitchFamily="50" charset="-128"/>
                <a:ea typeface="Meiryo UI" panose="020B0604030504040204" pitchFamily="50" charset="-128"/>
              </a:rPr>
              <a:t>を</a:t>
            </a:r>
            <a:r>
              <a:rPr kumimoji="1" lang="ja-JP" altLang="en-US" sz="1400" b="1" dirty="0">
                <a:solidFill>
                  <a:schemeClr val="tx1"/>
                </a:solidFill>
                <a:latin typeface="Meiryo UI" panose="020B0604030504040204" pitchFamily="50" charset="-128"/>
                <a:ea typeface="Meiryo UI" panose="020B0604030504040204" pitchFamily="50" charset="-128"/>
              </a:rPr>
              <a:t>継続</a:t>
            </a:r>
            <a:r>
              <a:rPr kumimoji="1" lang="ja-JP" altLang="en-US" sz="1400" b="1" dirty="0" smtClean="0">
                <a:solidFill>
                  <a:schemeClr val="tx1"/>
                </a:solidFill>
                <a:latin typeface="Meiryo UI" panose="020B0604030504040204" pitchFamily="50" charset="-128"/>
                <a:ea typeface="Meiryo UI" panose="020B0604030504040204" pitchFamily="50" charset="-128"/>
              </a:rPr>
              <a:t>する</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　</a:t>
            </a:r>
            <a:r>
              <a:rPr kumimoji="1" lang="en-US" altLang="ja-JP"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rPr>
              <a:t>期間設定の考え方</a:t>
            </a:r>
            <a:r>
              <a:rPr kumimoji="1" lang="en-US" altLang="ja-JP" sz="1400" b="1" dirty="0" smtClean="0">
                <a:solidFill>
                  <a:schemeClr val="tx1"/>
                </a:solidFill>
                <a:latin typeface="Meiryo UI" panose="020B0604030504040204" pitchFamily="50" charset="-128"/>
                <a:ea typeface="Meiryo UI" panose="020B0604030504040204" pitchFamily="50" charset="-128"/>
              </a:rPr>
              <a:t>】</a:t>
            </a:r>
          </a:p>
          <a:p>
            <a:pPr>
              <a:lnSpc>
                <a:spcPts val="1900"/>
              </a:lnSpc>
            </a:pPr>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　感染拡大の状況を見極める期間（約３週間）　＋　感染拡大のリスクが高いゴールデンウイーク</a:t>
            </a:r>
            <a:r>
              <a:rPr kumimoji="1" lang="ja-JP" altLang="en-US" sz="1400" b="1" dirty="0">
                <a:solidFill>
                  <a:schemeClr val="tx1"/>
                </a:solidFill>
                <a:latin typeface="Meiryo UI" panose="020B0604030504040204" pitchFamily="50" charset="-128"/>
                <a:ea typeface="Meiryo UI" panose="020B0604030504040204" pitchFamily="50" charset="-128"/>
              </a:rPr>
              <a:t>期間</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kumimoji="1" lang="en-US"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kumimoji="1"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（２）</a:t>
            </a:r>
            <a:r>
              <a:rPr kumimoji="1" lang="ja-JP" altLang="en-US" sz="1400" b="1" dirty="0">
                <a:solidFill>
                  <a:schemeClr val="tx1"/>
                </a:solidFill>
                <a:latin typeface="Meiryo UI" panose="020B0604030504040204" pitchFamily="50" charset="-128"/>
                <a:ea typeface="Meiryo UI" panose="020B0604030504040204" pitchFamily="50" charset="-128"/>
              </a:rPr>
              <a:t>市町村や民間に対しても府の考え方を示し、できる限りの協力を依頼</a:t>
            </a:r>
            <a:r>
              <a:rPr kumimoji="1" lang="ja-JP" altLang="en-US" sz="1400" b="1" dirty="0" smtClean="0">
                <a:solidFill>
                  <a:schemeClr val="tx1"/>
                </a:solidFill>
                <a:latin typeface="Meiryo UI" panose="020B0604030504040204" pitchFamily="50" charset="-128"/>
                <a:ea typeface="Meiryo UI" panose="020B0604030504040204" pitchFamily="50" charset="-128"/>
              </a:rPr>
              <a:t>する</a:t>
            </a:r>
            <a:endParaRPr kumimoji="1" lang="ja-JP" altLang="en-US" sz="1400" dirty="0">
              <a:solidFill>
                <a:schemeClr val="tx1"/>
              </a:solidFill>
              <a:latin typeface="Meiryo UI" panose="020B0604030504040204" pitchFamily="50" charset="-128"/>
              <a:ea typeface="Meiryo UI" panose="020B0604030504040204" pitchFamily="50" charset="-128"/>
            </a:endParaRPr>
          </a:p>
          <a:p>
            <a:pPr>
              <a:lnSpc>
                <a:spcPts val="1900"/>
              </a:lnSpc>
            </a:pPr>
            <a:endParaRPr kumimoji="1" lang="en-US" altLang="ja-JP"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kumimoji="1"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（３）５月７日以降の方針については、４月中に判断する</a:t>
            </a:r>
            <a:endParaRPr kumimoji="1" lang="en-US" altLang="ja-JP"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endParaRPr kumimoji="1" lang="en-US"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kumimoji="1"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府有施設の利用をキャンセルした場合の利用料金の取扱いについては、第８回</a:t>
            </a:r>
            <a:r>
              <a:rPr kumimoji="1"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大阪府コロナウイルス対策本部会議</a:t>
            </a: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で　</a:t>
            </a:r>
            <a:endPar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示した方針を継続する。</a:t>
            </a:r>
            <a:endPar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endParaRPr kumimoji="1"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なお、緊急事態宣言の発出など、今後事態が大きく動いた場合には、現在開館している府有施設（貸館、体育館、</a:t>
            </a:r>
            <a:endPar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公園の施設等）などの取扱いについて、改めて検討する</a:t>
            </a:r>
            <a:endParaRPr kumimoji="1"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220261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1312</TotalTime>
  <Words>199</Words>
  <PresentationFormat>画面に合わせる (4:3)</PresentationFormat>
  <Paragraphs>51</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2020-04-02T05:09:24Z</cp:lastPrinted>
  <dcterms:created xsi:type="dcterms:W3CDTF">2019-12-25T02:12:14Z</dcterms:created>
  <dcterms:modified xsi:type="dcterms:W3CDTF">2020-04-02T10:55:34Z</dcterms:modified>
</cp:coreProperties>
</file>