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CC"/>
    <a:srgbClr val="FF5050"/>
    <a:srgbClr val="FFCC00"/>
    <a:srgbClr val="33CC33"/>
    <a:srgbClr val="FF0066"/>
    <a:srgbClr val="3366FF"/>
    <a:srgbClr val="CCECFF"/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32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92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0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19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73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23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9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37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09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-3" y="946465"/>
            <a:ext cx="9595385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0" y="487662"/>
            <a:ext cx="959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新型</a:t>
            </a:r>
            <a:r>
              <a:rPr lang="ja-JP" altLang="en-US" sz="2400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コロナウイルス感染症　フェーズに応じた取り組み</a:t>
            </a:r>
            <a:endParaRPr lang="ja-JP" altLang="en-US" sz="2400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91474"/>
              </p:ext>
            </p:extLst>
          </p:nvPr>
        </p:nvGraphicFramePr>
        <p:xfrm>
          <a:off x="442256" y="1788398"/>
          <a:ext cx="8710864" cy="10389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830">
                  <a:extLst>
                    <a:ext uri="{9D8B030D-6E8A-4147-A177-3AD203B41FA5}">
                      <a16:colId xmlns:a16="http://schemas.microsoft.com/office/drawing/2014/main" val="206024118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56188976"/>
                    </a:ext>
                  </a:extLst>
                </a:gridCol>
                <a:gridCol w="1838792">
                  <a:extLst>
                    <a:ext uri="{9D8B030D-6E8A-4147-A177-3AD203B41FA5}">
                      <a16:colId xmlns:a16="http://schemas.microsoft.com/office/drawing/2014/main" val="2773391380"/>
                    </a:ext>
                  </a:extLst>
                </a:gridCol>
                <a:gridCol w="1842442">
                  <a:extLst>
                    <a:ext uri="{9D8B030D-6E8A-4147-A177-3AD203B41FA5}">
                      <a16:colId xmlns:a16="http://schemas.microsoft.com/office/drawing/2014/main" val="2184020036"/>
                    </a:ext>
                  </a:extLst>
                </a:gridCol>
              </a:tblGrid>
              <a:tr h="322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分野（項目）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フェーズ１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フェーズ２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フェーズ３・４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29500"/>
                  </a:ext>
                </a:extLst>
              </a:tr>
              <a:tr h="1753304"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・検査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・医療提供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・患者搬送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・医療人材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・保健所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の機能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・接触者外来や民間検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査機関も含めた検査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・非稼働病床含む病床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・都道府県調整本部で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の入院調整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・スタッフ確保の協力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依頼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・ﾄﾞﾗｲﾌﾞｽﾙｰ方式等の　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検査場の検討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・接触者外来の拡充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・廃止病棟含む病床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や人工呼吸器の確保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・搬送手段の拡充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・救急・災害医療情報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システムの活用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・府内医療スタッフの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配置調整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・検査は入院が必要な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肺炎患者等を優先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・一般医療機関で外来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診療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・軽症者は自宅療養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又は宿泊施設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・コロナ専用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ICU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拡大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や専用病棟の設置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・広域調整本部との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調整による広域搬送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・広域災害医療情報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システムの活用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9463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extLst>
                  <a:ext uri="{0D108BD9-81ED-4DB2-BD59-A6C34878D82A}">
                    <a16:rowId xmlns:a16="http://schemas.microsoft.com/office/drawing/2014/main" val="3852091379"/>
                  </a:ext>
                </a:extLst>
              </a:tr>
              <a:tr h="6073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extLst>
                  <a:ext uri="{0D108BD9-81ED-4DB2-BD59-A6C34878D82A}">
                    <a16:rowId xmlns:a16="http://schemas.microsoft.com/office/drawing/2014/main" val="1802859806"/>
                  </a:ext>
                </a:extLst>
              </a:tr>
              <a:tr h="1240168"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生活支援等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・軽症者受入施設の確保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・在宅療養患者・要援護者の生活支援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・火葬能力の確保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・宿泊施設ｽｷｰﾑ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構築</a:t>
                      </a: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・在宅療養者等の生活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支援準備の要請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・火葬能力・遺体安置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所等の把握</a:t>
                      </a:r>
                    </a:p>
                  </a:txBody>
                  <a:tcPr marL="88626" marR="88626" marT="44313" marB="44313"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宿泊施設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活用開始</a:t>
                      </a: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・市町村による生活支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援実施要請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・市町村における火葬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場の確保</a:t>
                      </a: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・墓地・火葬等の情報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収集と遺体搬送手配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・宿泊施設の活用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・生活支援の実施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・火葬場等の確保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493033"/>
                  </a:ext>
                </a:extLst>
              </a:tr>
              <a:tr h="5770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34109"/>
                  </a:ext>
                </a:extLst>
              </a:tr>
              <a:tr h="3656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88626" marR="88626" marT="44313" marB="44313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1267"/>
                  </a:ext>
                </a:extLst>
              </a:tr>
              <a:tr h="855461"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府民生活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・イベント中止や自粛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・府民の外出自粛要請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・施設の使用制限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・府主催ｲﾍﾞﾝﾄの中止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・外出自粛の呼びかけ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・休校・休業協力要請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緊急事態宣言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・外出自粛の要請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・施設の使用制限</a:t>
                      </a: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緊急事態宣言</a:t>
                      </a:r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・外出自粛要請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・施設の使用制限</a:t>
                      </a:r>
                    </a:p>
                  </a:txBody>
                  <a:tcPr marL="88626" marR="88626" marT="44313" marB="4431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04060"/>
                  </a:ext>
                </a:extLst>
              </a:tr>
              <a:tr h="27840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707148"/>
                  </a:ext>
                </a:extLst>
              </a:tr>
              <a:tr h="40311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41845"/>
                  </a:ext>
                </a:extLst>
              </a:tr>
              <a:tr h="1158632"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物資</a:t>
                      </a:r>
                      <a:endParaRPr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・食料等物資</a:t>
                      </a:r>
                      <a:endParaRPr lang="ja-JP" altLang="en-US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・食料品等の購入の適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切な行動の呼びかけ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・物資の流通、運送確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保のため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事業所事業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継続の体制整備要請</a:t>
                      </a: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・物価の高騰、買占め、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売惜しみの調査監視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・物資の輸送配送要請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・物資売渡しの要請</a:t>
                      </a: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・物価の高騰、買占め、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売惜しみの調査監視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・物資の輸送配送要請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・物資売渡しの要請</a:t>
                      </a:r>
                    </a:p>
                  </a:txBody>
                  <a:tcPr marL="88626" marR="88626" marT="44313" marB="4431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1803"/>
                  </a:ext>
                </a:extLst>
              </a:tr>
              <a:tr h="44197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01640"/>
                  </a:ext>
                </a:extLst>
              </a:tr>
              <a:tr h="1047814">
                <a:tc rowSpan="3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・治安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・庁内体制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・国との調整（緊急事態宣言）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・府警察との情報共有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・庁内体制の人員確保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準備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・緊急事態宣言に向け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dirty="0" err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た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国との調整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・府警察による犯罪情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報の集約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・悪質事犯に対する取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締りの徹底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・庁内体制の人員確保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・国との調整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・府警察による犯罪情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報の集約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・悪質事犯に対する取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締りの徹底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・感染症対策と優先業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務の執行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25018"/>
                  </a:ext>
                </a:extLst>
              </a:tr>
              <a:tr h="363026">
                <a:tc vMerge="1"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88626" marR="88626" marT="44313" marB="44313"/>
                </a:tc>
                <a:tc rowSpan="2">
                  <a:txBody>
                    <a:bodyPr/>
                    <a:lstStyle/>
                    <a:p>
                      <a:endParaRPr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5191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88626" marR="88626" marT="44313" marB="44313"/>
                </a:tc>
                <a:tc vMerge="1">
                  <a:txBody>
                    <a:bodyPr/>
                    <a:lstStyle/>
                    <a:p>
                      <a:endParaRPr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8626" marR="88626" marT="44313" marB="44313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626" marR="88626" marT="44313" marB="44313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390750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7242629" y="1133426"/>
            <a:ext cx="1961530" cy="11391950"/>
          </a:xfrm>
          <a:prstGeom prst="roundRect">
            <a:avLst>
              <a:gd name="adj" fmla="val 916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423294" y="1234828"/>
            <a:ext cx="1600200" cy="4521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オーバーシュート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行動計画</a:t>
            </a:r>
            <a:endParaRPr kumimoji="1" lang="ja-JP" altLang="en-US" sz="1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38300" y="1133426"/>
            <a:ext cx="1918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～全体像～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75245" y="19048"/>
            <a:ext cx="11010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資料５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57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3340</TotalTime>
  <Words>247</Words>
  <PresentationFormat>A3 297x420 mm</PresentationFormat>
  <Paragraphs>116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HG丸ｺﾞｼｯｸM-PRO</vt:lpstr>
      <vt:lpstr>HG創英角ｺﾞｼｯｸUB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2020-04-02T04:58:57Z</cp:lastPrinted>
  <dcterms:created xsi:type="dcterms:W3CDTF">2018-11-08T06:16:52Z</dcterms:created>
  <dcterms:modified xsi:type="dcterms:W3CDTF">2020-04-02T09:38:20Z</dcterms:modified>
</cp:coreProperties>
</file>