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16842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63575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48982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86352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143039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99243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828881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322115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3773389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2523194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262662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B522B7-5347-41FE-8340-EE55B9B2AD91}" type="datetimeFigureOut">
              <a:rPr kumimoji="1" lang="ja-JP" altLang="en-US" smtClean="0"/>
              <a:t>2020/4/2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167702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522B7-5347-41FE-8340-EE55B9B2AD91}" type="datetimeFigureOut">
              <a:rPr kumimoji="1" lang="ja-JP" altLang="en-US" smtClean="0"/>
              <a:t>2020/4/2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785C6-5263-450E-A569-F261DC37BB52}" type="slidenum">
              <a:rPr kumimoji="1" lang="ja-JP" altLang="en-US" smtClean="0"/>
              <a:t>‹#›</a:t>
            </a:fld>
            <a:endParaRPr kumimoji="1" lang="ja-JP" altLang="en-US"/>
          </a:p>
        </p:txBody>
      </p:sp>
    </p:spTree>
    <p:extLst>
      <p:ext uri="{BB962C8B-B14F-4D97-AF65-F5344CB8AC3E}">
        <p14:creationId xmlns:p14="http://schemas.microsoft.com/office/powerpoint/2010/main" val="40652258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47105"/>
            <a:ext cx="9140073" cy="546945"/>
          </a:xfrm>
          <a:prstGeom prst="rect">
            <a:avLst/>
          </a:prstGeom>
          <a:solidFill>
            <a:schemeClr val="accent1">
              <a:lumMod val="50000"/>
            </a:schemeClr>
          </a:solidFill>
          <a:ln>
            <a:noFill/>
          </a:ln>
        </p:spPr>
        <p:txBody>
          <a:bodyPr wrap="square" rtlCol="0">
            <a:spAutoFit/>
          </a:bodyPr>
          <a:lstStyle/>
          <a:p>
            <a:pPr algn="ctr"/>
            <a:r>
              <a:rPr lang="ja-JP" altLang="en-US" sz="2954" b="1" dirty="0">
                <a:solidFill>
                  <a:schemeClr val="bg1"/>
                </a:solidFill>
              </a:rPr>
              <a:t>新型コロナウイルスに</a:t>
            </a:r>
            <a:r>
              <a:rPr lang="ja-JP" altLang="en-US" sz="2954" b="1" dirty="0" smtClean="0">
                <a:solidFill>
                  <a:schemeClr val="bg1"/>
                </a:solidFill>
              </a:rPr>
              <a:t>対する今後の</a:t>
            </a:r>
            <a:r>
              <a:rPr lang="ja-JP" altLang="en-US" sz="2954" b="1" dirty="0">
                <a:solidFill>
                  <a:schemeClr val="bg1"/>
                </a:solidFill>
              </a:rPr>
              <a:t>府の</a:t>
            </a:r>
            <a:r>
              <a:rPr lang="ja-JP" altLang="en-US" sz="2954" b="1" dirty="0" smtClean="0">
                <a:solidFill>
                  <a:schemeClr val="bg1"/>
                </a:solidFill>
              </a:rPr>
              <a:t>取組</a:t>
            </a:r>
            <a:endParaRPr lang="ja-JP" altLang="en-US" sz="2954" b="1" dirty="0">
              <a:solidFill>
                <a:schemeClr val="bg1"/>
              </a:solidFill>
            </a:endParaRPr>
          </a:p>
        </p:txBody>
      </p:sp>
      <p:sp>
        <p:nvSpPr>
          <p:cNvPr id="5" name="額縁 4"/>
          <p:cNvSpPr/>
          <p:nvPr/>
        </p:nvSpPr>
        <p:spPr>
          <a:xfrm>
            <a:off x="412159" y="1631406"/>
            <a:ext cx="6023350" cy="648000"/>
          </a:xfrm>
          <a:prstGeom prst="bevel">
            <a:avLst>
              <a:gd name="adj" fmla="val 639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kumimoji="1" lang="ja-JP" altLang="en-US" sz="2400" b="1" dirty="0">
                <a:latin typeface="Meiryo UI" panose="020B0604030504040204" pitchFamily="50" charset="-128"/>
                <a:ea typeface="Meiryo UI" panose="020B0604030504040204" pitchFamily="50" charset="-128"/>
              </a:rPr>
              <a:t>これまでの感染拡大防止策の徹底</a:t>
            </a:r>
          </a:p>
        </p:txBody>
      </p:sp>
      <p:sp>
        <p:nvSpPr>
          <p:cNvPr id="6" name="テキスト ボックス 5"/>
          <p:cNvSpPr txBox="1"/>
          <p:nvPr/>
        </p:nvSpPr>
        <p:spPr>
          <a:xfrm>
            <a:off x="186279" y="1187453"/>
            <a:ext cx="8337539" cy="348109"/>
          </a:xfrm>
          <a:prstGeom prst="rect">
            <a:avLst/>
          </a:prstGeom>
          <a:noFill/>
        </p:spPr>
        <p:txBody>
          <a:bodyPr wrap="none" rtlCol="0">
            <a:spAutoFit/>
          </a:bodyPr>
          <a:lstStyle/>
          <a:p>
            <a:r>
              <a:rPr kumimoji="1" lang="ja-JP" altLang="en-US" sz="1662" b="1" dirty="0" smtClean="0">
                <a:latin typeface="Meiryo UI" panose="020B0604030504040204" pitchFamily="50" charset="-128"/>
                <a:ea typeface="Meiryo UI" panose="020B0604030504040204" pitchFamily="50" charset="-128"/>
              </a:rPr>
              <a:t>爆発的な感染拡大（オーバーシュート）・医療崩壊を避けるため</a:t>
            </a:r>
            <a:r>
              <a:rPr kumimoji="1" lang="ja-JP" altLang="en-US" sz="1662" b="1" dirty="0">
                <a:latin typeface="Meiryo UI" panose="020B0604030504040204" pitchFamily="50" charset="-128"/>
                <a:ea typeface="Meiryo UI" panose="020B0604030504040204" pitchFamily="50" charset="-128"/>
              </a:rPr>
              <a:t>には、以下３つの取組が重要</a:t>
            </a:r>
            <a:endParaRPr kumimoji="1" lang="en-US" altLang="ja-JP" sz="1662" b="1" dirty="0">
              <a:latin typeface="Meiryo UI" panose="020B0604030504040204" pitchFamily="50" charset="-128"/>
              <a:ea typeface="Meiryo UI" panose="020B0604030504040204" pitchFamily="50" charset="-128"/>
            </a:endParaRPr>
          </a:p>
        </p:txBody>
      </p:sp>
      <p:sp>
        <p:nvSpPr>
          <p:cNvPr id="7" name="額縁 6"/>
          <p:cNvSpPr/>
          <p:nvPr/>
        </p:nvSpPr>
        <p:spPr>
          <a:xfrm>
            <a:off x="412157" y="3334033"/>
            <a:ext cx="6023352" cy="648000"/>
          </a:xfrm>
          <a:prstGeom prst="bevel">
            <a:avLst>
              <a:gd name="adj" fmla="val 639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kumimoji="1" lang="ja-JP" altLang="en-US" sz="2000" b="1" dirty="0" smtClean="0">
                <a:latin typeface="Meiryo UI" panose="020B0604030504040204" pitchFamily="50" charset="-128"/>
                <a:ea typeface="Meiryo UI" panose="020B0604030504040204" pitchFamily="50" charset="-128"/>
              </a:rPr>
              <a:t>感染拡大に備えた医療</a:t>
            </a:r>
            <a:r>
              <a:rPr kumimoji="1" lang="ja-JP" altLang="en-US" sz="2000" b="1" dirty="0">
                <a:latin typeface="Meiryo UI" panose="020B0604030504040204" pitchFamily="50" charset="-128"/>
                <a:ea typeface="Meiryo UI" panose="020B0604030504040204" pitchFamily="50" charset="-128"/>
              </a:rPr>
              <a:t>提供</a:t>
            </a:r>
            <a:r>
              <a:rPr kumimoji="1" lang="ja-JP" altLang="en-US" sz="2000" b="1" dirty="0" smtClean="0">
                <a:latin typeface="Meiryo UI" panose="020B0604030504040204" pitchFamily="50" charset="-128"/>
                <a:ea typeface="Meiryo UI" panose="020B0604030504040204" pitchFamily="50" charset="-128"/>
              </a:rPr>
              <a:t>体制・療養体制の</a:t>
            </a:r>
            <a:r>
              <a:rPr kumimoji="1" lang="ja-JP" altLang="en-US" sz="2000" b="1" dirty="0">
                <a:latin typeface="Meiryo UI" panose="020B0604030504040204" pitchFamily="50" charset="-128"/>
                <a:ea typeface="Meiryo UI" panose="020B0604030504040204" pitchFamily="50" charset="-128"/>
              </a:rPr>
              <a:t>整備</a:t>
            </a:r>
          </a:p>
        </p:txBody>
      </p:sp>
      <p:sp>
        <p:nvSpPr>
          <p:cNvPr id="8" name="額縁 7"/>
          <p:cNvSpPr/>
          <p:nvPr/>
        </p:nvSpPr>
        <p:spPr>
          <a:xfrm>
            <a:off x="412157" y="5067596"/>
            <a:ext cx="6023351" cy="648000"/>
          </a:xfrm>
          <a:prstGeom prst="bevel">
            <a:avLst>
              <a:gd name="adj" fmla="val 6393"/>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r>
              <a:rPr kumimoji="1" lang="ja-JP" altLang="en-US" sz="2585" b="1" dirty="0" smtClean="0">
                <a:latin typeface="Meiryo UI" panose="020B0604030504040204" pitchFamily="50" charset="-128"/>
                <a:ea typeface="Meiryo UI" panose="020B0604030504040204" pitchFamily="50" charset="-128"/>
              </a:rPr>
              <a:t>一丸となった府民</a:t>
            </a:r>
            <a:r>
              <a:rPr kumimoji="1" lang="ja-JP" altLang="en-US" sz="2585" b="1" dirty="0">
                <a:latin typeface="Meiryo UI" panose="020B0604030504040204" pitchFamily="50" charset="-128"/>
                <a:ea typeface="Meiryo UI" panose="020B0604030504040204" pitchFamily="50" charset="-128"/>
              </a:rPr>
              <a:t>の行動変容</a:t>
            </a:r>
          </a:p>
        </p:txBody>
      </p:sp>
      <p:sp>
        <p:nvSpPr>
          <p:cNvPr id="9" name="テキスト ボックス 8"/>
          <p:cNvSpPr txBox="1"/>
          <p:nvPr/>
        </p:nvSpPr>
        <p:spPr>
          <a:xfrm>
            <a:off x="412159" y="2314628"/>
            <a:ext cx="8488165" cy="774058"/>
          </a:xfrm>
          <a:prstGeom prst="rect">
            <a:avLst/>
          </a:prstGeom>
          <a:solidFill>
            <a:schemeClr val="accent6">
              <a:lumMod val="40000"/>
              <a:lumOff val="60000"/>
            </a:schemeClr>
          </a:solidFill>
        </p:spPr>
        <p:txBody>
          <a:bodyPr wrap="square" rtlCol="0">
            <a:spAutoFit/>
          </a:bodyPr>
          <a:lstStyle/>
          <a:p>
            <a:r>
              <a:rPr kumimoji="1" lang="ja-JP" altLang="en-US" sz="2215" b="1" dirty="0" smtClean="0">
                <a:latin typeface="Meiryo UI" panose="020B0604030504040204" pitchFamily="50" charset="-128"/>
                <a:ea typeface="Meiryo UI" panose="020B0604030504040204" pitchFamily="50" charset="-128"/>
              </a:rPr>
              <a:t>・必要な検査や早期診断の</a:t>
            </a:r>
            <a:r>
              <a:rPr kumimoji="1" lang="ja-JP" altLang="en-US" sz="2215" b="1" dirty="0" smtClean="0">
                <a:latin typeface="Meiryo UI" panose="020B0604030504040204" pitchFamily="50" charset="-128"/>
                <a:ea typeface="Meiryo UI" panose="020B0604030504040204" pitchFamily="50" charset="-128"/>
              </a:rPr>
              <a:t>推進</a:t>
            </a:r>
            <a:endParaRPr kumimoji="1" lang="en-US" altLang="ja-JP" sz="2215" b="1" dirty="0">
              <a:latin typeface="Meiryo UI" panose="020B0604030504040204" pitchFamily="50" charset="-128"/>
              <a:ea typeface="Meiryo UI" panose="020B0604030504040204" pitchFamily="50" charset="-128"/>
            </a:endParaRPr>
          </a:p>
          <a:p>
            <a:r>
              <a:rPr kumimoji="1" lang="ja-JP" altLang="en-US" sz="2215" b="1" dirty="0">
                <a:latin typeface="Meiryo UI" panose="020B0604030504040204" pitchFamily="50" charset="-128"/>
                <a:ea typeface="Meiryo UI" panose="020B0604030504040204" pitchFamily="50" charset="-128"/>
              </a:rPr>
              <a:t>・クラスター</a:t>
            </a:r>
            <a:r>
              <a:rPr kumimoji="1" lang="ja-JP" altLang="en-US" sz="2215" b="1" dirty="0" smtClean="0">
                <a:latin typeface="Meiryo UI" panose="020B0604030504040204" pitchFamily="50" charset="-128"/>
                <a:ea typeface="Meiryo UI" panose="020B0604030504040204" pitchFamily="50" charset="-128"/>
              </a:rPr>
              <a:t>対策、濃厚接触者の特定など疫学</a:t>
            </a:r>
            <a:r>
              <a:rPr kumimoji="1" lang="ja-JP" altLang="en-US" sz="2215" b="1" dirty="0">
                <a:latin typeface="Meiryo UI" panose="020B0604030504040204" pitchFamily="50" charset="-128"/>
                <a:ea typeface="Meiryo UI" panose="020B0604030504040204" pitchFamily="50" charset="-128"/>
              </a:rPr>
              <a:t>調査の推進</a:t>
            </a:r>
            <a:endParaRPr kumimoji="1" lang="en-US" altLang="ja-JP" sz="2215"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412160" y="4023133"/>
            <a:ext cx="8488164" cy="774058"/>
          </a:xfrm>
          <a:prstGeom prst="rect">
            <a:avLst/>
          </a:prstGeom>
          <a:solidFill>
            <a:schemeClr val="accent6">
              <a:lumMod val="40000"/>
              <a:lumOff val="60000"/>
            </a:schemeClr>
          </a:solidFill>
        </p:spPr>
        <p:txBody>
          <a:bodyPr wrap="square" rtlCol="0">
            <a:spAutoFit/>
          </a:bodyPr>
          <a:lstStyle/>
          <a:p>
            <a:r>
              <a:rPr kumimoji="1" lang="ja-JP" altLang="en-US" sz="2215" b="1" dirty="0">
                <a:latin typeface="Meiryo UI" panose="020B0604030504040204" pitchFamily="50" charset="-128"/>
                <a:ea typeface="Meiryo UI" panose="020B0604030504040204" pitchFamily="50" charset="-128"/>
              </a:rPr>
              <a:t>・非稼働病床や廃止病棟なども含めた病床の確保</a:t>
            </a:r>
            <a:endParaRPr kumimoji="1" lang="en-US" altLang="ja-JP" sz="2215" b="1" dirty="0">
              <a:latin typeface="Meiryo UI" panose="020B0604030504040204" pitchFamily="50" charset="-128"/>
              <a:ea typeface="Meiryo UI" panose="020B0604030504040204" pitchFamily="50" charset="-128"/>
            </a:endParaRPr>
          </a:p>
          <a:p>
            <a:r>
              <a:rPr kumimoji="1" lang="ja-JP" altLang="en-US" sz="2215" b="1" dirty="0" smtClean="0">
                <a:latin typeface="Meiryo UI" panose="020B0604030504040204" pitchFamily="50" charset="-128"/>
                <a:ea typeface="Meiryo UI" panose="020B0604030504040204" pitchFamily="50" charset="-128"/>
              </a:rPr>
              <a:t>・自宅や宿泊施設での療養に備えた準備</a:t>
            </a:r>
            <a:endParaRPr kumimoji="1" lang="en-US" altLang="ja-JP" sz="2215"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12159" y="5769575"/>
            <a:ext cx="8514900" cy="774058"/>
          </a:xfrm>
          <a:prstGeom prst="rect">
            <a:avLst/>
          </a:prstGeom>
          <a:solidFill>
            <a:schemeClr val="accent6">
              <a:lumMod val="40000"/>
              <a:lumOff val="60000"/>
            </a:schemeClr>
          </a:solidFill>
        </p:spPr>
        <p:txBody>
          <a:bodyPr wrap="square" rtlCol="0">
            <a:spAutoFit/>
          </a:bodyPr>
          <a:lstStyle/>
          <a:p>
            <a:r>
              <a:rPr kumimoji="1" lang="ja-JP" altLang="en-US" sz="2215" b="1" dirty="0">
                <a:latin typeface="Meiryo UI" panose="020B0604030504040204" pitchFamily="50" charset="-128"/>
                <a:ea typeface="Meiryo UI" panose="020B0604030504040204" pitchFamily="50" charset="-128"/>
              </a:rPr>
              <a:t>・</a:t>
            </a:r>
            <a:r>
              <a:rPr kumimoji="1" lang="ja-JP" altLang="en-US" sz="2215" b="1" dirty="0" smtClean="0">
                <a:latin typeface="Meiryo UI" panose="020B0604030504040204" pitchFamily="50" charset="-128"/>
                <a:ea typeface="Meiryo UI" panose="020B0604030504040204" pitchFamily="50" charset="-128"/>
              </a:rPr>
              <a:t>手洗いや咳エチケットなど感染防止策の徹底</a:t>
            </a:r>
            <a:endParaRPr kumimoji="1" lang="en-US" altLang="ja-JP" sz="2215" b="1" dirty="0">
              <a:latin typeface="Meiryo UI" panose="020B0604030504040204" pitchFamily="50" charset="-128"/>
              <a:ea typeface="Meiryo UI" panose="020B0604030504040204" pitchFamily="50" charset="-128"/>
            </a:endParaRPr>
          </a:p>
          <a:p>
            <a:r>
              <a:rPr kumimoji="1" lang="ja-JP" altLang="en-US" sz="2215" b="1" dirty="0">
                <a:latin typeface="Meiryo UI" panose="020B0604030504040204" pitchFamily="50" charset="-128"/>
                <a:ea typeface="Meiryo UI" panose="020B0604030504040204" pitchFamily="50" charset="-128"/>
              </a:rPr>
              <a:t>・「３つの密」を避ける</a:t>
            </a:r>
            <a:r>
              <a:rPr kumimoji="1" lang="ja-JP" altLang="en-US" sz="2215" b="1" dirty="0" smtClean="0">
                <a:latin typeface="Meiryo UI" panose="020B0604030504040204" pitchFamily="50" charset="-128"/>
                <a:ea typeface="Meiryo UI" panose="020B0604030504040204" pitchFamily="50" charset="-128"/>
              </a:rPr>
              <a:t>、多人数で集まることを避けるなどの行動変容</a:t>
            </a:r>
            <a:endParaRPr kumimoji="1" lang="en-US" altLang="ja-JP" sz="2215" b="1" dirty="0">
              <a:latin typeface="Meiryo UI" panose="020B0604030504040204" pitchFamily="50" charset="-128"/>
              <a:ea typeface="Meiryo UI" panose="020B0604030504040204" pitchFamily="50" charset="-128"/>
            </a:endParaRPr>
          </a:p>
        </p:txBody>
      </p:sp>
      <p:sp>
        <p:nvSpPr>
          <p:cNvPr id="2" name="正方形/長方形 1"/>
          <p:cNvSpPr/>
          <p:nvPr/>
        </p:nvSpPr>
        <p:spPr>
          <a:xfrm>
            <a:off x="7959144" y="35344"/>
            <a:ext cx="1168050" cy="41591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資料４</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68952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28" y="302406"/>
            <a:ext cx="9140073" cy="1001556"/>
          </a:xfrm>
          <a:prstGeom prst="rect">
            <a:avLst/>
          </a:prstGeom>
          <a:solidFill>
            <a:schemeClr val="accent1">
              <a:lumMod val="50000"/>
            </a:schemeClr>
          </a:solidFill>
          <a:ln>
            <a:noFill/>
          </a:ln>
        </p:spPr>
        <p:txBody>
          <a:bodyPr wrap="square" rtlCol="0">
            <a:spAutoFit/>
          </a:bodyPr>
          <a:lstStyle/>
          <a:p>
            <a:pPr algn="ctr"/>
            <a:r>
              <a:rPr lang="ja-JP" altLang="en-US" sz="2954" b="1" dirty="0">
                <a:solidFill>
                  <a:schemeClr val="bg1"/>
                </a:solidFill>
              </a:rPr>
              <a:t>新型コロナウイルスの感染拡大防止に向け、</a:t>
            </a:r>
            <a:endParaRPr lang="en-US" altLang="ja-JP" sz="2954" b="1" dirty="0">
              <a:solidFill>
                <a:schemeClr val="bg1"/>
              </a:solidFill>
            </a:endParaRPr>
          </a:p>
          <a:p>
            <a:pPr algn="ctr"/>
            <a:r>
              <a:rPr lang="ja-JP" altLang="en-US" sz="2954" b="1" dirty="0">
                <a:solidFill>
                  <a:schemeClr val="bg1"/>
                </a:solidFill>
              </a:rPr>
              <a:t>府民の皆さまにお願いしたいこと</a:t>
            </a:r>
          </a:p>
        </p:txBody>
      </p:sp>
      <p:sp>
        <p:nvSpPr>
          <p:cNvPr id="6" name="テキスト ボックス 5"/>
          <p:cNvSpPr txBox="1"/>
          <p:nvPr/>
        </p:nvSpPr>
        <p:spPr>
          <a:xfrm>
            <a:off x="154548" y="1439087"/>
            <a:ext cx="8857110" cy="660437"/>
          </a:xfrm>
          <a:prstGeom prst="rect">
            <a:avLst/>
          </a:prstGeom>
          <a:solidFill>
            <a:schemeClr val="accent6">
              <a:lumMod val="40000"/>
              <a:lumOff val="60000"/>
            </a:schemeClr>
          </a:solidFill>
        </p:spPr>
        <p:txBody>
          <a:bodyPr wrap="square" rtlCol="0">
            <a:spAutoFit/>
          </a:bodyPr>
          <a:lstStyle/>
          <a:p>
            <a:pPr algn="ctr"/>
            <a:r>
              <a:rPr kumimoji="1" lang="ja-JP" altLang="en-US" sz="1846" b="1" dirty="0">
                <a:latin typeface="Meiryo UI" panose="020B0604030504040204" pitchFamily="50" charset="-128"/>
                <a:ea typeface="Meiryo UI" panose="020B0604030504040204" pitchFamily="50" charset="-128"/>
              </a:rPr>
              <a:t>新型コロナウイルスの感染拡大を防止するためには、府民の皆さま一人ひとりが、</a:t>
            </a:r>
            <a:endParaRPr kumimoji="1" lang="en-US" altLang="ja-JP" sz="1846" b="1" dirty="0">
              <a:latin typeface="Meiryo UI" panose="020B0604030504040204" pitchFamily="50" charset="-128"/>
              <a:ea typeface="Meiryo UI" panose="020B0604030504040204" pitchFamily="50" charset="-128"/>
            </a:endParaRPr>
          </a:p>
          <a:p>
            <a:pPr algn="ctr"/>
            <a:r>
              <a:rPr kumimoji="1" lang="ja-JP" altLang="en-US" sz="1846" b="1" dirty="0">
                <a:latin typeface="Meiryo UI" panose="020B0604030504040204" pitchFamily="50" charset="-128"/>
                <a:ea typeface="Meiryo UI" panose="020B0604030504040204" pitchFamily="50" charset="-128"/>
              </a:rPr>
              <a:t>「感染しない」「感染させない」ための行動をとっていただくことが重要です。</a:t>
            </a:r>
            <a:endParaRPr kumimoji="1" lang="en-US" altLang="ja-JP" sz="1846" b="1"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12569" y="362838"/>
            <a:ext cx="899089" cy="820416"/>
          </a:xfrm>
          <a:prstGeom prst="rect">
            <a:avLst/>
          </a:prstGeom>
        </p:spPr>
      </p:pic>
      <p:pic>
        <p:nvPicPr>
          <p:cNvPr id="13" name="図 12"/>
          <p:cNvPicPr>
            <a:picLocks noChangeAspect="1"/>
          </p:cNvPicPr>
          <p:nvPr/>
        </p:nvPicPr>
        <p:blipFill>
          <a:blip r:embed="rId3"/>
          <a:stretch>
            <a:fillRect/>
          </a:stretch>
        </p:blipFill>
        <p:spPr>
          <a:xfrm>
            <a:off x="1262905" y="2783941"/>
            <a:ext cx="7103235" cy="3674440"/>
          </a:xfrm>
          <a:prstGeom prst="rect">
            <a:avLst/>
          </a:prstGeom>
        </p:spPr>
      </p:pic>
      <p:sp>
        <p:nvSpPr>
          <p:cNvPr id="2" name="テキスト ボックス 1"/>
          <p:cNvSpPr txBox="1"/>
          <p:nvPr/>
        </p:nvSpPr>
        <p:spPr>
          <a:xfrm>
            <a:off x="154547" y="2244149"/>
            <a:ext cx="5173211" cy="603691"/>
          </a:xfrm>
          <a:prstGeom prst="rect">
            <a:avLst/>
          </a:prstGeom>
          <a:solidFill>
            <a:schemeClr val="accent4">
              <a:lumMod val="20000"/>
              <a:lumOff val="80000"/>
            </a:schemeClr>
          </a:solidFill>
          <a:ln>
            <a:solidFill>
              <a:srgbClr val="C00000"/>
            </a:solidFill>
          </a:ln>
        </p:spPr>
        <p:txBody>
          <a:bodyPr wrap="none" rtlCol="0">
            <a:spAutoFit/>
          </a:bodyPr>
          <a:lstStyle/>
          <a:p>
            <a:r>
              <a:rPr kumimoji="1" lang="ja-JP" altLang="en-US" sz="3323" b="1" dirty="0">
                <a:solidFill>
                  <a:srgbClr val="C00000"/>
                </a:solidFill>
                <a:latin typeface="Meiryo UI" panose="020B0604030504040204" pitchFamily="50" charset="-128"/>
                <a:ea typeface="Meiryo UI" panose="020B0604030504040204" pitchFamily="50" charset="-128"/>
              </a:rPr>
              <a:t>　　「３つの密」を避けましょう</a:t>
            </a: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547" y="2280079"/>
            <a:ext cx="575071" cy="524751"/>
          </a:xfrm>
          <a:prstGeom prst="rect">
            <a:avLst/>
          </a:prstGeom>
        </p:spPr>
      </p:pic>
    </p:spTree>
    <p:extLst>
      <p:ext uri="{BB962C8B-B14F-4D97-AF65-F5344CB8AC3E}">
        <p14:creationId xmlns:p14="http://schemas.microsoft.com/office/powerpoint/2010/main" val="3343842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93123" y="301047"/>
            <a:ext cx="8857110" cy="490134"/>
          </a:xfrm>
          <a:prstGeom prst="rect">
            <a:avLst/>
          </a:prstGeom>
          <a:noFill/>
        </p:spPr>
        <p:txBody>
          <a:bodyPr wrap="square" rtlCol="0">
            <a:spAutoFit/>
          </a:bodyPr>
          <a:lstStyle/>
          <a:p>
            <a:pPr algn="ctr"/>
            <a:r>
              <a:rPr kumimoji="1" lang="ja-JP" altLang="en-US" sz="2585" b="1" dirty="0">
                <a:latin typeface="Meiryo UI" panose="020B0604030504040204" pitchFamily="50" charset="-128"/>
                <a:ea typeface="Meiryo UI" panose="020B0604030504040204" pitchFamily="50" charset="-128"/>
              </a:rPr>
              <a:t>とりわけ、以下の取組みは避けていただくよう、お願いします。</a:t>
            </a:r>
            <a:endParaRPr kumimoji="1" lang="en-US" altLang="ja-JP" sz="2585"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02014" y="774544"/>
            <a:ext cx="8738955" cy="523220"/>
          </a:xfrm>
          <a:prstGeom prst="rect">
            <a:avLst/>
          </a:prstGeom>
          <a:solidFill>
            <a:schemeClr val="accent4">
              <a:lumMod val="20000"/>
              <a:lumOff val="80000"/>
            </a:schemeClr>
          </a:solidFill>
          <a:ln>
            <a:solidFill>
              <a:srgbClr val="C00000"/>
            </a:solidFill>
          </a:ln>
        </p:spPr>
        <p:txBody>
          <a:bodyPr wrap="square" rIns="0" rtlCol="0">
            <a:spAutoFit/>
          </a:bodyPr>
          <a:lstStyle/>
          <a:p>
            <a:r>
              <a:rPr kumimoji="1" lang="ja-JP" altLang="en-US" sz="2800" b="1" dirty="0">
                <a:solidFill>
                  <a:srgbClr val="C00000"/>
                </a:solidFill>
                <a:latin typeface="Meiryo UI" panose="020B0604030504040204" pitchFamily="50" charset="-128"/>
                <a:ea typeface="Meiryo UI" panose="020B0604030504040204" pitchFamily="50" charset="-128"/>
              </a:rPr>
              <a:t>　　</a:t>
            </a:r>
            <a:r>
              <a:rPr kumimoji="1" lang="ja-JP" altLang="en-US" sz="2600" b="1" dirty="0">
                <a:solidFill>
                  <a:srgbClr val="C00000"/>
                </a:solidFill>
                <a:latin typeface="Meiryo UI" panose="020B0604030504040204" pitchFamily="50" charset="-128"/>
                <a:ea typeface="Meiryo UI" panose="020B0604030504040204" pitchFamily="50" charset="-128"/>
              </a:rPr>
              <a:t>接客を伴う</a:t>
            </a:r>
            <a:r>
              <a:rPr kumimoji="1" lang="ja-JP" altLang="en-US" sz="2600" b="1" dirty="0" smtClean="0">
                <a:solidFill>
                  <a:srgbClr val="C00000"/>
                </a:solidFill>
                <a:latin typeface="Meiryo UI" panose="020B0604030504040204" pitchFamily="50" charset="-128"/>
                <a:ea typeface="Meiryo UI" panose="020B0604030504040204" pitchFamily="50" charset="-128"/>
              </a:rPr>
              <a:t>飲食店や夜間の繁華街への外出はお控え</a:t>
            </a:r>
            <a:r>
              <a:rPr kumimoji="1" lang="ja-JP" altLang="en-US" sz="2600" b="1" dirty="0">
                <a:solidFill>
                  <a:srgbClr val="C00000"/>
                </a:solidFill>
                <a:latin typeface="Meiryo UI" panose="020B0604030504040204" pitchFamily="50" charset="-128"/>
                <a:ea typeface="Meiryo UI" panose="020B0604030504040204" pitchFamily="50" charset="-128"/>
              </a:rPr>
              <a:t>ください</a:t>
            </a:r>
          </a:p>
        </p:txBody>
      </p:sp>
      <p:sp>
        <p:nvSpPr>
          <p:cNvPr id="10" name="テキスト ボックス 9"/>
          <p:cNvSpPr txBox="1"/>
          <p:nvPr/>
        </p:nvSpPr>
        <p:spPr>
          <a:xfrm>
            <a:off x="302012" y="1358279"/>
            <a:ext cx="8738957" cy="603883"/>
          </a:xfrm>
          <a:prstGeom prst="rect">
            <a:avLst/>
          </a:prstGeom>
          <a:solidFill>
            <a:schemeClr val="accent6">
              <a:lumMod val="20000"/>
              <a:lumOff val="80000"/>
            </a:schemeClr>
          </a:solidFill>
        </p:spPr>
        <p:txBody>
          <a:bodyPr wrap="square" rtlCol="0">
            <a:spAutoFit/>
          </a:bodyPr>
          <a:lstStyle/>
          <a:p>
            <a:r>
              <a:rPr kumimoji="1" lang="ja-JP" altLang="en-US" sz="1662" dirty="0">
                <a:latin typeface="Meiryo UI" panose="020B0604030504040204" pitchFamily="50" charset="-128"/>
                <a:ea typeface="Meiryo UI" panose="020B0604030504040204" pitchFamily="50" charset="-128"/>
              </a:rPr>
              <a:t>・専門家の分析において</a:t>
            </a:r>
            <a:r>
              <a:rPr kumimoji="1" lang="ja-JP" altLang="en-US" sz="1662" dirty="0" smtClean="0">
                <a:latin typeface="Meiryo UI" panose="020B0604030504040204" pitchFamily="50" charset="-128"/>
                <a:ea typeface="Meiryo UI" panose="020B0604030504040204" pitchFamily="50" charset="-128"/>
              </a:rPr>
              <a:t>、至近距離での会話など、接客</a:t>
            </a:r>
            <a:r>
              <a:rPr kumimoji="1" lang="ja-JP" altLang="en-US" sz="1662" dirty="0">
                <a:latin typeface="Meiryo UI" panose="020B0604030504040204" pitchFamily="50" charset="-128"/>
                <a:ea typeface="Meiryo UI" panose="020B0604030504040204" pitchFamily="50" charset="-128"/>
              </a:rPr>
              <a:t>を伴う飲食の場で感染したと疑われる事例が</a:t>
            </a:r>
            <a:endParaRPr kumimoji="1" lang="en-US" altLang="ja-JP" sz="1662" dirty="0">
              <a:latin typeface="Meiryo UI" panose="020B0604030504040204" pitchFamily="50" charset="-128"/>
              <a:ea typeface="Meiryo UI" panose="020B0604030504040204" pitchFamily="50" charset="-128"/>
            </a:endParaRPr>
          </a:p>
          <a:p>
            <a:r>
              <a:rPr kumimoji="1" lang="ja-JP" altLang="en-US" sz="1662" dirty="0">
                <a:latin typeface="Meiryo UI" panose="020B0604030504040204" pitchFamily="50" charset="-128"/>
                <a:ea typeface="Meiryo UI" panose="020B0604030504040204" pitchFamily="50" charset="-128"/>
              </a:rPr>
              <a:t>　複数確認されています。</a:t>
            </a:r>
            <a:endParaRPr kumimoji="1" lang="en-US" altLang="ja-JP" sz="1662" dirty="0">
              <a:latin typeface="Meiryo UI" panose="020B0604030504040204" pitchFamily="50" charset="-128"/>
              <a:ea typeface="Meiryo UI" panose="020B0604030504040204" pitchFamily="50" charset="-128"/>
            </a:endParaRPr>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013" y="774544"/>
            <a:ext cx="575071" cy="524751"/>
          </a:xfrm>
          <a:prstGeom prst="rect">
            <a:avLst/>
          </a:prstGeom>
        </p:spPr>
      </p:pic>
      <p:sp>
        <p:nvSpPr>
          <p:cNvPr id="13" name="テキスト ボックス 12"/>
          <p:cNvSpPr txBox="1"/>
          <p:nvPr/>
        </p:nvSpPr>
        <p:spPr>
          <a:xfrm>
            <a:off x="302012" y="2223238"/>
            <a:ext cx="8738957" cy="584775"/>
          </a:xfrm>
          <a:prstGeom prst="rect">
            <a:avLst/>
          </a:prstGeom>
          <a:solidFill>
            <a:schemeClr val="accent4">
              <a:lumMod val="20000"/>
              <a:lumOff val="80000"/>
            </a:schemeClr>
          </a:solidFill>
          <a:ln>
            <a:solidFill>
              <a:srgbClr val="C00000"/>
            </a:solidFill>
          </a:ln>
        </p:spPr>
        <p:txBody>
          <a:bodyPr wrap="square" rtlCol="0">
            <a:spAutoFit/>
          </a:bodyPr>
          <a:lstStyle/>
          <a:p>
            <a:r>
              <a:rPr kumimoji="1" lang="ja-JP" altLang="en-US" sz="3200" b="1" dirty="0">
                <a:solidFill>
                  <a:srgbClr val="C00000"/>
                </a:solidFill>
                <a:latin typeface="Meiryo UI" panose="020B0604030504040204" pitchFamily="50" charset="-128"/>
                <a:ea typeface="Meiryo UI" panose="020B0604030504040204" pitchFamily="50" charset="-128"/>
              </a:rPr>
              <a:t>　　</a:t>
            </a:r>
            <a:r>
              <a:rPr kumimoji="1" lang="ja-JP" altLang="en-US" sz="3200" b="1" dirty="0" smtClean="0">
                <a:solidFill>
                  <a:srgbClr val="C00000"/>
                </a:solidFill>
                <a:latin typeface="Meiryo UI" panose="020B0604030504040204" pitchFamily="50" charset="-128"/>
                <a:ea typeface="Meiryo UI" panose="020B0604030504040204" pitchFamily="50" charset="-128"/>
              </a:rPr>
              <a:t>できる</a:t>
            </a:r>
            <a:r>
              <a:rPr kumimoji="1" lang="ja-JP" altLang="en-US" sz="3200" b="1" dirty="0" smtClean="0">
                <a:solidFill>
                  <a:srgbClr val="C00000"/>
                </a:solidFill>
                <a:latin typeface="Meiryo UI" panose="020B0604030504040204" pitchFamily="50" charset="-128"/>
                <a:ea typeface="Meiryo UI" panose="020B0604030504040204" pitchFamily="50" charset="-128"/>
              </a:rPr>
              <a:t>限り多人数で</a:t>
            </a:r>
            <a:r>
              <a:rPr kumimoji="1" lang="ja-JP" altLang="en-US" sz="3200" b="1" dirty="0">
                <a:solidFill>
                  <a:srgbClr val="C00000"/>
                </a:solidFill>
                <a:latin typeface="Meiryo UI" panose="020B0604030504040204" pitchFamily="50" charset="-128"/>
                <a:ea typeface="Meiryo UI" panose="020B0604030504040204" pitchFamily="50" charset="-128"/>
              </a:rPr>
              <a:t>集まる</a:t>
            </a:r>
            <a:r>
              <a:rPr kumimoji="1" lang="ja-JP" altLang="en-US" sz="3200" b="1" dirty="0" smtClean="0">
                <a:solidFill>
                  <a:srgbClr val="C00000"/>
                </a:solidFill>
                <a:latin typeface="Meiryo UI" panose="020B0604030504040204" pitchFamily="50" charset="-128"/>
                <a:ea typeface="Meiryo UI" panose="020B0604030504040204" pitchFamily="50" charset="-128"/>
              </a:rPr>
              <a:t>ことを避けましょう</a:t>
            </a:r>
            <a:endParaRPr kumimoji="1" lang="ja-JP" altLang="en-US" sz="3200" b="1" dirty="0">
              <a:solidFill>
                <a:srgbClr val="C00000"/>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302012" y="2845609"/>
            <a:ext cx="8738957" cy="944489"/>
          </a:xfrm>
          <a:prstGeom prst="rect">
            <a:avLst/>
          </a:prstGeom>
          <a:solidFill>
            <a:schemeClr val="accent6">
              <a:lumMod val="20000"/>
              <a:lumOff val="80000"/>
            </a:schemeClr>
          </a:solidFill>
        </p:spPr>
        <p:txBody>
          <a:bodyPr wrap="square" rtlCol="0">
            <a:spAutoFit/>
          </a:bodyPr>
          <a:lstStyle/>
          <a:p>
            <a:r>
              <a:rPr kumimoji="1" lang="ja-JP" altLang="en-US" sz="1846" dirty="0">
                <a:latin typeface="Meiryo UI" panose="020B0604030504040204" pitchFamily="50" charset="-128"/>
                <a:ea typeface="Meiryo UI" panose="020B0604030504040204" pitchFamily="50" charset="-128"/>
              </a:rPr>
              <a:t>・海外からの帰国者との集まりなどから感染拡大につながっている事例が確認されています。</a:t>
            </a:r>
            <a:endParaRPr kumimoji="1" lang="en-US" altLang="ja-JP" sz="1846" dirty="0">
              <a:latin typeface="Meiryo UI" panose="020B0604030504040204" pitchFamily="50" charset="-128"/>
              <a:ea typeface="Meiryo UI" panose="020B0604030504040204" pitchFamily="50" charset="-128"/>
            </a:endParaRPr>
          </a:p>
          <a:p>
            <a:r>
              <a:rPr kumimoji="1" lang="ja-JP" altLang="en-US" sz="1846" dirty="0">
                <a:latin typeface="Meiryo UI" panose="020B0604030504040204" pitchFamily="50" charset="-128"/>
                <a:ea typeface="Meiryo UI" panose="020B0604030504040204" pitchFamily="50" charset="-128"/>
              </a:rPr>
              <a:t> 学生コンパ</a:t>
            </a:r>
            <a:r>
              <a:rPr kumimoji="1" lang="ja-JP" altLang="en-US" sz="1846" dirty="0" smtClean="0">
                <a:latin typeface="Meiryo UI" panose="020B0604030504040204" pitchFamily="50" charset="-128"/>
                <a:ea typeface="Meiryo UI" panose="020B0604030504040204" pitchFamily="50" charset="-128"/>
              </a:rPr>
              <a:t>など多人数で</a:t>
            </a:r>
            <a:r>
              <a:rPr kumimoji="1" lang="ja-JP" altLang="en-US" sz="1846" dirty="0">
                <a:latin typeface="Meiryo UI" panose="020B0604030504040204" pitchFamily="50" charset="-128"/>
                <a:ea typeface="Meiryo UI" panose="020B0604030504040204" pitchFamily="50" charset="-128"/>
              </a:rPr>
              <a:t>集まる</a:t>
            </a:r>
            <a:r>
              <a:rPr kumimoji="1" lang="ja-JP" altLang="en-US" sz="1846" dirty="0" smtClean="0">
                <a:latin typeface="Meiryo UI" panose="020B0604030504040204" pitchFamily="50" charset="-128"/>
                <a:ea typeface="Meiryo UI" panose="020B0604030504040204" pitchFamily="50" charset="-128"/>
              </a:rPr>
              <a:t>ことは避けましょう</a:t>
            </a:r>
            <a:r>
              <a:rPr kumimoji="1" lang="ja-JP" altLang="en-US" sz="1846" dirty="0">
                <a:latin typeface="Meiryo UI" panose="020B0604030504040204" pitchFamily="50" charset="-128"/>
                <a:ea typeface="Meiryo UI" panose="020B0604030504040204" pitchFamily="50" charset="-128"/>
              </a:rPr>
              <a:t>。</a:t>
            </a:r>
            <a:endParaRPr kumimoji="1" lang="en-US" altLang="ja-JP" sz="1846" dirty="0">
              <a:latin typeface="Meiryo UI" panose="020B0604030504040204" pitchFamily="50" charset="-128"/>
              <a:ea typeface="Meiryo UI" panose="020B0604030504040204" pitchFamily="50" charset="-128"/>
            </a:endParaRPr>
          </a:p>
          <a:p>
            <a:r>
              <a:rPr kumimoji="1" lang="ja-JP" altLang="en-US" sz="1846" dirty="0">
                <a:latin typeface="Meiryo UI" panose="020B0604030504040204" pitchFamily="50" charset="-128"/>
                <a:ea typeface="Meiryo UI" panose="020B0604030504040204" pitchFamily="50" charset="-128"/>
              </a:rPr>
              <a:t>・また、大規模</a:t>
            </a:r>
            <a:r>
              <a:rPr kumimoji="1" lang="ja-JP" altLang="en-US" sz="1846" dirty="0" smtClean="0">
                <a:latin typeface="Meiryo UI" panose="020B0604030504040204" pitchFamily="50" charset="-128"/>
                <a:ea typeface="Meiryo UI" panose="020B0604030504040204" pitchFamily="50" charset="-128"/>
              </a:rPr>
              <a:t>イベントについては引き続き自粛</a:t>
            </a:r>
            <a:r>
              <a:rPr kumimoji="1" lang="ja-JP" altLang="en-US" sz="1846" dirty="0">
                <a:latin typeface="Meiryo UI" panose="020B0604030504040204" pitchFamily="50" charset="-128"/>
                <a:ea typeface="Meiryo UI" panose="020B0604030504040204" pitchFamily="50" charset="-128"/>
              </a:rPr>
              <a:t>をお願いします。</a:t>
            </a:r>
            <a:endParaRPr kumimoji="1" lang="en-US" altLang="ja-JP" sz="1846" dirty="0">
              <a:latin typeface="Meiryo UI" panose="020B0604030504040204" pitchFamily="50" charset="-128"/>
              <a:ea typeface="Meiryo UI" panose="020B0604030504040204" pitchFamily="50"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2869" y="2223237"/>
            <a:ext cx="575071" cy="524751"/>
          </a:xfrm>
          <a:prstGeom prst="rect">
            <a:avLst/>
          </a:prstGeom>
        </p:spPr>
      </p:pic>
      <p:sp>
        <p:nvSpPr>
          <p:cNvPr id="16" name="テキスト ボックス 15"/>
          <p:cNvSpPr txBox="1"/>
          <p:nvPr/>
        </p:nvSpPr>
        <p:spPr>
          <a:xfrm>
            <a:off x="302013" y="3965509"/>
            <a:ext cx="8738956" cy="523220"/>
          </a:xfrm>
          <a:prstGeom prst="rect">
            <a:avLst/>
          </a:prstGeom>
          <a:solidFill>
            <a:schemeClr val="accent4">
              <a:lumMod val="20000"/>
              <a:lumOff val="80000"/>
            </a:schemeClr>
          </a:solidFill>
          <a:ln>
            <a:solidFill>
              <a:srgbClr val="C00000"/>
            </a:solidFill>
          </a:ln>
        </p:spPr>
        <p:txBody>
          <a:bodyPr wrap="square" rtlCol="0">
            <a:spAutoFit/>
          </a:bodyPr>
          <a:lstStyle/>
          <a:p>
            <a:r>
              <a:rPr kumimoji="1" lang="ja-JP" altLang="en-US" sz="2800" b="1" dirty="0">
                <a:solidFill>
                  <a:srgbClr val="C00000"/>
                </a:solidFill>
                <a:latin typeface="Meiryo UI" panose="020B0604030504040204" pitchFamily="50" charset="-128"/>
                <a:ea typeface="Meiryo UI" panose="020B0604030504040204" pitchFamily="50" charset="-128"/>
              </a:rPr>
              <a:t>　　 </a:t>
            </a:r>
            <a:r>
              <a:rPr kumimoji="1" lang="ja-JP" altLang="en-US" sz="2800" b="1" dirty="0" smtClean="0">
                <a:solidFill>
                  <a:srgbClr val="C00000"/>
                </a:solidFill>
                <a:latin typeface="Meiryo UI" panose="020B0604030504040204" pitchFamily="50" charset="-128"/>
                <a:ea typeface="Meiryo UI" panose="020B0604030504040204" pitchFamily="50" charset="-128"/>
              </a:rPr>
              <a:t>屋内での大声</a:t>
            </a:r>
            <a:r>
              <a:rPr kumimoji="1" lang="ja-JP" altLang="en-US" sz="2800" b="1" dirty="0">
                <a:solidFill>
                  <a:srgbClr val="C00000"/>
                </a:solidFill>
                <a:latin typeface="Meiryo UI" panose="020B0604030504040204" pitchFamily="50" charset="-128"/>
                <a:ea typeface="Meiryo UI" panose="020B0604030504040204" pitchFamily="50" charset="-128"/>
              </a:rPr>
              <a:t>を出す、息があがる行為を避けましょう</a:t>
            </a:r>
            <a:endParaRPr kumimoji="1" lang="ja-JP" altLang="en-US" sz="2800" b="1" u="sng" dirty="0">
              <a:solidFill>
                <a:srgbClr val="C00000"/>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02012" y="4546271"/>
            <a:ext cx="8738957" cy="660437"/>
          </a:xfrm>
          <a:prstGeom prst="rect">
            <a:avLst/>
          </a:prstGeom>
          <a:solidFill>
            <a:schemeClr val="accent6">
              <a:lumMod val="20000"/>
              <a:lumOff val="80000"/>
            </a:schemeClr>
          </a:solidFill>
        </p:spPr>
        <p:txBody>
          <a:bodyPr wrap="square" rtlCol="0">
            <a:spAutoFit/>
          </a:bodyPr>
          <a:lstStyle/>
          <a:p>
            <a:r>
              <a:rPr kumimoji="1" lang="ja-JP" altLang="en-US" sz="1846" dirty="0">
                <a:latin typeface="Meiryo UI" panose="020B0604030504040204" pitchFamily="50" charset="-128"/>
                <a:ea typeface="Meiryo UI" panose="020B0604030504040204" pitchFamily="50" charset="-128"/>
              </a:rPr>
              <a:t>・カラオケなどで大声を出す行為や</a:t>
            </a:r>
            <a:r>
              <a:rPr kumimoji="1" lang="ja-JP" altLang="en-US" sz="1846" dirty="0" smtClean="0">
                <a:latin typeface="Meiryo UI" panose="020B0604030504040204" pitchFamily="50" charset="-128"/>
                <a:ea typeface="Meiryo UI" panose="020B0604030504040204" pitchFamily="50" charset="-128"/>
              </a:rPr>
              <a:t>、</a:t>
            </a:r>
            <a:r>
              <a:rPr kumimoji="1" lang="ja-JP" altLang="en-US" sz="1846" dirty="0">
                <a:latin typeface="Meiryo UI" panose="020B0604030504040204" pitchFamily="50" charset="-128"/>
                <a:ea typeface="Meiryo UI" panose="020B0604030504040204" pitchFamily="50" charset="-128"/>
              </a:rPr>
              <a:t>スポーツ</a:t>
            </a:r>
            <a:r>
              <a:rPr kumimoji="1" lang="ja-JP" altLang="en-US" sz="1846" dirty="0" smtClean="0">
                <a:latin typeface="Meiryo UI" panose="020B0604030504040204" pitchFamily="50" charset="-128"/>
                <a:ea typeface="Meiryo UI" panose="020B0604030504040204" pitchFamily="50" charset="-128"/>
              </a:rPr>
              <a:t>ジムなど</a:t>
            </a:r>
            <a:r>
              <a:rPr kumimoji="1" lang="ja-JP" altLang="en-US" sz="1846" dirty="0">
                <a:latin typeface="Meiryo UI" panose="020B0604030504040204" pitchFamily="50" charset="-128"/>
                <a:ea typeface="Meiryo UI" panose="020B0604030504040204" pitchFamily="50" charset="-128"/>
              </a:rPr>
              <a:t>息があがる運動時に、感染が</a:t>
            </a:r>
            <a:r>
              <a:rPr kumimoji="1" lang="ja-JP" altLang="en-US" sz="1846" dirty="0" smtClean="0">
                <a:latin typeface="Meiryo UI" panose="020B0604030504040204" pitchFamily="50" charset="-128"/>
                <a:ea typeface="Meiryo UI" panose="020B0604030504040204" pitchFamily="50" charset="-128"/>
              </a:rPr>
              <a:t>拡がる</a:t>
            </a:r>
            <a:endParaRPr kumimoji="1" lang="en-US" altLang="ja-JP" sz="1846" dirty="0" smtClean="0">
              <a:latin typeface="Meiryo UI" panose="020B0604030504040204" pitchFamily="50" charset="-128"/>
              <a:ea typeface="Meiryo UI" panose="020B0604030504040204" pitchFamily="50" charset="-128"/>
            </a:endParaRPr>
          </a:p>
          <a:p>
            <a:r>
              <a:rPr kumimoji="1" lang="ja-JP" altLang="en-US" sz="1846" dirty="0">
                <a:latin typeface="Meiryo UI" panose="020B0604030504040204" pitchFamily="50" charset="-128"/>
                <a:ea typeface="Meiryo UI" panose="020B0604030504040204" pitchFamily="50" charset="-128"/>
              </a:rPr>
              <a:t>　</a:t>
            </a:r>
            <a:r>
              <a:rPr kumimoji="1" lang="ja-JP" altLang="en-US" sz="1846" dirty="0" smtClean="0">
                <a:latin typeface="Meiryo UI" panose="020B0604030504040204" pitchFamily="50" charset="-128"/>
                <a:ea typeface="Meiryo UI" panose="020B0604030504040204" pitchFamily="50" charset="-128"/>
              </a:rPr>
              <a:t>おそれ</a:t>
            </a:r>
            <a:r>
              <a:rPr kumimoji="1" lang="ja-JP" altLang="en-US" sz="1846" dirty="0">
                <a:latin typeface="Meiryo UI" panose="020B0604030504040204" pitchFamily="50" charset="-128"/>
                <a:ea typeface="Meiryo UI" panose="020B0604030504040204" pitchFamily="50" charset="-128"/>
              </a:rPr>
              <a:t>がある</a:t>
            </a:r>
            <a:r>
              <a:rPr kumimoji="1" lang="ja-JP" altLang="en-US" sz="1846" dirty="0" smtClean="0">
                <a:latin typeface="Meiryo UI" panose="020B0604030504040204" pitchFamily="50" charset="-128"/>
                <a:ea typeface="Meiryo UI" panose="020B0604030504040204" pitchFamily="50" charset="-128"/>
              </a:rPr>
              <a:t>との専門家</a:t>
            </a:r>
            <a:r>
              <a:rPr kumimoji="1" lang="ja-JP" altLang="en-US" sz="1846" dirty="0">
                <a:latin typeface="Meiryo UI" panose="020B0604030504040204" pitchFamily="50" charset="-128"/>
                <a:ea typeface="Meiryo UI" panose="020B0604030504040204" pitchFamily="50" charset="-128"/>
              </a:rPr>
              <a:t>の指摘があります。</a:t>
            </a:r>
            <a:endParaRPr kumimoji="1" lang="en-US" altLang="ja-JP" sz="1846" dirty="0">
              <a:latin typeface="Meiryo UI" panose="020B0604030504040204" pitchFamily="50" charset="-128"/>
              <a:ea typeface="Meiryo UI" panose="020B0604030504040204" pitchFamily="50" charset="-128"/>
            </a:endParaRPr>
          </a:p>
        </p:txBody>
      </p:sp>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013" y="3965508"/>
            <a:ext cx="575071" cy="524751"/>
          </a:xfrm>
          <a:prstGeom prst="rect">
            <a:avLst/>
          </a:prstGeom>
        </p:spPr>
      </p:pic>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8603" y="3048559"/>
            <a:ext cx="1320838" cy="931191"/>
          </a:xfrm>
          <a:prstGeom prst="rect">
            <a:avLst/>
          </a:prstGeom>
        </p:spPr>
      </p:pic>
      <p:cxnSp>
        <p:nvCxnSpPr>
          <p:cNvPr id="20" name="直線コネクタ 19"/>
          <p:cNvCxnSpPr/>
          <p:nvPr/>
        </p:nvCxnSpPr>
        <p:spPr>
          <a:xfrm>
            <a:off x="7474226" y="3232881"/>
            <a:ext cx="1066672" cy="609031"/>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7474226" y="3232882"/>
            <a:ext cx="1066672" cy="626668"/>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302012" y="5658984"/>
            <a:ext cx="8648219" cy="887935"/>
          </a:xfrm>
          <a:prstGeom prst="rect">
            <a:avLst/>
          </a:prstGeom>
          <a:solidFill>
            <a:schemeClr val="accent6">
              <a:lumMod val="40000"/>
              <a:lumOff val="60000"/>
            </a:schemeClr>
          </a:solidFill>
        </p:spPr>
        <p:txBody>
          <a:bodyPr wrap="square" rtlCol="0">
            <a:spAutoFit/>
          </a:bodyPr>
          <a:lstStyle/>
          <a:p>
            <a:pPr algn="ctr"/>
            <a:r>
              <a:rPr kumimoji="1" lang="ja-JP" altLang="en-US" sz="2585" b="1" dirty="0">
                <a:latin typeface="Meiryo UI" panose="020B0604030504040204" pitchFamily="50" charset="-128"/>
                <a:ea typeface="Meiryo UI" panose="020B0604030504040204" pitchFamily="50" charset="-128"/>
              </a:rPr>
              <a:t>爆発的な感染拡大（オーバーシュート）を避けるための努力を</a:t>
            </a:r>
            <a:endParaRPr kumimoji="1" lang="en-US" altLang="ja-JP" sz="2585" b="1" dirty="0">
              <a:latin typeface="Meiryo UI" panose="020B0604030504040204" pitchFamily="50" charset="-128"/>
              <a:ea typeface="Meiryo UI" panose="020B0604030504040204" pitchFamily="50" charset="-128"/>
            </a:endParaRPr>
          </a:p>
          <a:p>
            <a:pPr algn="ctr"/>
            <a:r>
              <a:rPr kumimoji="1" lang="ja-JP" altLang="en-US" sz="2585" b="1" dirty="0">
                <a:latin typeface="Meiryo UI" panose="020B0604030504040204" pitchFamily="50" charset="-128"/>
                <a:ea typeface="Meiryo UI" panose="020B0604030504040204" pitchFamily="50" charset="-128"/>
              </a:rPr>
              <a:t>府民の皆さまで一丸となって行いましょう</a:t>
            </a:r>
            <a:endParaRPr kumimoji="1" lang="en-US" altLang="ja-JP" sz="2585"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78907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322</Words>
  <PresentationFormat>画面に合わせる (4:3)</PresentationFormat>
  <Paragraphs>30</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2020-04-02T06:56:07Z</cp:lastPrinted>
  <dcterms:created xsi:type="dcterms:W3CDTF">2020-04-02T02:14:49Z</dcterms:created>
  <dcterms:modified xsi:type="dcterms:W3CDTF">2020-04-02T06:56:22Z</dcterms:modified>
</cp:coreProperties>
</file>