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574" autoAdjust="0"/>
    <p:restoredTop sz="94660"/>
  </p:normalViewPr>
  <p:slideViewPr>
    <p:cSldViewPr snapToGrid="0">
      <p:cViewPr varScale="1">
        <p:scale>
          <a:sx n="78" d="100"/>
          <a:sy n="78" d="100"/>
        </p:scale>
        <p:origin x="888"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1D7174D-D74B-4EB0-AB50-1B43B880279B}" type="datetimeFigureOut">
              <a:rPr kumimoji="1" lang="ja-JP" altLang="en-US" smtClean="0"/>
              <a:t>2020/3/20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5862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1D7174D-D74B-4EB0-AB50-1B43B880279B}" type="datetimeFigureOut">
              <a:rPr kumimoji="1" lang="ja-JP" altLang="en-US" smtClean="0"/>
              <a:t>2020/3/20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3764618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1D7174D-D74B-4EB0-AB50-1B43B880279B}" type="datetimeFigureOut">
              <a:rPr kumimoji="1" lang="ja-JP" altLang="en-US" smtClean="0"/>
              <a:t>2020/3/20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1501196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1D7174D-D74B-4EB0-AB50-1B43B880279B}" type="datetimeFigureOut">
              <a:rPr kumimoji="1" lang="ja-JP" altLang="en-US" smtClean="0"/>
              <a:t>2020/3/20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1987116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1D7174D-D74B-4EB0-AB50-1B43B880279B}" type="datetimeFigureOut">
              <a:rPr kumimoji="1" lang="ja-JP" altLang="en-US" smtClean="0"/>
              <a:t>2020/3/20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3581389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1D7174D-D74B-4EB0-AB50-1B43B880279B}" type="datetimeFigureOut">
              <a:rPr kumimoji="1" lang="ja-JP" altLang="en-US" smtClean="0"/>
              <a:t>2020/3/20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3638456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1D7174D-D74B-4EB0-AB50-1B43B880279B}" type="datetimeFigureOut">
              <a:rPr kumimoji="1" lang="ja-JP" altLang="en-US" smtClean="0"/>
              <a:t>2020/3/20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445953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1D7174D-D74B-4EB0-AB50-1B43B880279B}" type="datetimeFigureOut">
              <a:rPr kumimoji="1" lang="ja-JP" altLang="en-US" smtClean="0"/>
              <a:t>2020/3/20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2138333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D7174D-D74B-4EB0-AB50-1B43B880279B}" type="datetimeFigureOut">
              <a:rPr kumimoji="1" lang="ja-JP" altLang="en-US" smtClean="0"/>
              <a:t>2020/3/20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1059296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1D7174D-D74B-4EB0-AB50-1B43B880279B}" type="datetimeFigureOut">
              <a:rPr kumimoji="1" lang="ja-JP" altLang="en-US" smtClean="0"/>
              <a:t>2020/3/20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1607212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1D7174D-D74B-4EB0-AB50-1B43B880279B}" type="datetimeFigureOut">
              <a:rPr kumimoji="1" lang="ja-JP" altLang="en-US" smtClean="0"/>
              <a:t>2020/3/20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4284404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D7174D-D74B-4EB0-AB50-1B43B880279B}" type="datetimeFigureOut">
              <a:rPr kumimoji="1" lang="ja-JP" altLang="en-US" smtClean="0"/>
              <a:t>2020/3/20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75EB73-4A02-4695-BEE9-50227254438B}" type="slidenum">
              <a:rPr kumimoji="1" lang="ja-JP" altLang="en-US" smtClean="0"/>
              <a:t>‹#›</a:t>
            </a:fld>
            <a:endParaRPr kumimoji="1" lang="ja-JP" altLang="en-US"/>
          </a:p>
        </p:txBody>
      </p:sp>
    </p:spTree>
    <p:extLst>
      <p:ext uri="{BB962C8B-B14F-4D97-AF65-F5344CB8AC3E}">
        <p14:creationId xmlns:p14="http://schemas.microsoft.com/office/powerpoint/2010/main" val="28448787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70121" y="1974128"/>
            <a:ext cx="8885873" cy="4809444"/>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900"/>
              </a:lnSpc>
            </a:pPr>
            <a:r>
              <a:rPr kumimoji="1" lang="ja-JP" altLang="en-US" sz="1400" b="1" dirty="0" smtClean="0">
                <a:solidFill>
                  <a:schemeClr val="tx1"/>
                </a:solidFill>
                <a:latin typeface="Meiryo UI" panose="020B0604030504040204" pitchFamily="50" charset="-128"/>
                <a:ea typeface="Meiryo UI" panose="020B0604030504040204" pitchFamily="50" charset="-128"/>
              </a:rPr>
              <a:t>（１）</a:t>
            </a:r>
            <a:r>
              <a:rPr kumimoji="1" lang="ja-JP" altLang="en-US" sz="1400" b="1" spc="-70" dirty="0">
                <a:solidFill>
                  <a:schemeClr val="tx1"/>
                </a:solidFill>
                <a:latin typeface="Meiryo UI" panose="020B0604030504040204" pitchFamily="50" charset="-128"/>
                <a:ea typeface="Meiryo UI" panose="020B0604030504040204" pitchFamily="50" charset="-128"/>
              </a:rPr>
              <a:t>現在、中止の方針としているイベント等、休館している施設等については、条件が整い次第、３月</a:t>
            </a:r>
            <a:r>
              <a:rPr kumimoji="1" lang="en-US" altLang="ja-JP" sz="1400" b="1" spc="-70" dirty="0">
                <a:solidFill>
                  <a:schemeClr val="tx1"/>
                </a:solidFill>
                <a:latin typeface="Meiryo UI" panose="020B0604030504040204" pitchFamily="50" charset="-128"/>
                <a:ea typeface="Meiryo UI" panose="020B0604030504040204" pitchFamily="50" charset="-128"/>
              </a:rPr>
              <a:t>21</a:t>
            </a:r>
            <a:r>
              <a:rPr kumimoji="1" lang="ja-JP" altLang="en-US" sz="1400" b="1" spc="-70" dirty="0">
                <a:solidFill>
                  <a:schemeClr val="tx1"/>
                </a:solidFill>
                <a:latin typeface="Meiryo UI" panose="020B0604030504040204" pitchFamily="50" charset="-128"/>
                <a:ea typeface="Meiryo UI" panose="020B0604030504040204" pitchFamily="50" charset="-128"/>
              </a:rPr>
              <a:t>日以降順次再開。　　</a:t>
            </a:r>
            <a:endParaRPr kumimoji="1" lang="en-US" altLang="ja-JP" sz="1400" b="1" spc="-70" dirty="0">
              <a:solidFill>
                <a:schemeClr val="tx1"/>
              </a:solidFill>
              <a:latin typeface="Meiryo UI" panose="020B0604030504040204" pitchFamily="50" charset="-128"/>
              <a:ea typeface="Meiryo UI" panose="020B0604030504040204" pitchFamily="50" charset="-128"/>
            </a:endParaRPr>
          </a:p>
          <a:p>
            <a:pPr>
              <a:lnSpc>
                <a:spcPts val="1900"/>
              </a:lnSpc>
            </a:pPr>
            <a:r>
              <a:rPr kumimoji="1" lang="ja-JP" altLang="en-US" sz="1400" b="1" spc="-30" dirty="0">
                <a:solidFill>
                  <a:schemeClr val="tx1"/>
                </a:solidFill>
                <a:latin typeface="Meiryo UI" panose="020B0604030504040204" pitchFamily="50" charset="-128"/>
                <a:ea typeface="Meiryo UI" panose="020B0604030504040204" pitchFamily="50" charset="-128"/>
              </a:rPr>
              <a:t>　　　</a:t>
            </a:r>
            <a:r>
              <a:rPr kumimoji="1" lang="ja-JP" altLang="en-US" sz="1400" b="1" dirty="0">
                <a:solidFill>
                  <a:schemeClr val="tx1"/>
                </a:solidFill>
                <a:latin typeface="Meiryo UI" panose="020B0604030504040204" pitchFamily="50" charset="-128"/>
                <a:ea typeface="Meiryo UI" panose="020B0604030504040204" pitchFamily="50" charset="-128"/>
              </a:rPr>
              <a:t>ただし、以下の条件等を満たすことができない場合は、引き続き中止及び休館を継続する。</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133350" lvl="0" algn="just">
              <a:lnSpc>
                <a:spcPts val="1900"/>
              </a:lnSpc>
            </a:pPr>
            <a:r>
              <a:rPr kumimoji="1" lang="ja-JP" altLang="en-US" sz="1400" dirty="0">
                <a:solidFill>
                  <a:prstClr val="black"/>
                </a:solidFill>
                <a:latin typeface="Meiryo UI" panose="020B0604030504040204" pitchFamily="50" charset="-128"/>
                <a:ea typeface="Meiryo UI" panose="020B0604030504040204" pitchFamily="50" charset="-128"/>
              </a:rPr>
              <a:t>　　</a:t>
            </a:r>
            <a:r>
              <a:rPr kumimoji="1" lang="en-US" altLang="ja-JP" sz="1400" b="1" spc="-70" dirty="0">
                <a:solidFill>
                  <a:prstClr val="black"/>
                </a:solidFill>
                <a:latin typeface="Meiryo UI" panose="020B0604030504040204" pitchFamily="50" charset="-128"/>
                <a:ea typeface="Meiryo UI" panose="020B0604030504040204" pitchFamily="50" charset="-128"/>
              </a:rPr>
              <a:t>※</a:t>
            </a:r>
            <a:r>
              <a:rPr kumimoji="1" lang="ja-JP" altLang="en-US" sz="1400" b="1" spc="-70" dirty="0">
                <a:solidFill>
                  <a:prstClr val="black"/>
                </a:solidFill>
                <a:latin typeface="Meiryo UI" panose="020B0604030504040204" pitchFamily="50" charset="-128"/>
                <a:ea typeface="Meiryo UI" panose="020B0604030504040204" pitchFamily="50" charset="-128"/>
              </a:rPr>
              <a:t>なお、３月</a:t>
            </a:r>
            <a:r>
              <a:rPr kumimoji="1" lang="en-US" altLang="ja-JP" sz="1400" b="1" spc="-70" dirty="0">
                <a:solidFill>
                  <a:prstClr val="black"/>
                </a:solidFill>
                <a:latin typeface="Meiryo UI" panose="020B0604030504040204" pitchFamily="50" charset="-128"/>
                <a:ea typeface="Meiryo UI" panose="020B0604030504040204" pitchFamily="50" charset="-128"/>
              </a:rPr>
              <a:t>19</a:t>
            </a:r>
            <a:r>
              <a:rPr kumimoji="1" lang="ja-JP" altLang="en-US" sz="1400" b="1" spc="-70" dirty="0">
                <a:solidFill>
                  <a:prstClr val="black"/>
                </a:solidFill>
                <a:latin typeface="Meiryo UI" panose="020B0604030504040204" pitchFamily="50" charset="-128"/>
                <a:ea typeface="Meiryo UI" panose="020B0604030504040204" pitchFamily="50" charset="-128"/>
              </a:rPr>
              <a:t>日を目途に示される国の専門家会議における判断と大きな齟齬がある場合は、改めて考え方を整理する。</a:t>
            </a:r>
            <a:endParaRPr kumimoji="1" lang="en-US" altLang="ja-JP" sz="1400" b="1" spc="-70" dirty="0">
              <a:solidFill>
                <a:prstClr val="black"/>
              </a:solidFill>
              <a:latin typeface="Meiryo UI" panose="020B0604030504040204" pitchFamily="50" charset="-128"/>
              <a:ea typeface="Meiryo UI" panose="020B0604030504040204" pitchFamily="50" charset="-128"/>
            </a:endParaRPr>
          </a:p>
          <a:p>
            <a:pPr marL="133350" lvl="0" algn="just">
              <a:lnSpc>
                <a:spcPts val="1200"/>
              </a:lnSpc>
            </a:pP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marL="133350" lvl="0" algn="just">
              <a:lnSpc>
                <a:spcPts val="1200"/>
              </a:lnSpc>
            </a:pPr>
            <a:endParaRPr kumimoji="1" lang="en-US" altLang="ja-JP" sz="1100" dirty="0">
              <a:solidFill>
                <a:prstClr val="black"/>
              </a:solidFill>
              <a:latin typeface="Meiryo UI" panose="020B0604030504040204" pitchFamily="50" charset="-128"/>
              <a:ea typeface="Meiryo UI" panose="020B0604030504040204" pitchFamily="50" charset="-128"/>
            </a:endParaRPr>
          </a:p>
          <a:p>
            <a:pPr marL="133350" lvl="0" algn="just">
              <a:lnSpc>
                <a:spcPts val="1200"/>
              </a:lnSpc>
            </a:pP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marL="133350" lvl="0" algn="just">
              <a:lnSpc>
                <a:spcPts val="1200"/>
              </a:lnSpc>
            </a:pPr>
            <a:endParaRPr kumimoji="1" lang="en-US" altLang="ja-JP" sz="1100" dirty="0">
              <a:solidFill>
                <a:prstClr val="black"/>
              </a:solidFill>
              <a:latin typeface="Meiryo UI" panose="020B0604030504040204" pitchFamily="50" charset="-128"/>
              <a:ea typeface="Meiryo UI" panose="020B0604030504040204" pitchFamily="50" charset="-128"/>
            </a:endParaRPr>
          </a:p>
          <a:p>
            <a:pPr marL="133350" lvl="0" algn="just">
              <a:lnSpc>
                <a:spcPts val="1200"/>
              </a:lnSpc>
            </a:pP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en-US" altLang="ja-JP" sz="11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ts val="500"/>
              </a:lnSpc>
              <a:spcAft>
                <a:spcPts val="0"/>
              </a:spcAft>
            </a:pPr>
            <a:endParaRPr lang="ja-JP"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2000"/>
              </a:lnSpc>
            </a:pPr>
            <a:r>
              <a:rPr kumimoji="1" lang="ja-JP" altLang="en-US" sz="1400" b="1" dirty="0" smtClean="0">
                <a:solidFill>
                  <a:schemeClr val="tx1"/>
                </a:solidFill>
                <a:latin typeface="Meiryo UI" panose="020B0604030504040204" pitchFamily="50" charset="-128"/>
                <a:ea typeface="Meiryo UI" panose="020B0604030504040204" pitchFamily="50" charset="-128"/>
              </a:rPr>
              <a:t>（２）上記考え方に基づき、個別のイベント、施設について各部局において基本的に判断し、必要に応じ、政策企画部と</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rPr>
              <a:t>　</a:t>
            </a:r>
            <a:r>
              <a:rPr kumimoji="1" lang="ja-JP" altLang="en-US" sz="1400" b="1" dirty="0" smtClean="0">
                <a:solidFill>
                  <a:schemeClr val="tx1"/>
                </a:solidFill>
                <a:latin typeface="Meiryo UI" panose="020B0604030504040204" pitchFamily="50" charset="-128"/>
                <a:ea typeface="Meiryo UI" panose="020B0604030504040204" pitchFamily="50" charset="-128"/>
              </a:rPr>
              <a:t>　　　 協議。条件の整ったものから順次再開する。</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a:lnSpc>
                <a:spcPts val="2300"/>
              </a:lnSpc>
            </a:pPr>
            <a:r>
              <a:rPr kumimoji="1" lang="ja-JP" altLang="en-US" sz="1400" b="1" dirty="0" smtClean="0">
                <a:solidFill>
                  <a:schemeClr val="tx1"/>
                </a:solidFill>
                <a:latin typeface="Meiryo UI" panose="020B0604030504040204" pitchFamily="50" charset="-128"/>
                <a:ea typeface="Meiryo UI" panose="020B0604030504040204" pitchFamily="50" charset="-128"/>
              </a:rPr>
              <a:t>（３）市町村に対しても府の考え方を示す。</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2300"/>
              </a:lnSpc>
            </a:pPr>
            <a:r>
              <a:rPr kumimoji="1" lang="ja-JP" altLang="en-US" sz="1400" b="1" dirty="0" smtClean="0">
                <a:solidFill>
                  <a:schemeClr val="tx1"/>
                </a:solidFill>
                <a:latin typeface="Meiryo UI" panose="020B0604030504040204" pitchFamily="50" charset="-128"/>
                <a:ea typeface="Meiryo UI" panose="020B0604030504040204" pitchFamily="50" charset="-128"/>
              </a:rPr>
              <a:t>（４）民間への依頼については、</a:t>
            </a:r>
            <a:r>
              <a:rPr kumimoji="1" lang="en-US" altLang="ja-JP" sz="1400" b="1" dirty="0" smtClean="0">
                <a:solidFill>
                  <a:schemeClr val="tx1"/>
                </a:solidFill>
                <a:latin typeface="Meiryo UI" panose="020B0604030504040204" pitchFamily="50" charset="-128"/>
                <a:ea typeface="Meiryo UI" panose="020B0604030504040204" pitchFamily="50" charset="-128"/>
              </a:rPr>
              <a:t>19</a:t>
            </a:r>
            <a:r>
              <a:rPr kumimoji="1" lang="ja-JP" altLang="en-US" sz="1400" b="1" dirty="0" smtClean="0">
                <a:solidFill>
                  <a:schemeClr val="tx1"/>
                </a:solidFill>
                <a:latin typeface="Meiryo UI" panose="020B0604030504040204" pitchFamily="50" charset="-128"/>
                <a:ea typeface="Meiryo UI" panose="020B0604030504040204" pitchFamily="50" charset="-128"/>
              </a:rPr>
              <a:t>日を目途に示される国の専門家会議における判断をふまえて、改めて判断する。</a:t>
            </a:r>
            <a:endParaRPr kumimoji="1" lang="en-US" altLang="ja-JP" sz="1200" dirty="0">
              <a:solidFill>
                <a:schemeClr val="bg1"/>
              </a:solidFill>
              <a:latin typeface="Meiryo UI" panose="020B0604030504040204" pitchFamily="50" charset="-128"/>
              <a:ea typeface="Meiryo UI" panose="020B0604030504040204" pitchFamily="50" charset="-128"/>
            </a:endParaRPr>
          </a:p>
          <a:p>
            <a:pPr>
              <a:lnSpc>
                <a:spcPts val="2300"/>
              </a:lnSpc>
            </a:pP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490280" y="2974527"/>
            <a:ext cx="8357158" cy="113034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2000"/>
              </a:lnSpc>
            </a:pPr>
            <a:r>
              <a:rPr kumimoji="1" lang="ja-JP" altLang="en-US" sz="1400" b="1" dirty="0">
                <a:solidFill>
                  <a:prstClr val="black"/>
                </a:solidFill>
                <a:latin typeface="Meiryo UI" panose="020B0604030504040204" pitchFamily="50" charset="-128"/>
                <a:ea typeface="Meiryo UI" panose="020B0604030504040204" pitchFamily="50" charset="-128"/>
              </a:rPr>
              <a:t>　　クラスターの発生のリスクを下げるための以下の原則をクリアすること　　</a:t>
            </a:r>
            <a:endParaRPr kumimoji="1" lang="en-US" altLang="ja-JP" sz="1400" b="1" dirty="0">
              <a:solidFill>
                <a:prstClr val="black"/>
              </a:solidFill>
              <a:latin typeface="Meiryo UI" panose="020B0604030504040204" pitchFamily="50" charset="-128"/>
              <a:ea typeface="Meiryo UI" panose="020B0604030504040204" pitchFamily="50" charset="-128"/>
            </a:endParaRPr>
          </a:p>
          <a:p>
            <a:pPr lvl="0">
              <a:lnSpc>
                <a:spcPts val="2000"/>
              </a:lnSpc>
            </a:pPr>
            <a:r>
              <a:rPr kumimoji="1" lang="ja-JP" altLang="en-US" sz="1200" dirty="0">
                <a:solidFill>
                  <a:prstClr val="black"/>
                </a:solidFill>
                <a:latin typeface="Meiryo UI" panose="020B0604030504040204" pitchFamily="50" charset="-128"/>
                <a:ea typeface="Meiryo UI" panose="020B0604030504040204" pitchFamily="50" charset="-128"/>
              </a:rPr>
              <a:t>　　　①換気の状態：定期的に換気ができる状態にあるか</a:t>
            </a:r>
            <a:endParaRPr kumimoji="1" lang="en-US" altLang="ja-JP" sz="1200" dirty="0">
              <a:solidFill>
                <a:prstClr val="black"/>
              </a:solidFill>
              <a:latin typeface="Meiryo UI" panose="020B0604030504040204" pitchFamily="50" charset="-128"/>
              <a:ea typeface="Meiryo UI" panose="020B0604030504040204" pitchFamily="50" charset="-128"/>
            </a:endParaRPr>
          </a:p>
          <a:p>
            <a:pPr lvl="0">
              <a:lnSpc>
                <a:spcPts val="2000"/>
              </a:lnSpc>
            </a:pPr>
            <a:r>
              <a:rPr kumimoji="1" lang="ja-JP" altLang="en-US" sz="1200" dirty="0">
                <a:solidFill>
                  <a:prstClr val="black"/>
                </a:solidFill>
                <a:latin typeface="Meiryo UI" panose="020B0604030504040204" pitchFamily="50" charset="-128"/>
                <a:ea typeface="Meiryo UI" panose="020B0604030504040204" pitchFamily="50" charset="-128"/>
              </a:rPr>
              <a:t>　　　②人の密度の状態：会場の広さを確保し、お互いの距離を１～２メートル程度あける等の対応が可能か</a:t>
            </a:r>
            <a:endParaRPr kumimoji="1" lang="en-US" altLang="ja-JP" sz="1200" dirty="0">
              <a:solidFill>
                <a:prstClr val="black"/>
              </a:solidFill>
              <a:latin typeface="Meiryo UI" panose="020B0604030504040204" pitchFamily="50" charset="-128"/>
              <a:ea typeface="Meiryo UI" panose="020B0604030504040204" pitchFamily="50" charset="-128"/>
            </a:endParaRPr>
          </a:p>
          <a:p>
            <a:pPr lvl="0">
              <a:lnSpc>
                <a:spcPts val="2000"/>
              </a:lnSpc>
            </a:pPr>
            <a:r>
              <a:rPr kumimoji="1" lang="ja-JP" altLang="en-US" sz="1200" dirty="0">
                <a:solidFill>
                  <a:prstClr val="black"/>
                </a:solidFill>
                <a:latin typeface="Meiryo UI" panose="020B0604030504040204" pitchFamily="50" charset="-128"/>
                <a:ea typeface="Meiryo UI" panose="020B0604030504040204" pitchFamily="50" charset="-128"/>
              </a:rPr>
              <a:t>　　　③イベント等の内容：近距離での会話や発声、高唱を避けることが</a:t>
            </a:r>
            <a:r>
              <a:rPr kumimoji="1" lang="ja-JP" altLang="en-US" sz="1200">
                <a:solidFill>
                  <a:prstClr val="black"/>
                </a:solidFill>
                <a:latin typeface="Meiryo UI" panose="020B0604030504040204" pitchFamily="50" charset="-128"/>
                <a:ea typeface="Meiryo UI" panose="020B0604030504040204" pitchFamily="50" charset="-128"/>
              </a:rPr>
              <a:t>できる</a:t>
            </a:r>
            <a:r>
              <a:rPr kumimoji="1" lang="ja-JP" altLang="en-US" sz="1200" smtClean="0">
                <a:solidFill>
                  <a:prstClr val="black"/>
                </a:solidFill>
                <a:latin typeface="Meiryo UI" panose="020B0604030504040204" pitchFamily="50" charset="-128"/>
                <a:ea typeface="Meiryo UI" panose="020B0604030504040204" pitchFamily="50" charset="-128"/>
              </a:rPr>
              <a:t>か</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56881" y="438456"/>
            <a:ext cx="8625626" cy="276999"/>
          </a:xfrm>
          <a:prstGeom prst="rect">
            <a:avLst/>
          </a:prstGeom>
          <a:noFill/>
        </p:spPr>
        <p:txBody>
          <a:bodyPr wrap="square" rtlCol="0">
            <a:spAutoFit/>
          </a:bodyP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現行の措置</a:t>
            </a:r>
            <a:r>
              <a:rPr lang="en-US" altLang="ja-JP" sz="1200" b="1" dirty="0" smtClean="0">
                <a:latin typeface="Meiryo UI" panose="020B0604030504040204" pitchFamily="50" charset="-128"/>
                <a:ea typeface="Meiryo UI" panose="020B0604030504040204" pitchFamily="50" charset="-128"/>
              </a:rPr>
              <a:t>】</a:t>
            </a:r>
            <a:endParaRPr lang="ja-JP" altLang="en-US" sz="1200" b="1"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0" y="130679"/>
            <a:ext cx="9144000" cy="307777"/>
          </a:xfrm>
          <a:prstGeom prst="rect">
            <a:avLst/>
          </a:prstGeom>
          <a:solidFill>
            <a:schemeClr val="accent6"/>
          </a:solidFill>
        </p:spPr>
        <p:txBody>
          <a:bodyPr wrap="square" rtlCol="0">
            <a:spAutoFit/>
          </a:bodyPr>
          <a:lstStyle/>
          <a:p>
            <a:r>
              <a:rPr lang="ja-JP" altLang="en-US" sz="1400" b="1" dirty="0" smtClean="0">
                <a:solidFill>
                  <a:schemeClr val="bg1"/>
                </a:solidFill>
                <a:latin typeface="Meiryo UI" panose="020B0604030504040204" pitchFamily="50" charset="-128"/>
                <a:ea typeface="Meiryo UI" panose="020B0604030504040204" pitchFamily="50" charset="-128"/>
              </a:rPr>
              <a:t>府主催（共催）イベントの延期・中止、府有施設等の休館に関する考え方（</a:t>
            </a:r>
            <a:r>
              <a:rPr lang="en-US" altLang="ja-JP" sz="1400" b="1" dirty="0" smtClean="0">
                <a:solidFill>
                  <a:schemeClr val="bg1"/>
                </a:solidFill>
                <a:latin typeface="Meiryo UI" panose="020B0604030504040204" pitchFamily="50" charset="-128"/>
                <a:ea typeface="Meiryo UI" panose="020B0604030504040204" pitchFamily="50" charset="-128"/>
              </a:rPr>
              <a:t>3</a:t>
            </a:r>
            <a:r>
              <a:rPr lang="ja-JP" altLang="en-US" sz="1400" b="1" dirty="0" smtClean="0">
                <a:solidFill>
                  <a:schemeClr val="bg1"/>
                </a:solidFill>
                <a:latin typeface="Meiryo UI" panose="020B0604030504040204" pitchFamily="50" charset="-128"/>
                <a:ea typeface="Meiryo UI" panose="020B0604030504040204" pitchFamily="50" charset="-128"/>
              </a:rPr>
              <a:t>月</a:t>
            </a:r>
            <a:r>
              <a:rPr lang="en-US" altLang="ja-JP" sz="1400" b="1" dirty="0" smtClean="0">
                <a:solidFill>
                  <a:schemeClr val="bg1"/>
                </a:solidFill>
                <a:latin typeface="Meiryo UI" panose="020B0604030504040204" pitchFamily="50" charset="-128"/>
                <a:ea typeface="Meiryo UI" panose="020B0604030504040204" pitchFamily="50" charset="-128"/>
              </a:rPr>
              <a:t>13</a:t>
            </a:r>
            <a:r>
              <a:rPr lang="ja-JP" altLang="en-US" sz="1400" b="1" dirty="0" smtClean="0">
                <a:solidFill>
                  <a:schemeClr val="bg1"/>
                </a:solidFill>
                <a:latin typeface="Meiryo UI" panose="020B0604030504040204" pitchFamily="50" charset="-128"/>
                <a:ea typeface="Meiryo UI" panose="020B0604030504040204" pitchFamily="50" charset="-128"/>
              </a:rPr>
              <a:t>日対策本部会議での決定）　　</a:t>
            </a:r>
            <a:endParaRPr lang="ja-JP" altLang="en-US" sz="1400" b="1" dirty="0">
              <a:solidFill>
                <a:schemeClr val="bg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170121" y="719913"/>
            <a:ext cx="8885873" cy="9140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300"/>
              </a:lnSpc>
            </a:pPr>
            <a:r>
              <a:rPr kumimoji="1" lang="ja-JP" altLang="en-US" sz="1400" dirty="0" smtClean="0">
                <a:solidFill>
                  <a:schemeClr val="tx1"/>
                </a:solidFill>
                <a:latin typeface="Meiryo UI" panose="020B0604030504040204" pitchFamily="50" charset="-128"/>
                <a:ea typeface="Meiryo UI" panose="020B0604030504040204" pitchFamily="50" charset="-128"/>
              </a:rPr>
              <a:t>府民の感染リスクを減らすため、イベントや府有施設について、以下の措置を実施中（</a:t>
            </a:r>
            <a:r>
              <a:rPr kumimoji="1" lang="ja-JP" altLang="en-US" sz="1400" b="1" dirty="0" smtClean="0">
                <a:solidFill>
                  <a:schemeClr val="tx1"/>
                </a:solidFill>
                <a:latin typeface="Meiryo UI" panose="020B0604030504040204" pitchFamily="50" charset="-128"/>
                <a:ea typeface="Meiryo UI" panose="020B0604030504040204" pitchFamily="50" charset="-128"/>
              </a:rPr>
              <a:t>３月</a:t>
            </a:r>
            <a:r>
              <a:rPr kumimoji="1" lang="en-US" altLang="ja-JP" sz="1400" b="1" dirty="0" smtClean="0">
                <a:solidFill>
                  <a:schemeClr val="tx1"/>
                </a:solidFill>
                <a:latin typeface="Meiryo UI" panose="020B0604030504040204" pitchFamily="50" charset="-128"/>
                <a:ea typeface="Meiryo UI" panose="020B0604030504040204" pitchFamily="50" charset="-128"/>
              </a:rPr>
              <a:t>20</a:t>
            </a:r>
            <a:r>
              <a:rPr kumimoji="1" lang="ja-JP" altLang="en-US" sz="1400" b="1" dirty="0" smtClean="0">
                <a:solidFill>
                  <a:schemeClr val="tx1"/>
                </a:solidFill>
                <a:latin typeface="Meiryo UI" panose="020B0604030504040204" pitchFamily="50" charset="-128"/>
                <a:ea typeface="Meiryo UI" panose="020B0604030504040204" pitchFamily="50" charset="-128"/>
              </a:rPr>
              <a:t>日まで</a:t>
            </a: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nSpc>
                <a:spcPts val="2300"/>
              </a:lnSpc>
            </a:pPr>
            <a:r>
              <a:rPr kumimoji="1" lang="ja-JP" altLang="en-US" sz="1400" dirty="0">
                <a:solidFill>
                  <a:schemeClr val="tx1"/>
                </a:solidFill>
                <a:latin typeface="Meiryo UI" panose="020B0604030504040204" pitchFamily="50" charset="-128"/>
                <a:ea typeface="Meiryo UI" panose="020B0604030504040204" pitchFamily="50" charset="-128"/>
              </a:rPr>
              <a:t>①</a:t>
            </a:r>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ja-JP" altLang="en-US" sz="1400" b="1" dirty="0" smtClean="0">
                <a:solidFill>
                  <a:schemeClr val="tx1"/>
                </a:solidFill>
                <a:latin typeface="Meiryo UI" panose="020B0604030504040204" pitchFamily="50" charset="-128"/>
                <a:ea typeface="Meiryo UI" panose="020B0604030504040204" pitchFamily="50" charset="-128"/>
              </a:rPr>
              <a:t>府主催の府民が参加するイベントや集会について、原則、開催中止又は延期</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nSpc>
                <a:spcPts val="2300"/>
              </a:lnSpc>
            </a:pPr>
            <a:r>
              <a:rPr kumimoji="1" lang="ja-JP" altLang="en-US" sz="1400" dirty="0">
                <a:solidFill>
                  <a:schemeClr val="tx1"/>
                </a:solidFill>
                <a:latin typeface="Meiryo UI" panose="020B0604030504040204" pitchFamily="50" charset="-128"/>
                <a:ea typeface="Meiryo UI" panose="020B0604030504040204" pitchFamily="50" charset="-128"/>
              </a:rPr>
              <a:t>②</a:t>
            </a:r>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ja-JP" altLang="en-US" sz="1400" b="1" dirty="0" smtClean="0">
                <a:solidFill>
                  <a:schemeClr val="tx1"/>
                </a:solidFill>
                <a:latin typeface="Meiryo UI" panose="020B0604030504040204" pitchFamily="50" charset="-128"/>
                <a:ea typeface="Meiryo UI" panose="020B0604030504040204" pitchFamily="50" charset="-128"/>
              </a:rPr>
              <a:t>府有施設のうち、不特定多数の方が集まる屋内の集客施設の原則休館</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56881" y="1665535"/>
            <a:ext cx="8625626" cy="276999"/>
          </a:xfrm>
          <a:prstGeom prst="rect">
            <a:avLst/>
          </a:prstGeom>
          <a:noFill/>
        </p:spPr>
        <p:txBody>
          <a:bodyPr wrap="square" rtlCol="0">
            <a:spAutoFit/>
          </a:bodyP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今後の対応の考え方</a:t>
            </a:r>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　　</a:t>
            </a:r>
            <a:endParaRPr lang="en-US" altLang="ja-JP" sz="1200" b="1" dirty="0" smtClean="0">
              <a:latin typeface="Meiryo UI" panose="020B0604030504040204" pitchFamily="50" charset="-128"/>
              <a:ea typeface="Meiryo UI" panose="020B0604030504040204" pitchFamily="50" charset="-128"/>
            </a:endParaRPr>
          </a:p>
        </p:txBody>
      </p:sp>
      <p:sp>
        <p:nvSpPr>
          <p:cNvPr id="20" name="角丸四角形 19"/>
          <p:cNvSpPr/>
          <p:nvPr/>
        </p:nvSpPr>
        <p:spPr>
          <a:xfrm>
            <a:off x="490279" y="2737622"/>
            <a:ext cx="1139795" cy="288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条件</a:t>
            </a:r>
          </a:p>
        </p:txBody>
      </p:sp>
      <p:sp>
        <p:nvSpPr>
          <p:cNvPr id="4" name="正方形/長方形 3"/>
          <p:cNvSpPr/>
          <p:nvPr/>
        </p:nvSpPr>
        <p:spPr>
          <a:xfrm>
            <a:off x="8303741" y="35108"/>
            <a:ext cx="803187" cy="3077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資料</a:t>
            </a:r>
            <a:r>
              <a:rPr kumimoji="1" lang="en-US" altLang="ja-JP" sz="1200" dirty="0" smtClean="0">
                <a:solidFill>
                  <a:schemeClr val="tx1"/>
                </a:solidFill>
              </a:rPr>
              <a:t>5</a:t>
            </a:r>
            <a:r>
              <a:rPr kumimoji="1" lang="ja-JP" altLang="en-US" sz="1200" dirty="0" smtClean="0">
                <a:solidFill>
                  <a:schemeClr val="tx1"/>
                </a:solidFill>
              </a:rPr>
              <a:t>－</a:t>
            </a:r>
            <a:r>
              <a:rPr kumimoji="1" lang="en-US" altLang="ja-JP" sz="1200" dirty="0" smtClean="0">
                <a:solidFill>
                  <a:schemeClr val="tx1"/>
                </a:solidFill>
              </a:rPr>
              <a:t>2</a:t>
            </a:r>
            <a:endParaRPr kumimoji="1" lang="ja-JP" altLang="en-US" sz="1200" dirty="0">
              <a:solidFill>
                <a:schemeClr val="tx1"/>
              </a:solidFill>
            </a:endParaRPr>
          </a:p>
        </p:txBody>
      </p:sp>
      <p:sp>
        <p:nvSpPr>
          <p:cNvPr id="12" name="正方形/長方形 11"/>
          <p:cNvSpPr/>
          <p:nvPr/>
        </p:nvSpPr>
        <p:spPr>
          <a:xfrm>
            <a:off x="475886" y="4387036"/>
            <a:ext cx="8371552" cy="118534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800"/>
              </a:lnSpc>
            </a:pPr>
            <a:r>
              <a:rPr kumimoji="1" lang="ja-JP" altLang="en-US" sz="1400" b="1" dirty="0" smtClean="0">
                <a:solidFill>
                  <a:prstClr val="black"/>
                </a:solidFill>
                <a:latin typeface="Meiryo UI" panose="020B0604030504040204" pitchFamily="50" charset="-128"/>
                <a:ea typeface="Meiryo UI" panose="020B0604030504040204" pitchFamily="50" charset="-128"/>
              </a:rPr>
              <a:t>　</a:t>
            </a:r>
            <a:r>
              <a:rPr kumimoji="1" lang="ja-JP" altLang="en-US" sz="1200" b="1" dirty="0" smtClean="0">
                <a:solidFill>
                  <a:prstClr val="black"/>
                </a:solidFill>
                <a:latin typeface="Meiryo UI" panose="020B0604030504040204" pitchFamily="50" charset="-128"/>
                <a:ea typeface="Meiryo UI" panose="020B0604030504040204" pitchFamily="50" charset="-128"/>
              </a:rPr>
              <a:t>　</a:t>
            </a:r>
            <a:r>
              <a:rPr kumimoji="1" lang="ja-JP" altLang="en-US" sz="1200" b="1" dirty="0" smtClean="0">
                <a:solidFill>
                  <a:schemeClr val="tx1"/>
                </a:solidFill>
                <a:latin typeface="Meiryo UI" panose="020B0604030504040204" pitchFamily="50" charset="-128"/>
                <a:ea typeface="Meiryo UI" panose="020B0604030504040204" pitchFamily="50" charset="-128"/>
              </a:rPr>
              <a:t>　</a:t>
            </a:r>
            <a:r>
              <a:rPr lang="ja-JP"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・咳エチケット・手洗いなど感染予防策の周知・徹底</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lvl="0" algn="just">
              <a:lnSpc>
                <a:spcPts val="1800"/>
              </a:lnSpc>
            </a:pP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・参加者が共通に触れる器具、設備等の消毒の徹底</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lvl="0" algn="just">
              <a:lnSpc>
                <a:spcPts val="1800"/>
              </a:lnSpc>
            </a:pP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（食事を提供する場合もトングの共用を避けるなど感染防止の徹底）　　　　　　　　　　　　　</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lvl="0" algn="just">
              <a:lnSpc>
                <a:spcPts val="1800"/>
              </a:lnSpc>
            </a:pP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アルコール消毒液の配置</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1" name="角丸四角形 20"/>
          <p:cNvSpPr/>
          <p:nvPr/>
        </p:nvSpPr>
        <p:spPr>
          <a:xfrm>
            <a:off x="477922" y="4222967"/>
            <a:ext cx="2458233" cy="288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再開</a:t>
            </a:r>
            <a:r>
              <a:rPr kumimoji="1" lang="ja-JP" altLang="en-US" sz="1400" dirty="0" smtClean="0">
                <a:solidFill>
                  <a:schemeClr val="bg1"/>
                </a:solidFill>
                <a:latin typeface="Meiryo UI" panose="020B0604030504040204" pitchFamily="50" charset="-128"/>
                <a:ea typeface="Meiryo UI" panose="020B0604030504040204" pitchFamily="50" charset="-128"/>
              </a:rPr>
              <a:t>にあたっての留意点</a:t>
            </a:r>
            <a:endParaRPr kumimoji="1" lang="ja-JP" altLang="en-US" sz="1400" dirty="0">
              <a:solidFill>
                <a:schemeClr val="bg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5124273" y="4284752"/>
            <a:ext cx="4096746" cy="11853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1800"/>
              </a:lnSpc>
            </a:pPr>
            <a:r>
              <a:rPr kumimoji="1" lang="ja-JP" altLang="en-US" sz="1400" b="1" dirty="0" smtClean="0">
                <a:solidFill>
                  <a:prstClr val="black"/>
                </a:solidFill>
                <a:latin typeface="Meiryo UI" panose="020B0604030504040204" pitchFamily="50" charset="-128"/>
                <a:ea typeface="Meiryo UI" panose="020B0604030504040204" pitchFamily="50" charset="-128"/>
              </a:rPr>
              <a:t>　</a:t>
            </a:r>
            <a:r>
              <a:rPr kumimoji="1" lang="ja-JP" altLang="en-US" sz="1200" b="1" dirty="0" smtClean="0">
                <a:solidFill>
                  <a:prstClr val="black"/>
                </a:solidFill>
                <a:latin typeface="Meiryo UI" panose="020B0604030504040204" pitchFamily="50" charset="-128"/>
                <a:ea typeface="Meiryo UI" panose="020B0604030504040204" pitchFamily="50" charset="-128"/>
              </a:rPr>
              <a:t>　　</a:t>
            </a:r>
            <a:endParaRPr lang="en-US" altLang="ja-JP" sz="12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133350" lvl="0" algn="just">
              <a:lnSpc>
                <a:spcPts val="1800"/>
              </a:lnSpc>
            </a:pP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・スタッフの健康管理の徹底</a:t>
            </a: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lvl="0" algn="just">
              <a:lnSpc>
                <a:spcPts val="1800"/>
              </a:lnSpc>
            </a:pP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・発熱等の症状がある人に参加・来場を控えるよう要請</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lvl="0" algn="just">
              <a:lnSpc>
                <a:spcPts val="1800"/>
              </a:lnSpc>
            </a:pP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　（会場等での掲示での徹底　など）</a:t>
            </a:r>
            <a:endParaRPr lang="en-US" altLang="ja-JP"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lvl="0" algn="just">
              <a:lnSpc>
                <a:spcPts val="1800"/>
              </a:lnSpc>
            </a:pP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・相互</a:t>
            </a:r>
            <a:r>
              <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接触（握手、肩を組む等）を</a:t>
            </a:r>
            <a:r>
              <a:rPr lang="ja-JP" altLang="en-US" sz="12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回避</a:t>
            </a:r>
            <a:endParaRPr lang="ja-JP" altLang="en-US" sz="12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6896828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940</TotalTime>
  <Words>115</Words>
  <PresentationFormat>画面に合わせる (4:3)</PresentationFormat>
  <Paragraphs>68</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2020-03-13T06:39:12Z</cp:lastPrinted>
  <dcterms:created xsi:type="dcterms:W3CDTF">2019-12-25T02:12:14Z</dcterms:created>
  <dcterms:modified xsi:type="dcterms:W3CDTF">2020-03-19T16:38:35Z</dcterms:modified>
</cp:coreProperties>
</file>