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4" d="100"/>
          <a:sy n="74" d="100"/>
        </p:scale>
        <p:origin x="10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3206431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4073554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99098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03130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577655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81822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22477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473282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2174716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339901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08541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3218703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67620" y="759401"/>
            <a:ext cx="8766060" cy="3596782"/>
          </a:xfrm>
          <a:prstGeom prst="roundRect">
            <a:avLst>
              <a:gd name="adj" fmla="val 9283"/>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4601"/>
            <a:ext cx="9144000" cy="623016"/>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pPr algn="ct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コロナウイルス感染症に係る臨時休業の措置について</a:t>
            </a:r>
            <a:endParaRPr lang="ja-JP" altLang="en-US" sz="1600" dirty="0"/>
          </a:p>
        </p:txBody>
      </p:sp>
      <p:sp>
        <p:nvSpPr>
          <p:cNvPr id="5" name="テキスト ボックス 4"/>
          <p:cNvSpPr txBox="1"/>
          <p:nvPr/>
        </p:nvSpPr>
        <p:spPr>
          <a:xfrm>
            <a:off x="1763628" y="1392135"/>
            <a:ext cx="2031325"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感染者が確認された</a:t>
            </a:r>
            <a:endParaRPr kumimoji="1" lang="ja-JP" altLang="en-US" sz="16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708024" y="1365582"/>
            <a:ext cx="1005403" cy="338554"/>
          </a:xfrm>
          <a:prstGeom prst="rect">
            <a:avLst/>
          </a:prstGeom>
          <a:noFill/>
        </p:spPr>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臨時</a:t>
            </a:r>
            <a:r>
              <a:rPr kumimoji="1" lang="ja-JP" altLang="en-US" sz="1600" b="1" dirty="0">
                <a:latin typeface="メイリオ" panose="020B0604030504040204" pitchFamily="50" charset="-128"/>
                <a:ea typeface="メイリオ" panose="020B0604030504040204" pitchFamily="50" charset="-128"/>
              </a:rPr>
              <a:t>休業</a:t>
            </a:r>
          </a:p>
        </p:txBody>
      </p:sp>
      <p:sp>
        <p:nvSpPr>
          <p:cNvPr id="7" name="テキスト ボックス 6"/>
          <p:cNvSpPr txBox="1"/>
          <p:nvPr/>
        </p:nvSpPr>
        <p:spPr>
          <a:xfrm>
            <a:off x="4708024" y="1972401"/>
            <a:ext cx="1415772" cy="338554"/>
          </a:xfrm>
          <a:prstGeom prst="rect">
            <a:avLst/>
          </a:prstGeom>
          <a:noFill/>
        </p:spPr>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全校臨時</a:t>
            </a:r>
            <a:r>
              <a:rPr kumimoji="1" lang="ja-JP" altLang="en-US" sz="1600" b="1" dirty="0">
                <a:latin typeface="メイリオ" panose="020B0604030504040204" pitchFamily="50" charset="-128"/>
                <a:ea typeface="メイリオ" panose="020B0604030504040204" pitchFamily="50" charset="-128"/>
              </a:rPr>
              <a:t>休業</a:t>
            </a:r>
          </a:p>
        </p:txBody>
      </p:sp>
      <p:sp>
        <p:nvSpPr>
          <p:cNvPr id="10" name="テキスト ボックス 9"/>
          <p:cNvSpPr txBox="1"/>
          <p:nvPr/>
        </p:nvSpPr>
        <p:spPr>
          <a:xfrm>
            <a:off x="670321" y="1027663"/>
            <a:ext cx="6135013" cy="338554"/>
          </a:xfrm>
          <a:prstGeom prst="rect">
            <a:avLst/>
          </a:prstGeom>
          <a:noFill/>
        </p:spPr>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児童生徒等が広域から通学する学校（府立学校等）の対応</a:t>
            </a:r>
            <a:endParaRPr kumimoji="1" lang="ja-JP" altLang="en-US" sz="1600" b="1"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670321" y="2734653"/>
            <a:ext cx="6545382" cy="338554"/>
          </a:xfrm>
          <a:prstGeom prst="rect">
            <a:avLst/>
          </a:prstGeom>
          <a:noFill/>
        </p:spPr>
        <p:txBody>
          <a:bodyPr wrap="none" rtlCol="0">
            <a:spAutoFit/>
          </a:bodyPr>
          <a:lstStyle/>
          <a:p>
            <a:r>
              <a:rPr kumimoji="1" lang="ja-JP" altLang="en-US" sz="1600" b="1" dirty="0">
                <a:latin typeface="メイリオ" panose="020B0604030504040204" pitchFamily="50" charset="-128"/>
                <a:ea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rPr>
              <a:t>　児童生徒等が狭域から通学する学校（市町村立学校等）の対応</a:t>
            </a:r>
            <a:endParaRPr kumimoji="1"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1784007" y="1986851"/>
            <a:ext cx="2646878"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臨時休業の学校が複数出た</a:t>
            </a:r>
            <a:endParaRPr kumimoji="1" lang="ja-JP" altLang="en-US" sz="16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1763628" y="2317633"/>
            <a:ext cx="6340197"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市町村教育委員会等が所管する学校全てを臨時休業とするよう要請</a:t>
            </a:r>
            <a:endParaRPr kumimoji="1" lang="ja-JP" altLang="en-US" sz="1600" dirty="0">
              <a:latin typeface="メイリオ" panose="020B0604030504040204" pitchFamily="50" charset="-128"/>
              <a:ea typeface="メイリオ" panose="020B0604030504040204" pitchFamily="50" charset="-128"/>
            </a:endParaRPr>
          </a:p>
        </p:txBody>
      </p:sp>
      <p:sp>
        <p:nvSpPr>
          <p:cNvPr id="17" name="正方形/長方形 16"/>
          <p:cNvSpPr/>
          <p:nvPr/>
        </p:nvSpPr>
        <p:spPr>
          <a:xfrm>
            <a:off x="553040" y="1986851"/>
            <a:ext cx="1210588" cy="338554"/>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kumimoji="1" lang="ja-JP" altLang="en-US" sz="1600" dirty="0" smtClean="0">
                <a:latin typeface="メイリオ" panose="020B0604030504040204" pitchFamily="50" charset="-128"/>
                <a:ea typeface="メイリオ" panose="020B0604030504040204" pitchFamily="50" charset="-128"/>
              </a:rPr>
              <a:t>ステージ２</a:t>
            </a:r>
            <a:endParaRPr lang="ja-JP" altLang="en-US" sz="1600" dirty="0">
              <a:latin typeface="メイリオ" panose="020B0604030504040204" pitchFamily="50" charset="-128"/>
              <a:ea typeface="メイリオ" panose="020B0604030504040204" pitchFamily="50" charset="-128"/>
            </a:endParaRPr>
          </a:p>
        </p:txBody>
      </p:sp>
      <p:sp>
        <p:nvSpPr>
          <p:cNvPr id="18" name="正方形/長方形 17"/>
          <p:cNvSpPr/>
          <p:nvPr/>
        </p:nvSpPr>
        <p:spPr>
          <a:xfrm>
            <a:off x="553040" y="1365582"/>
            <a:ext cx="1210588" cy="338554"/>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kumimoji="1" lang="ja-JP" altLang="en-US" sz="1600" dirty="0" smtClean="0">
                <a:latin typeface="メイリオ" panose="020B0604030504040204" pitchFamily="50" charset="-128"/>
                <a:ea typeface="メイリオ" panose="020B0604030504040204" pitchFamily="50" charset="-128"/>
              </a:rPr>
              <a:t>ステージ１</a:t>
            </a:r>
            <a:endParaRPr lang="ja-JP" altLang="en-US" sz="16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877561" y="3108550"/>
            <a:ext cx="8380640"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府の考え方（上記１）を提示し、各市町村の範囲で同様の対応を行うよう要請する。</a:t>
            </a:r>
            <a:endParaRPr kumimoji="1" lang="ja-JP" altLang="en-US" sz="1600" dirty="0">
              <a:latin typeface="メイリオ" panose="020B0604030504040204" pitchFamily="50" charset="-128"/>
              <a:ea typeface="メイリオ" panose="020B0604030504040204" pitchFamily="50" charset="-128"/>
            </a:endParaRPr>
          </a:p>
        </p:txBody>
      </p:sp>
      <p:sp>
        <p:nvSpPr>
          <p:cNvPr id="23" name="右矢印 22"/>
          <p:cNvSpPr/>
          <p:nvPr/>
        </p:nvSpPr>
        <p:spPr>
          <a:xfrm>
            <a:off x="4443764" y="1415383"/>
            <a:ext cx="277139" cy="16790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600"/>
          </a:p>
        </p:txBody>
      </p:sp>
      <p:sp>
        <p:nvSpPr>
          <p:cNvPr id="24" name="右矢印 23"/>
          <p:cNvSpPr/>
          <p:nvPr/>
        </p:nvSpPr>
        <p:spPr>
          <a:xfrm>
            <a:off x="4430885" y="2051206"/>
            <a:ext cx="277139" cy="16790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600"/>
          </a:p>
        </p:txBody>
      </p:sp>
      <p:sp>
        <p:nvSpPr>
          <p:cNvPr id="25" name="テキスト ボックス 24"/>
          <p:cNvSpPr txBox="1"/>
          <p:nvPr/>
        </p:nvSpPr>
        <p:spPr>
          <a:xfrm>
            <a:off x="7605579" y="377512"/>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令和２年２月</a:t>
            </a:r>
            <a:r>
              <a:rPr kumimoji="1" lang="en-US" altLang="ja-JP" sz="1200" dirty="0" smtClean="0">
                <a:solidFill>
                  <a:schemeClr val="bg1"/>
                </a:solidFill>
                <a:latin typeface="メイリオ" panose="020B0604030504040204" pitchFamily="50" charset="-128"/>
                <a:ea typeface="メイリオ" panose="020B0604030504040204" pitchFamily="50" charset="-128"/>
              </a:rPr>
              <a:t>26</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6" name="正方形/長方形 25"/>
          <p:cNvSpPr/>
          <p:nvPr/>
        </p:nvSpPr>
        <p:spPr>
          <a:xfrm>
            <a:off x="1061347" y="3416770"/>
            <a:ext cx="7792721" cy="830997"/>
          </a:xfrm>
          <a:prstGeom prst="rect">
            <a:avLst/>
          </a:prstGeom>
        </p:spPr>
        <p:txBody>
          <a:bodyPr wrap="square">
            <a:spAutoFit/>
          </a:bodyPr>
          <a:lstStyle/>
          <a:p>
            <a:pPr>
              <a:spcAft>
                <a:spcPts val="0"/>
              </a:spcAft>
            </a:pP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ステージ１であっても感染者の行動履歴（他校との合同行事に参加した、部活動で他校生と交流した等）</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により、個別の状況に応じて、複数校又は市区町村内の全校の臨時休業とすることを検討する。</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市区町村において、全ての学校が臨時休業となった場合、</a:t>
            </a:r>
            <a:r>
              <a:rPr lang="ja-JP" altLang="ja-JP" sz="1200" dirty="0" smtClean="0">
                <a:latin typeface="メイリオ" panose="020B0604030504040204" pitchFamily="50" charset="-128"/>
                <a:ea typeface="メイリオ" panose="020B0604030504040204" pitchFamily="50" charset="-128"/>
              </a:rPr>
              <a:t>当該</a:t>
            </a:r>
            <a:r>
              <a:rPr lang="ja-JP" altLang="ja-JP" sz="1200" dirty="0">
                <a:latin typeface="メイリオ" panose="020B0604030504040204" pitchFamily="50" charset="-128"/>
                <a:ea typeface="メイリオ" panose="020B0604030504040204" pitchFamily="50" charset="-128"/>
              </a:rPr>
              <a:t>市区町村にある府立学校を２週間の</a:t>
            </a:r>
            <a:r>
              <a:rPr lang="ja-JP" altLang="en-US" sz="1200" dirty="0">
                <a:latin typeface="メイリオ" panose="020B0604030504040204" pitchFamily="50" charset="-128"/>
                <a:ea typeface="メイリオ" panose="020B0604030504040204" pitchFamily="50" charset="-128"/>
              </a:rPr>
              <a:t>臨時</a:t>
            </a:r>
            <a:r>
              <a:rPr lang="ja-JP" altLang="ja-JP" sz="1200" dirty="0" smtClean="0">
                <a:latin typeface="メイリオ" panose="020B0604030504040204" pitchFamily="50" charset="-128"/>
                <a:ea typeface="メイリオ" panose="020B0604030504040204" pitchFamily="50" charset="-128"/>
              </a:rPr>
              <a:t>休業</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と</a:t>
            </a:r>
            <a:r>
              <a:rPr lang="ja-JP" altLang="ja-JP" sz="1200" dirty="0">
                <a:latin typeface="メイリオ" panose="020B0604030504040204" pitchFamily="50" charset="-128"/>
                <a:ea typeface="メイリオ" panose="020B0604030504040204" pitchFamily="50" charset="-128"/>
              </a:rPr>
              <a:t>する</a:t>
            </a:r>
            <a:r>
              <a:rPr lang="ja-JP" altLang="ja-JP" sz="1200" dirty="0" smtClean="0">
                <a:latin typeface="メイリオ" panose="020B0604030504040204" pitchFamily="50" charset="-128"/>
                <a:ea typeface="メイリオ" panose="020B0604030504040204" pitchFamily="50" charset="-128"/>
              </a:rPr>
              <a:t>。当該</a:t>
            </a:r>
            <a:r>
              <a:rPr lang="ja-JP" altLang="ja-JP" sz="1200" dirty="0">
                <a:latin typeface="メイリオ" panose="020B0604030504040204" pitchFamily="50" charset="-128"/>
                <a:ea typeface="メイリオ" panose="020B0604030504040204" pitchFamily="50" charset="-128"/>
              </a:rPr>
              <a:t>市区町村在住で、当該市区町村外へ通学</a:t>
            </a:r>
            <a:r>
              <a:rPr lang="ja-JP" altLang="ja-JP" sz="1200" dirty="0" smtClean="0">
                <a:latin typeface="メイリオ" panose="020B0604030504040204" pitchFamily="50" charset="-128"/>
                <a:ea typeface="メイリオ" panose="020B0604030504040204" pitchFamily="50" charset="-128"/>
              </a:rPr>
              <a:t>する生徒等について</a:t>
            </a:r>
            <a:r>
              <a:rPr lang="ja-JP" altLang="ja-JP" sz="1200" dirty="0">
                <a:latin typeface="メイリオ" panose="020B0604030504040204" pitchFamily="50" charset="-128"/>
                <a:ea typeface="メイリオ" panose="020B0604030504040204" pitchFamily="50" charset="-128"/>
              </a:rPr>
              <a:t>は、出席停止とする</a:t>
            </a:r>
            <a:r>
              <a:rPr lang="ja-JP"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465137" y="660991"/>
            <a:ext cx="3185487" cy="369332"/>
          </a:xfrm>
          <a:prstGeom prst="rect">
            <a:avLst/>
          </a:prstGeom>
          <a:solidFill>
            <a:schemeClr val="bg1"/>
          </a:solidFill>
        </p:spPr>
        <p:txBody>
          <a:bodyPr wrap="none">
            <a:spAutoFit/>
          </a:bodyPr>
          <a:lstStyle/>
          <a:p>
            <a:r>
              <a:rPr kumimoji="1" lang="en-US" altLang="ja-JP" b="1" dirty="0" smtClean="0">
                <a:latin typeface="メイリオ" panose="020B0604030504040204" pitchFamily="50" charset="-128"/>
                <a:ea typeface="メイリオ" panose="020B0604030504040204" pitchFamily="50" charset="-128"/>
              </a:rPr>
              <a:t>Ⅰ</a:t>
            </a:r>
            <a:r>
              <a:rPr kumimoji="1" lang="ja-JP" altLang="en-US" b="1" dirty="0" smtClean="0">
                <a:latin typeface="メイリオ" panose="020B0604030504040204" pitchFamily="50" charset="-128"/>
                <a:ea typeface="メイリオ" panose="020B0604030504040204" pitchFamily="50" charset="-128"/>
              </a:rPr>
              <a:t>　感染者が確認された場合</a:t>
            </a:r>
            <a:endParaRPr lang="ja-JP" altLang="en-US" dirty="0"/>
          </a:p>
        </p:txBody>
      </p:sp>
      <p:sp>
        <p:nvSpPr>
          <p:cNvPr id="29" name="正方形/長方形 28"/>
          <p:cNvSpPr/>
          <p:nvPr/>
        </p:nvSpPr>
        <p:spPr>
          <a:xfrm>
            <a:off x="846707" y="5586290"/>
            <a:ext cx="6603257" cy="338554"/>
          </a:xfrm>
          <a:prstGeom prst="rect">
            <a:avLst/>
          </a:prstGeom>
        </p:spPr>
        <p:txBody>
          <a:bodyPr wrap="square">
            <a:spAutoFit/>
          </a:bodyPr>
          <a:lstStyle/>
          <a:p>
            <a:pPr>
              <a:spcAft>
                <a:spcPts val="0"/>
              </a:spcAft>
            </a:pPr>
            <a:r>
              <a:rPr lang="ja-JP" altLang="en-US" sz="1600" kern="100" dirty="0" smtClean="0">
                <a:latin typeface="メイリオ" panose="020B0604030504040204" pitchFamily="50" charset="-128"/>
                <a:ea typeface="メイリオ" panose="020B0604030504040204" pitchFamily="50" charset="-128"/>
                <a:cs typeface="Courier New" panose="02070309020205020404" pitchFamily="49" charset="0"/>
              </a:rPr>
              <a:t>当該児童生徒等が在籍する学校の一部又は全部を臨時休業とする。</a:t>
            </a:r>
            <a:endParaRPr lang="ja-JP" altLang="ja-JP" sz="1600" kern="100" dirty="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30" name="テキスト ボックス 29"/>
          <p:cNvSpPr txBox="1"/>
          <p:nvPr/>
        </p:nvSpPr>
        <p:spPr>
          <a:xfrm>
            <a:off x="639467" y="5289589"/>
            <a:ext cx="6135013" cy="338554"/>
          </a:xfrm>
          <a:prstGeom prst="rect">
            <a:avLst/>
          </a:prstGeom>
          <a:noFill/>
        </p:spPr>
        <p:txBody>
          <a:bodyPr wrap="none" rtlCol="0">
            <a:spAutoFit/>
          </a:bodyPr>
          <a:lstStyle/>
          <a:p>
            <a:r>
              <a:rPr kumimoji="1" lang="ja-JP" altLang="en-US" sz="1600" b="1" dirty="0">
                <a:latin typeface="メイリオ" panose="020B0604030504040204" pitchFamily="50" charset="-128"/>
                <a:ea typeface="メイリオ" panose="020B0604030504040204" pitchFamily="50" charset="-128"/>
              </a:rPr>
              <a:t>１</a:t>
            </a:r>
            <a:r>
              <a:rPr kumimoji="1" lang="ja-JP" altLang="en-US" sz="1600" b="1" dirty="0" smtClean="0">
                <a:latin typeface="メイリオ" panose="020B0604030504040204" pitchFamily="50" charset="-128"/>
                <a:ea typeface="メイリオ" panose="020B0604030504040204" pitchFamily="50" charset="-128"/>
              </a:rPr>
              <a:t>　児童生徒等が広域から通学する学校（府立学校等）の対応</a:t>
            </a:r>
            <a:endParaRPr kumimoji="1" lang="ja-JP" altLang="en-US" sz="1600" b="1" dirty="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639467" y="5961217"/>
            <a:ext cx="6545382" cy="338554"/>
          </a:xfrm>
          <a:prstGeom prst="rect">
            <a:avLst/>
          </a:prstGeom>
          <a:noFill/>
        </p:spPr>
        <p:txBody>
          <a:bodyPr wrap="none" rtlCol="0">
            <a:spAutoFit/>
          </a:bodyPr>
          <a:lstStyle/>
          <a:p>
            <a:r>
              <a:rPr kumimoji="1" lang="ja-JP" altLang="en-US" sz="1600" b="1" dirty="0">
                <a:latin typeface="メイリオ" panose="020B0604030504040204" pitchFamily="50" charset="-128"/>
                <a:ea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rPr>
              <a:t>　児童生徒等が狭域から通学する学校（市町村立学校等）の対応</a:t>
            </a:r>
            <a:endParaRPr kumimoji="1" lang="ja-JP" altLang="en-US" sz="1600" b="1"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846707" y="6227936"/>
            <a:ext cx="8380640"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府の考え方（上記１）を提示し、各市町村の範囲で同様の対応を行うよう要請する。</a:t>
            </a:r>
            <a:endParaRPr kumimoji="1" lang="ja-JP" altLang="en-US" sz="1600" dirty="0">
              <a:latin typeface="メイリオ" panose="020B0604030504040204" pitchFamily="50" charset="-128"/>
              <a:ea typeface="メイリオ" panose="020B0604030504040204" pitchFamily="50" charset="-128"/>
            </a:endParaRPr>
          </a:p>
        </p:txBody>
      </p:sp>
      <p:sp>
        <p:nvSpPr>
          <p:cNvPr id="35" name="角丸四角形 34"/>
          <p:cNvSpPr/>
          <p:nvPr/>
        </p:nvSpPr>
        <p:spPr>
          <a:xfrm>
            <a:off x="167620" y="4729969"/>
            <a:ext cx="8766060" cy="1975363"/>
          </a:xfrm>
          <a:prstGeom prst="roundRect">
            <a:avLst>
              <a:gd name="adj" fmla="val 1867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49710" y="4538562"/>
            <a:ext cx="3877985" cy="369332"/>
          </a:xfrm>
          <a:prstGeom prst="rect">
            <a:avLst/>
          </a:prstGeom>
          <a:solidFill>
            <a:schemeClr val="bg1"/>
          </a:solidFill>
        </p:spPr>
        <p:txBody>
          <a:bodyPr wrap="none">
            <a:spAutoFit/>
          </a:bodyPr>
          <a:lstStyle/>
          <a:p>
            <a:r>
              <a:rPr kumimoji="1" lang="en-US" altLang="ja-JP" b="1" dirty="0" smtClean="0">
                <a:latin typeface="メイリオ" panose="020B0604030504040204" pitchFamily="50" charset="-128"/>
                <a:ea typeface="メイリオ" panose="020B0604030504040204" pitchFamily="50" charset="-128"/>
              </a:rPr>
              <a:t>Ⅱ</a:t>
            </a:r>
            <a:r>
              <a:rPr kumimoji="1" lang="ja-JP" altLang="en-US" b="1" dirty="0" smtClean="0">
                <a:latin typeface="メイリオ" panose="020B0604030504040204" pitchFamily="50" charset="-128"/>
                <a:ea typeface="メイリオ" panose="020B0604030504040204" pitchFamily="50" charset="-128"/>
              </a:rPr>
              <a:t>　濃厚接触者</a:t>
            </a:r>
            <a:r>
              <a:rPr kumimoji="1" lang="en-US" altLang="ja-JP" b="1" baseline="30000"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が確認された場合</a:t>
            </a:r>
            <a:endParaRPr lang="ja-JP" altLang="en-US" dirty="0"/>
          </a:p>
        </p:txBody>
      </p:sp>
      <p:sp>
        <p:nvSpPr>
          <p:cNvPr id="8" name="二等辺三角形 7"/>
          <p:cNvSpPr/>
          <p:nvPr/>
        </p:nvSpPr>
        <p:spPr>
          <a:xfrm flipV="1">
            <a:off x="986884" y="1793754"/>
            <a:ext cx="342900" cy="107455"/>
          </a:xfrm>
          <a:prstGeom prst="triangl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7" name="正方形/長方形 26"/>
          <p:cNvSpPr/>
          <p:nvPr/>
        </p:nvSpPr>
        <p:spPr>
          <a:xfrm>
            <a:off x="1030493" y="4815331"/>
            <a:ext cx="7792721" cy="461665"/>
          </a:xfrm>
          <a:prstGeom prst="rect">
            <a:avLst/>
          </a:prstGeom>
        </p:spPr>
        <p:txBody>
          <a:bodyPr wrap="square">
            <a:spAutoFit/>
          </a:bodyPr>
          <a:lstStyle/>
          <a:p>
            <a:pPr>
              <a:spcAft>
                <a:spcPts val="0"/>
              </a:spcAft>
            </a:pP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必要</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な感染予防策</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なしで感染者等と接触したり、対面</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で会話することが可能な距離（目安として２メートル）で</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、感染者と接触</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した</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方等で、</a:t>
            </a:r>
            <a:r>
              <a:rPr lang="ja-JP" altLang="en-US" sz="1200" u="sng" kern="100" dirty="0" smtClean="0">
                <a:latin typeface="メイリオ" panose="020B0604030504040204" pitchFamily="50" charset="-128"/>
                <a:ea typeface="メイリオ" panose="020B0604030504040204" pitchFamily="50" charset="-128"/>
                <a:cs typeface="Courier New" panose="02070309020205020404" pitchFamily="49" charset="0"/>
              </a:rPr>
              <a:t>保健所により特定された</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者</a:t>
            </a:r>
            <a:endParaRPr lang="ja-JP" altLang="ja-JP" sz="1200" kern="100" dirty="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31" name="テキスト ボックス 30"/>
          <p:cNvSpPr txBox="1"/>
          <p:nvPr/>
        </p:nvSpPr>
        <p:spPr>
          <a:xfrm>
            <a:off x="7914349" y="10468"/>
            <a:ext cx="1229651" cy="369332"/>
          </a:xfrm>
          <a:prstGeom prst="rect">
            <a:avLst/>
          </a:prstGeom>
          <a:noFill/>
          <a:ln>
            <a:solidFill>
              <a:schemeClr val="bg1"/>
            </a:solidFill>
          </a:ln>
        </p:spPr>
        <p:txBody>
          <a:bodyPr wrap="square" rtlCol="0">
            <a:spAutoFit/>
          </a:bodyPr>
          <a:lstStyle/>
          <a:p>
            <a:pPr algn="ctr"/>
            <a:r>
              <a:rPr lang="ja-JP" altLang="en-US" b="1" dirty="0" smtClean="0">
                <a:solidFill>
                  <a:schemeClr val="bg1"/>
                </a:solidFill>
              </a:rPr>
              <a:t>資料６</a:t>
            </a:r>
            <a:endParaRPr lang="ja-JP" altLang="en-US" b="1" dirty="0">
              <a:solidFill>
                <a:schemeClr val="bg1"/>
              </a:solidFill>
            </a:endParaRPr>
          </a:p>
        </p:txBody>
      </p:sp>
    </p:spTree>
    <p:extLst>
      <p:ext uri="{BB962C8B-B14F-4D97-AF65-F5344CB8AC3E}">
        <p14:creationId xmlns:p14="http://schemas.microsoft.com/office/powerpoint/2010/main" val="2939161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TotalTime>
  <Words>200</Words>
  <PresentationFormat>画面に合わせる (4:3)</PresentationFormat>
  <Paragraphs>24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メイリオ</vt:lpstr>
      <vt:lpstr>游ゴシック</vt:lpstr>
      <vt:lpstr>游ゴシック Light</vt:lpstr>
      <vt:lpstr>Arial</vt:lpstr>
      <vt:lpstr>Calibri</vt:lpstr>
      <vt:lpstr>Calibri Light</vt:lpstr>
      <vt:lpstr>Courier New</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2020-02-26T06:56:24Z</cp:lastPrinted>
  <dcterms:created xsi:type="dcterms:W3CDTF">2020-02-26T03:13:21Z</dcterms:created>
  <dcterms:modified xsi:type="dcterms:W3CDTF">2020-02-26T06:56:37Z</dcterms:modified>
</cp:coreProperties>
</file>