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7559675" cy="10691813"/>
  <p:notesSz cx="6807200" cy="9939338"/>
  <p:defaultTextStyle>
    <a:defPPr>
      <a:defRPr lang="ja-JP"/>
    </a:defPPr>
    <a:lvl1pPr marL="0" algn="l" defTabSz="1042873" rtl="0" eaLnBrk="1" latinLnBrk="0" hangingPunct="1">
      <a:defRPr kumimoji="1" sz="2053" kern="1200">
        <a:solidFill>
          <a:schemeClr val="tx1"/>
        </a:solidFill>
        <a:latin typeface="+mn-lt"/>
        <a:ea typeface="+mn-ea"/>
        <a:cs typeface="+mn-cs"/>
      </a:defRPr>
    </a:lvl1pPr>
    <a:lvl2pPr marL="521437" algn="l" defTabSz="1042873" rtl="0" eaLnBrk="1" latinLnBrk="0" hangingPunct="1">
      <a:defRPr kumimoji="1" sz="2053" kern="1200">
        <a:solidFill>
          <a:schemeClr val="tx1"/>
        </a:solidFill>
        <a:latin typeface="+mn-lt"/>
        <a:ea typeface="+mn-ea"/>
        <a:cs typeface="+mn-cs"/>
      </a:defRPr>
    </a:lvl2pPr>
    <a:lvl3pPr marL="1042873" algn="l" defTabSz="1042873" rtl="0" eaLnBrk="1" latinLnBrk="0" hangingPunct="1">
      <a:defRPr kumimoji="1" sz="2053" kern="1200">
        <a:solidFill>
          <a:schemeClr val="tx1"/>
        </a:solidFill>
        <a:latin typeface="+mn-lt"/>
        <a:ea typeface="+mn-ea"/>
        <a:cs typeface="+mn-cs"/>
      </a:defRPr>
    </a:lvl3pPr>
    <a:lvl4pPr marL="1564310" algn="l" defTabSz="1042873" rtl="0" eaLnBrk="1" latinLnBrk="0" hangingPunct="1">
      <a:defRPr kumimoji="1" sz="2053" kern="1200">
        <a:solidFill>
          <a:schemeClr val="tx1"/>
        </a:solidFill>
        <a:latin typeface="+mn-lt"/>
        <a:ea typeface="+mn-ea"/>
        <a:cs typeface="+mn-cs"/>
      </a:defRPr>
    </a:lvl4pPr>
    <a:lvl5pPr marL="2085746" algn="l" defTabSz="1042873" rtl="0" eaLnBrk="1" latinLnBrk="0" hangingPunct="1">
      <a:defRPr kumimoji="1" sz="2053" kern="1200">
        <a:solidFill>
          <a:schemeClr val="tx1"/>
        </a:solidFill>
        <a:latin typeface="+mn-lt"/>
        <a:ea typeface="+mn-ea"/>
        <a:cs typeface="+mn-cs"/>
      </a:defRPr>
    </a:lvl5pPr>
    <a:lvl6pPr marL="2607183" algn="l" defTabSz="1042873" rtl="0" eaLnBrk="1" latinLnBrk="0" hangingPunct="1">
      <a:defRPr kumimoji="1" sz="2053" kern="1200">
        <a:solidFill>
          <a:schemeClr val="tx1"/>
        </a:solidFill>
        <a:latin typeface="+mn-lt"/>
        <a:ea typeface="+mn-ea"/>
        <a:cs typeface="+mn-cs"/>
      </a:defRPr>
    </a:lvl6pPr>
    <a:lvl7pPr marL="3128620" algn="l" defTabSz="1042873" rtl="0" eaLnBrk="1" latinLnBrk="0" hangingPunct="1">
      <a:defRPr kumimoji="1" sz="2053" kern="1200">
        <a:solidFill>
          <a:schemeClr val="tx1"/>
        </a:solidFill>
        <a:latin typeface="+mn-lt"/>
        <a:ea typeface="+mn-ea"/>
        <a:cs typeface="+mn-cs"/>
      </a:defRPr>
    </a:lvl7pPr>
    <a:lvl8pPr marL="3650056" algn="l" defTabSz="1042873" rtl="0" eaLnBrk="1" latinLnBrk="0" hangingPunct="1">
      <a:defRPr kumimoji="1" sz="2053" kern="1200">
        <a:solidFill>
          <a:schemeClr val="tx1"/>
        </a:solidFill>
        <a:latin typeface="+mn-lt"/>
        <a:ea typeface="+mn-ea"/>
        <a:cs typeface="+mn-cs"/>
      </a:defRPr>
    </a:lvl8pPr>
    <a:lvl9pPr marL="4171493" algn="l" defTabSz="1042873" rtl="0" eaLnBrk="1" latinLnBrk="0" hangingPunct="1">
      <a:defRPr kumimoji="1" sz="205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8" userDrawn="1">
          <p15:clr>
            <a:srgbClr val="A4A3A4"/>
          </p15:clr>
        </p15:guide>
        <p15:guide id="2" pos="2381" userDrawn="1">
          <p15:clr>
            <a:srgbClr val="A4A3A4"/>
          </p15:clr>
        </p15:guide>
        <p15:guide id="3" pos="181" userDrawn="1">
          <p15:clr>
            <a:srgbClr val="A4A3A4"/>
          </p15:clr>
        </p15:guide>
        <p15:guide id="4" pos="4682" userDrawn="1">
          <p15:clr>
            <a:srgbClr val="A4A3A4"/>
          </p15:clr>
        </p15:guide>
        <p15:guide id="5" pos="80" userDrawn="1">
          <p15:clr>
            <a:srgbClr val="A4A3A4"/>
          </p15:clr>
        </p15:guide>
        <p15:guide id="6" pos="458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D4D4D"/>
    <a:srgbClr val="333333"/>
    <a:srgbClr val="000000"/>
    <a:srgbClr val="D3DF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7CE84F3-28C3-443E-9E96-99CF82512B78}" styleName="濃色スタイル 1 - アクセント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濃色スタイル 1 - アクセント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1EBBBCC-DAD2-459C-BE2E-F6DE35CF9A28}" styleName="濃色スタイル 2 - アクセント 3/アクセント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p:cViewPr>
        <p:scale>
          <a:sx n="100" d="100"/>
          <a:sy n="100" d="100"/>
        </p:scale>
        <p:origin x="582" y="72"/>
      </p:cViewPr>
      <p:guideLst>
        <p:guide orient="horz" pos="3368"/>
        <p:guide pos="2381"/>
        <p:guide pos="181"/>
        <p:guide pos="4682"/>
        <p:guide pos="80"/>
        <p:guide pos="458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6976" y="3321395"/>
            <a:ext cx="6425724" cy="229181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33951" y="6058694"/>
            <a:ext cx="5291773" cy="2732352"/>
          </a:xfrm>
        </p:spPr>
        <p:txBody>
          <a:bodyPr/>
          <a:lstStyle>
            <a:lvl1pPr marL="0" indent="0" algn="ctr">
              <a:buNone/>
              <a:defRPr>
                <a:solidFill>
                  <a:schemeClr val="tx1">
                    <a:tint val="75000"/>
                  </a:schemeClr>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729154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171439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0764" y="428170"/>
            <a:ext cx="1700927" cy="912269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377984" y="428170"/>
            <a:ext cx="4976786" cy="912269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60067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428047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162" y="6870480"/>
            <a:ext cx="6425724" cy="2123513"/>
          </a:xfrm>
        </p:spPr>
        <p:txBody>
          <a:bodyPr anchor="t"/>
          <a:lstStyle>
            <a:lvl1pPr algn="l">
              <a:defRPr sz="5333"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97162" y="4531649"/>
            <a:ext cx="6425724" cy="2338833"/>
          </a:xfrm>
        </p:spPr>
        <p:txBody>
          <a:bodyPr anchor="b"/>
          <a:lstStyle>
            <a:lvl1pPr marL="0" indent="0">
              <a:buNone/>
              <a:defRPr sz="2667">
                <a:solidFill>
                  <a:schemeClr val="tx1">
                    <a:tint val="75000"/>
                  </a:schemeClr>
                </a:solidFill>
              </a:defRPr>
            </a:lvl1pPr>
            <a:lvl2pPr marL="609585" indent="0">
              <a:buNone/>
              <a:defRPr sz="2400">
                <a:solidFill>
                  <a:schemeClr val="tx1">
                    <a:tint val="75000"/>
                  </a:schemeClr>
                </a:solidFill>
              </a:defRPr>
            </a:lvl2pPr>
            <a:lvl3pPr marL="1219170" indent="0">
              <a:buNone/>
              <a:defRPr sz="2133">
                <a:solidFill>
                  <a:schemeClr val="tx1">
                    <a:tint val="75000"/>
                  </a:schemeClr>
                </a:solidFill>
              </a:defRPr>
            </a:lvl3pPr>
            <a:lvl4pPr marL="1828754" indent="0">
              <a:buNone/>
              <a:defRPr sz="1867">
                <a:solidFill>
                  <a:schemeClr val="tx1">
                    <a:tint val="75000"/>
                  </a:schemeClr>
                </a:solidFill>
              </a:defRPr>
            </a:lvl4pPr>
            <a:lvl5pPr marL="2438339" indent="0">
              <a:buNone/>
              <a:defRPr sz="1867">
                <a:solidFill>
                  <a:schemeClr val="tx1">
                    <a:tint val="75000"/>
                  </a:schemeClr>
                </a:solidFill>
              </a:defRPr>
            </a:lvl5pPr>
            <a:lvl6pPr marL="3047924" indent="0">
              <a:buNone/>
              <a:defRPr sz="1867">
                <a:solidFill>
                  <a:schemeClr val="tx1">
                    <a:tint val="75000"/>
                  </a:schemeClr>
                </a:solidFill>
              </a:defRPr>
            </a:lvl6pPr>
            <a:lvl7pPr marL="3657509" indent="0">
              <a:buNone/>
              <a:defRPr sz="1867">
                <a:solidFill>
                  <a:schemeClr val="tx1">
                    <a:tint val="75000"/>
                  </a:schemeClr>
                </a:solidFill>
              </a:defRPr>
            </a:lvl7pPr>
            <a:lvl8pPr marL="4267093" indent="0">
              <a:buNone/>
              <a:defRPr sz="1867">
                <a:solidFill>
                  <a:schemeClr val="tx1">
                    <a:tint val="75000"/>
                  </a:schemeClr>
                </a:solidFill>
              </a:defRPr>
            </a:lvl8pPr>
            <a:lvl9pPr marL="4876678" indent="0">
              <a:buNone/>
              <a:defRPr sz="1867">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372D545-8467-428C-B4B7-668AFE11EB3F}" type="datetimeFigureOut">
              <a:rPr kumimoji="1" lang="ja-JP" altLang="en-US" smtClean="0"/>
              <a:t>2020/2/18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027989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377984" y="2494758"/>
            <a:ext cx="3338856" cy="7056102"/>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842835" y="2494758"/>
            <a:ext cx="3338856" cy="7056102"/>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2020/2/18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258555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7984" y="2393283"/>
            <a:ext cx="3340169" cy="99740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77984" y="3390690"/>
            <a:ext cx="3340169" cy="616016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840213" y="2393283"/>
            <a:ext cx="3341481" cy="997407"/>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840213" y="3390690"/>
            <a:ext cx="3341481" cy="616016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372D545-8467-428C-B4B7-668AFE11EB3F}" type="datetimeFigureOut">
              <a:rPr kumimoji="1" lang="ja-JP" altLang="en-US" smtClean="0"/>
              <a:t>2020/2/18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79646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372D545-8467-428C-B4B7-668AFE11EB3F}" type="datetimeFigureOut">
              <a:rPr kumimoji="1" lang="ja-JP" altLang="en-US" smtClean="0"/>
              <a:t>2020/2/18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3757932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372D545-8467-428C-B4B7-668AFE11EB3F}" type="datetimeFigureOut">
              <a:rPr kumimoji="1" lang="ja-JP" altLang="en-US" smtClean="0"/>
              <a:t>2020/2/18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38347244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7987" y="425693"/>
            <a:ext cx="2487081" cy="1811668"/>
          </a:xfrm>
        </p:spPr>
        <p:txBody>
          <a:bodyPr anchor="b"/>
          <a:lstStyle>
            <a:lvl1pPr algn="l">
              <a:defRPr sz="2667"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55625" y="425694"/>
            <a:ext cx="4226069" cy="9125167"/>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77987" y="2237363"/>
            <a:ext cx="2487081" cy="7313498"/>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2020/2/18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2669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1749" y="7484271"/>
            <a:ext cx="4535805" cy="883561"/>
          </a:xfrm>
        </p:spPr>
        <p:txBody>
          <a:bodyPr anchor="b"/>
          <a:lstStyle>
            <a:lvl1pPr algn="l">
              <a:defRPr sz="2667"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481749" y="955333"/>
            <a:ext cx="4535805" cy="6415088"/>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r>
              <a:rPr kumimoji="1" lang="ja-JP" altLang="en-US" smtClean="0"/>
              <a:t>図を追加</a:t>
            </a:r>
            <a:endParaRPr kumimoji="1" lang="ja-JP" altLang="en-US"/>
          </a:p>
        </p:txBody>
      </p:sp>
      <p:sp>
        <p:nvSpPr>
          <p:cNvPr id="4" name="テキスト プレースホルダー 3"/>
          <p:cNvSpPr>
            <a:spLocks noGrp="1"/>
          </p:cNvSpPr>
          <p:nvPr>
            <p:ph type="body" sz="half" idx="2"/>
          </p:nvPr>
        </p:nvSpPr>
        <p:spPr>
          <a:xfrm>
            <a:off x="1481749" y="8367830"/>
            <a:ext cx="4535805" cy="1254802"/>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372D545-8467-428C-B4B7-668AFE11EB3F}" type="datetimeFigureOut">
              <a:rPr kumimoji="1" lang="ja-JP" altLang="en-US" smtClean="0"/>
              <a:t>2020/2/18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209528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77984" y="428168"/>
            <a:ext cx="6803708" cy="1781969"/>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77984" y="2494758"/>
            <a:ext cx="6803708" cy="7056102"/>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77984" y="9909729"/>
            <a:ext cx="1763924" cy="569240"/>
          </a:xfrm>
          <a:prstGeom prst="rect">
            <a:avLst/>
          </a:prstGeom>
        </p:spPr>
        <p:txBody>
          <a:bodyPr vert="horz" lIns="91440" tIns="45720" rIns="91440" bIns="45720" rtlCol="0" anchor="ctr"/>
          <a:lstStyle>
            <a:lvl1pPr algn="l">
              <a:defRPr sz="1600">
                <a:solidFill>
                  <a:schemeClr val="tx1">
                    <a:tint val="75000"/>
                  </a:schemeClr>
                </a:solidFill>
              </a:defRPr>
            </a:lvl1pPr>
          </a:lstStyle>
          <a:p>
            <a:fld id="{7372D545-8467-428C-B4B7-668AFE11EB3F}" type="datetimeFigureOut">
              <a:rPr kumimoji="1" lang="ja-JP" altLang="en-US" smtClean="0"/>
              <a:t>2020/2/18</a:t>
            </a:fld>
            <a:endParaRPr kumimoji="1" lang="ja-JP" altLang="en-US"/>
          </a:p>
        </p:txBody>
      </p:sp>
      <p:sp>
        <p:nvSpPr>
          <p:cNvPr id="5" name="フッター プレースホルダー 4"/>
          <p:cNvSpPr>
            <a:spLocks noGrp="1"/>
          </p:cNvSpPr>
          <p:nvPr>
            <p:ph type="ftr" sz="quarter" idx="3"/>
          </p:nvPr>
        </p:nvSpPr>
        <p:spPr>
          <a:xfrm>
            <a:off x="2582889" y="9909729"/>
            <a:ext cx="2393897" cy="569240"/>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417767" y="9909729"/>
            <a:ext cx="1763924" cy="569240"/>
          </a:xfrm>
          <a:prstGeom prst="rect">
            <a:avLst/>
          </a:prstGeom>
        </p:spPr>
        <p:txBody>
          <a:bodyPr vert="horz" lIns="91440" tIns="45720" rIns="91440" bIns="45720" rtlCol="0" anchor="ctr"/>
          <a:lstStyle>
            <a:lvl1pPr algn="r">
              <a:defRPr sz="1600">
                <a:solidFill>
                  <a:schemeClr val="tx1">
                    <a:tint val="75000"/>
                  </a:schemeClr>
                </a:solidFill>
              </a:defRPr>
            </a:lvl1pPr>
          </a:lstStyle>
          <a:p>
            <a:fld id="{9E2A29CB-BA86-48A6-80E1-CB8750A963B5}" type="slidenum">
              <a:rPr kumimoji="1" lang="ja-JP" altLang="en-US" smtClean="0"/>
              <a:t>‹#›</a:t>
            </a:fld>
            <a:endParaRPr kumimoji="1" lang="ja-JP" altLang="en-US"/>
          </a:p>
        </p:txBody>
      </p:sp>
    </p:spTree>
    <p:extLst>
      <p:ext uri="{BB962C8B-B14F-4D97-AF65-F5344CB8AC3E}">
        <p14:creationId xmlns:p14="http://schemas.microsoft.com/office/powerpoint/2010/main" val="188510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19170" rtl="0" eaLnBrk="1" latinLnBrk="0" hangingPunct="1">
        <a:spcBef>
          <a:spcPct val="0"/>
        </a:spcBef>
        <a:buNone/>
        <a:defRPr kumimoji="1" sz="5867" kern="1200">
          <a:solidFill>
            <a:schemeClr val="tx1"/>
          </a:solidFill>
          <a:latin typeface="+mj-lt"/>
          <a:ea typeface="+mj-ea"/>
          <a:cs typeface="+mj-cs"/>
        </a:defRPr>
      </a:lvl1pPr>
    </p:titleStyle>
    <p:bodyStyle>
      <a:lvl1pPr marL="457189" indent="-457189" algn="l" defTabSz="1219170" rtl="0" eaLnBrk="1" latinLnBrk="0" hangingPunct="1">
        <a:spcBef>
          <a:spcPct val="20000"/>
        </a:spcBef>
        <a:buFont typeface="Arial" pitchFamily="34" charset="0"/>
        <a:buChar char="•"/>
        <a:defRPr kumimoji="1" sz="4267" kern="1200">
          <a:solidFill>
            <a:schemeClr val="tx1"/>
          </a:solidFill>
          <a:latin typeface="+mn-lt"/>
          <a:ea typeface="+mn-ea"/>
          <a:cs typeface="+mn-cs"/>
        </a:defRPr>
      </a:lvl1pPr>
      <a:lvl2pPr marL="990575" indent="-380990" algn="l" defTabSz="1219170" rtl="0" eaLnBrk="1" latinLnBrk="0" hangingPunct="1">
        <a:spcBef>
          <a:spcPct val="20000"/>
        </a:spcBef>
        <a:buFont typeface="Arial" pitchFamily="34" charset="0"/>
        <a:buChar char="–"/>
        <a:defRPr kumimoji="1" sz="3733" kern="1200">
          <a:solidFill>
            <a:schemeClr val="tx1"/>
          </a:solidFill>
          <a:latin typeface="+mn-lt"/>
          <a:ea typeface="+mn-ea"/>
          <a:cs typeface="+mn-cs"/>
        </a:defRPr>
      </a:lvl2pPr>
      <a:lvl3pPr marL="1523962" indent="-304792" algn="l" defTabSz="1219170" rtl="0" eaLnBrk="1" latinLnBrk="0" hangingPunct="1">
        <a:spcBef>
          <a:spcPct val="20000"/>
        </a:spcBef>
        <a:buFont typeface="Arial" pitchFamily="34" charset="0"/>
        <a:buChar char="•"/>
        <a:defRPr kumimoji="1" sz="3200" kern="1200">
          <a:solidFill>
            <a:schemeClr val="tx1"/>
          </a:solidFill>
          <a:latin typeface="+mn-lt"/>
          <a:ea typeface="+mn-ea"/>
          <a:cs typeface="+mn-cs"/>
        </a:defRPr>
      </a:lvl3pPr>
      <a:lvl4pPr marL="2133547"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4pPr>
      <a:lvl5pPr marL="274313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5pPr>
      <a:lvl6pPr marL="335271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6pPr>
      <a:lvl7pPr marL="3962301"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7pPr>
      <a:lvl8pPr marL="4571886"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8pPr>
      <a:lvl9pPr marL="5181470" indent="-304792" algn="l" defTabSz="1219170" rtl="0" eaLnBrk="1" latinLnBrk="0" hangingPunct="1">
        <a:spcBef>
          <a:spcPct val="20000"/>
        </a:spcBef>
        <a:buFont typeface="Arial" pitchFamily="34" charset="0"/>
        <a:buChar char="•"/>
        <a:defRPr kumimoji="1" sz="2667" kern="1200">
          <a:solidFill>
            <a:schemeClr val="tx1"/>
          </a:solidFill>
          <a:latin typeface="+mn-lt"/>
          <a:ea typeface="+mn-ea"/>
          <a:cs typeface="+mn-cs"/>
        </a:defRPr>
      </a:lvl9pPr>
    </p:bodyStyle>
    <p:otherStyle>
      <a:defPPr>
        <a:defRPr lang="ja-JP"/>
      </a:defPPr>
      <a:lvl1pPr marL="0" algn="l" defTabSz="1219170" rtl="0" eaLnBrk="1" latinLnBrk="0" hangingPunct="1">
        <a:defRPr kumimoji="1" sz="2400" kern="1200">
          <a:solidFill>
            <a:schemeClr val="tx1"/>
          </a:solidFill>
          <a:latin typeface="+mn-lt"/>
          <a:ea typeface="+mn-ea"/>
          <a:cs typeface="+mn-cs"/>
        </a:defRPr>
      </a:lvl1pPr>
      <a:lvl2pPr marL="609585" algn="l" defTabSz="1219170" rtl="0" eaLnBrk="1" latinLnBrk="0" hangingPunct="1">
        <a:defRPr kumimoji="1" sz="2400" kern="1200">
          <a:solidFill>
            <a:schemeClr val="tx1"/>
          </a:solidFill>
          <a:latin typeface="+mn-lt"/>
          <a:ea typeface="+mn-ea"/>
          <a:cs typeface="+mn-cs"/>
        </a:defRPr>
      </a:lvl2pPr>
      <a:lvl3pPr marL="1219170" algn="l" defTabSz="1219170" rtl="0" eaLnBrk="1" latinLnBrk="0" hangingPunct="1">
        <a:defRPr kumimoji="1" sz="2400" kern="1200">
          <a:solidFill>
            <a:schemeClr val="tx1"/>
          </a:solidFill>
          <a:latin typeface="+mn-lt"/>
          <a:ea typeface="+mn-ea"/>
          <a:cs typeface="+mn-cs"/>
        </a:defRPr>
      </a:lvl3pPr>
      <a:lvl4pPr marL="1828754" algn="l" defTabSz="1219170" rtl="0" eaLnBrk="1" latinLnBrk="0" hangingPunct="1">
        <a:defRPr kumimoji="1" sz="2400" kern="1200">
          <a:solidFill>
            <a:schemeClr val="tx1"/>
          </a:solidFill>
          <a:latin typeface="+mn-lt"/>
          <a:ea typeface="+mn-ea"/>
          <a:cs typeface="+mn-cs"/>
        </a:defRPr>
      </a:lvl4pPr>
      <a:lvl5pPr marL="2438339" algn="l" defTabSz="1219170" rtl="0" eaLnBrk="1" latinLnBrk="0" hangingPunct="1">
        <a:defRPr kumimoji="1" sz="2400" kern="1200">
          <a:solidFill>
            <a:schemeClr val="tx1"/>
          </a:solidFill>
          <a:latin typeface="+mn-lt"/>
          <a:ea typeface="+mn-ea"/>
          <a:cs typeface="+mn-cs"/>
        </a:defRPr>
      </a:lvl5pPr>
      <a:lvl6pPr marL="3047924" algn="l" defTabSz="1219170" rtl="0" eaLnBrk="1" latinLnBrk="0" hangingPunct="1">
        <a:defRPr kumimoji="1" sz="2400" kern="1200">
          <a:solidFill>
            <a:schemeClr val="tx1"/>
          </a:solidFill>
          <a:latin typeface="+mn-lt"/>
          <a:ea typeface="+mn-ea"/>
          <a:cs typeface="+mn-cs"/>
        </a:defRPr>
      </a:lvl6pPr>
      <a:lvl7pPr marL="3657509" algn="l" defTabSz="1219170" rtl="0" eaLnBrk="1" latinLnBrk="0" hangingPunct="1">
        <a:defRPr kumimoji="1" sz="2400" kern="1200">
          <a:solidFill>
            <a:schemeClr val="tx1"/>
          </a:solidFill>
          <a:latin typeface="+mn-lt"/>
          <a:ea typeface="+mn-ea"/>
          <a:cs typeface="+mn-cs"/>
        </a:defRPr>
      </a:lvl7pPr>
      <a:lvl8pPr marL="4267093" algn="l" defTabSz="1219170" rtl="0" eaLnBrk="1" latinLnBrk="0" hangingPunct="1">
        <a:defRPr kumimoji="1" sz="2400" kern="1200">
          <a:solidFill>
            <a:schemeClr val="tx1"/>
          </a:solidFill>
          <a:latin typeface="+mn-lt"/>
          <a:ea typeface="+mn-ea"/>
          <a:cs typeface="+mn-cs"/>
        </a:defRPr>
      </a:lvl8pPr>
      <a:lvl9pPr marL="4876678" algn="l" defTabSz="1219170" rtl="0" eaLnBrk="1" latinLnBrk="0" hangingPunct="1">
        <a:defRPr kumimoji="1"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正方形/長方形 10"/>
          <p:cNvSpPr/>
          <p:nvPr/>
        </p:nvSpPr>
        <p:spPr>
          <a:xfrm>
            <a:off x="493009" y="6408814"/>
            <a:ext cx="6626225" cy="32575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4" name="正方形/長方形 3"/>
          <p:cNvSpPr/>
          <p:nvPr/>
        </p:nvSpPr>
        <p:spPr>
          <a:xfrm>
            <a:off x="350837" y="737396"/>
            <a:ext cx="6858000" cy="866443"/>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5" name="テキスト ボックス 4"/>
          <p:cNvSpPr txBox="1"/>
          <p:nvPr/>
        </p:nvSpPr>
        <p:spPr>
          <a:xfrm>
            <a:off x="350837" y="953421"/>
            <a:ext cx="6858000" cy="615553"/>
          </a:xfrm>
          <a:prstGeom prst="rect">
            <a:avLst/>
          </a:prstGeom>
          <a:noFill/>
        </p:spPr>
        <p:txBody>
          <a:bodyPr wrap="square" rtlCol="0">
            <a:spAutoFit/>
          </a:bodyPr>
          <a:lstStyle/>
          <a:p>
            <a:pPr algn="ctr"/>
            <a:r>
              <a:rPr lang="ja-JP" altLang="en-US" sz="3400" b="1">
                <a:solidFill>
                  <a:schemeClr val="bg1"/>
                </a:solidFill>
                <a:latin typeface="メイリオ" panose="020B0604030504040204" pitchFamily="50" charset="-128"/>
                <a:ea typeface="メイリオ" panose="020B0604030504040204" pitchFamily="50" charset="-128"/>
              </a:rPr>
              <a:t>新型コロナウイルス</a:t>
            </a:r>
            <a:r>
              <a:rPr lang="ja-JP" altLang="en-US" sz="3400" b="1" dirty="0">
                <a:solidFill>
                  <a:schemeClr val="bg1"/>
                </a:solidFill>
                <a:latin typeface="メイリオ" panose="020B0604030504040204" pitchFamily="50" charset="-128"/>
                <a:ea typeface="メイリオ" panose="020B0604030504040204" pitchFamily="50" charset="-128"/>
              </a:rPr>
              <a:t>を防ぐには</a:t>
            </a:r>
          </a:p>
        </p:txBody>
      </p:sp>
      <p:sp>
        <p:nvSpPr>
          <p:cNvPr id="8" name="正方形/長方形 7"/>
          <p:cNvSpPr/>
          <p:nvPr/>
        </p:nvSpPr>
        <p:spPr>
          <a:xfrm>
            <a:off x="466728" y="1960309"/>
            <a:ext cx="6626225" cy="4145305"/>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 name="角丸四角形 8"/>
          <p:cNvSpPr/>
          <p:nvPr/>
        </p:nvSpPr>
        <p:spPr>
          <a:xfrm>
            <a:off x="466725" y="1744283"/>
            <a:ext cx="3817168"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nSpc>
                <a:spcPct val="150000"/>
              </a:lnSpc>
            </a:pPr>
            <a:endParaRPr lang="ja-JP" altLang="en-US" b="1"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611488" y="2176334"/>
            <a:ext cx="6337001" cy="3929281"/>
          </a:xfrm>
          <a:prstGeom prst="rect">
            <a:avLst/>
          </a:prstGeom>
          <a:noFill/>
        </p:spPr>
        <p:txBody>
          <a:bodyPr wrap="square" rtlCol="0">
            <a:spAutoFit/>
          </a:bodyPr>
          <a:lstStyle/>
          <a:p>
            <a:pPr>
              <a:lnSpc>
                <a:spcPts val="2000"/>
              </a:lnSpc>
            </a:pPr>
            <a:r>
              <a:rPr lang="ja-JP" altLang="ja-JP" sz="1400" dirty="0">
                <a:latin typeface="メイリオ" panose="020B0604030504040204" pitchFamily="50" charset="-128"/>
                <a:ea typeface="メイリオ" panose="020B0604030504040204" pitchFamily="50" charset="-128"/>
              </a:rPr>
              <a:t>ウイルス性の風邪の一種です。</a:t>
            </a:r>
            <a:r>
              <a:rPr lang="ja-JP" altLang="en-US" sz="1400" b="1" u="sng" dirty="0">
                <a:latin typeface="メイリオ" panose="020B0604030504040204" pitchFamily="50" charset="-128"/>
                <a:ea typeface="メイリオ" panose="020B0604030504040204" pitchFamily="50" charset="-128"/>
              </a:rPr>
              <a:t>発熱やのどの痛み、咳が長引くこと（１週間前後）が多く、強いだるさ（倦怠感）を訴える方が多いことが特徴</a:t>
            </a:r>
            <a:r>
              <a:rPr lang="ja-JP" altLang="en-US" sz="1400" dirty="0">
                <a:latin typeface="メイリオ" panose="020B0604030504040204" pitchFamily="50" charset="-128"/>
                <a:ea typeface="メイリオ" panose="020B0604030504040204" pitchFamily="50" charset="-128"/>
              </a:rPr>
              <a:t>です</a:t>
            </a:r>
            <a:r>
              <a:rPr lang="ja-JP" altLang="ja-JP" sz="1400" dirty="0">
                <a:latin typeface="メイリオ" panose="020B0604030504040204" pitchFamily="50" charset="-128"/>
                <a:ea typeface="メイリオ" panose="020B0604030504040204" pitchFamily="50" charset="-128"/>
              </a:rPr>
              <a:t>。</a:t>
            </a:r>
            <a:endParaRPr lang="en-US" altLang="ja-JP" sz="1400" dirty="0">
              <a:latin typeface="メイリオ" panose="020B0604030504040204" pitchFamily="50" charset="-128"/>
              <a:ea typeface="メイリオ" panose="020B0604030504040204" pitchFamily="50" charset="-128"/>
            </a:endParaRPr>
          </a:p>
          <a:p>
            <a:pPr>
              <a:lnSpc>
                <a:spcPts val="2000"/>
              </a:lnSpc>
            </a:pPr>
            <a:r>
              <a:rPr lang="ja-JP" altLang="ja-JP" sz="1400" dirty="0">
                <a:latin typeface="メイリオ" panose="020B0604030504040204" pitchFamily="50" charset="-128"/>
                <a:ea typeface="メイリオ" panose="020B0604030504040204" pitchFamily="50" charset="-128"/>
              </a:rPr>
              <a:t>感染</a:t>
            </a:r>
            <a:r>
              <a:rPr lang="ja-JP" altLang="en-US" sz="1400" dirty="0">
                <a:latin typeface="メイリオ" panose="020B0604030504040204" pitchFamily="50" charset="-128"/>
                <a:ea typeface="メイリオ" panose="020B0604030504040204" pitchFamily="50" charset="-128"/>
              </a:rPr>
              <a:t>から</a:t>
            </a:r>
            <a:r>
              <a:rPr lang="ja-JP" altLang="ja-JP" sz="1400" dirty="0">
                <a:latin typeface="メイリオ" panose="020B0604030504040204" pitchFamily="50" charset="-128"/>
                <a:ea typeface="メイリオ" panose="020B0604030504040204" pitchFamily="50" charset="-128"/>
              </a:rPr>
              <a:t>発症までの潜伏期間は</a:t>
            </a:r>
            <a:r>
              <a:rPr lang="en-US" altLang="ja-JP" sz="1400" dirty="0">
                <a:latin typeface="メイリオ" panose="020B0604030504040204" pitchFamily="50" charset="-128"/>
                <a:ea typeface="メイリオ" panose="020B0604030504040204" pitchFamily="50" charset="-128"/>
              </a:rPr>
              <a:t>1</a:t>
            </a:r>
            <a:r>
              <a:rPr lang="ja-JP" altLang="en-US" sz="1400" dirty="0">
                <a:latin typeface="メイリオ" panose="020B0604030504040204" pitchFamily="50" charset="-128"/>
                <a:ea typeface="メイリオ" panose="020B0604030504040204" pitchFamily="50" charset="-128"/>
              </a:rPr>
              <a:t>日から</a:t>
            </a:r>
            <a:r>
              <a:rPr lang="en-US" altLang="ja-JP" sz="1400" dirty="0">
                <a:latin typeface="メイリオ" panose="020B0604030504040204" pitchFamily="50" charset="-128"/>
                <a:ea typeface="メイリオ" panose="020B0604030504040204" pitchFamily="50" charset="-128"/>
              </a:rPr>
              <a:t>12.5</a:t>
            </a:r>
            <a:r>
              <a:rPr lang="ja-JP" altLang="ja-JP" sz="1400" dirty="0">
                <a:latin typeface="メイリオ" panose="020B0604030504040204" pitchFamily="50" charset="-128"/>
                <a:ea typeface="メイリオ" panose="020B0604030504040204" pitchFamily="50" charset="-128"/>
              </a:rPr>
              <a:t>日（多くは</a:t>
            </a:r>
            <a:r>
              <a:rPr lang="en-US" altLang="ja-JP" sz="1400" dirty="0">
                <a:latin typeface="メイリオ" panose="020B0604030504040204" pitchFamily="50" charset="-128"/>
                <a:ea typeface="メイリオ" panose="020B0604030504040204" pitchFamily="50" charset="-128"/>
              </a:rPr>
              <a:t>5</a:t>
            </a:r>
            <a:r>
              <a:rPr lang="ja-JP" altLang="en-US" sz="1400" dirty="0">
                <a:latin typeface="メイリオ" panose="020B0604030504040204" pitchFamily="50" charset="-128"/>
                <a:ea typeface="メイリオ" panose="020B0604030504040204" pitchFamily="50" charset="-128"/>
              </a:rPr>
              <a:t>日から</a:t>
            </a:r>
            <a:r>
              <a:rPr lang="en-US" altLang="ja-JP" sz="1400" dirty="0">
                <a:latin typeface="メイリオ" panose="020B0604030504040204" pitchFamily="50" charset="-128"/>
                <a:ea typeface="メイリオ" panose="020B0604030504040204" pitchFamily="50" charset="-128"/>
              </a:rPr>
              <a:t>6</a:t>
            </a:r>
            <a:r>
              <a:rPr lang="ja-JP" altLang="ja-JP" sz="1400" dirty="0">
                <a:latin typeface="メイリオ" panose="020B0604030504040204" pitchFamily="50" charset="-128"/>
                <a:ea typeface="メイリオ" panose="020B0604030504040204" pitchFamily="50" charset="-128"/>
              </a:rPr>
              <a:t>日）といわれています。</a:t>
            </a:r>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r>
              <a:rPr lang="ja-JP" altLang="ja-JP" sz="1400" dirty="0">
                <a:latin typeface="メイリオ" panose="020B0604030504040204" pitchFamily="50" charset="-128"/>
                <a:ea typeface="メイリオ" panose="020B0604030504040204" pitchFamily="50" charset="-128"/>
              </a:rPr>
              <a:t>新型コロナウイルスは飛沫感染と接触感染によりうつるといわれています。</a:t>
            </a:r>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ja-JP" altLang="ja-JP" sz="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a:t>
            </a:r>
            <a:endParaRPr lang="en-US" altLang="ja-JP" sz="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400" dirty="0">
              <a:latin typeface="メイリオ" panose="020B0604030504040204" pitchFamily="50" charset="-128"/>
              <a:ea typeface="メイリオ" panose="020B0604030504040204" pitchFamily="50" charset="-128"/>
            </a:endParaRPr>
          </a:p>
          <a:p>
            <a:endParaRPr lang="en-US" altLang="ja-JP" sz="400" dirty="0">
              <a:latin typeface="メイリオ" panose="020B0604030504040204" pitchFamily="50" charset="-128"/>
              <a:ea typeface="メイリオ" panose="020B0604030504040204" pitchFamily="50" charset="-128"/>
            </a:endParaRPr>
          </a:p>
          <a:p>
            <a:r>
              <a:rPr lang="ja-JP" altLang="ja-JP" sz="1400" dirty="0">
                <a:latin typeface="メイリオ" panose="020B0604030504040204" pitchFamily="50" charset="-128"/>
                <a:ea typeface="メイリオ" panose="020B0604030504040204" pitchFamily="50" charset="-128"/>
              </a:rPr>
              <a:t>重症化すると肺炎となり、死亡例も確認されているので注意</a:t>
            </a:r>
            <a:r>
              <a:rPr lang="ja-JP" altLang="en-US" sz="1400" dirty="0">
                <a:latin typeface="メイリオ" panose="020B0604030504040204" pitchFamily="50" charset="-128"/>
                <a:ea typeface="メイリオ" panose="020B0604030504040204" pitchFamily="50" charset="-128"/>
              </a:rPr>
              <a:t>しましょう。</a:t>
            </a:r>
            <a:endParaRPr lang="en-US" altLang="ja-JP" sz="1400" dirty="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特にご</a:t>
            </a:r>
            <a:r>
              <a:rPr lang="ja-JP" altLang="ja-JP" sz="1400" dirty="0">
                <a:latin typeface="メイリオ" panose="020B0604030504040204" pitchFamily="50" charset="-128"/>
                <a:ea typeface="メイリオ" panose="020B0604030504040204" pitchFamily="50" charset="-128"/>
              </a:rPr>
              <a:t>高齢</a:t>
            </a:r>
            <a:r>
              <a:rPr lang="ja-JP" altLang="en-US" sz="1400" dirty="0">
                <a:latin typeface="メイリオ" panose="020B0604030504040204" pitchFamily="50" charset="-128"/>
                <a:ea typeface="メイリオ" panose="020B0604030504040204" pitchFamily="50" charset="-128"/>
              </a:rPr>
              <a:t>の方</a:t>
            </a:r>
            <a:r>
              <a:rPr lang="ja-JP" altLang="ja-JP" sz="1400" dirty="0">
                <a:latin typeface="メイリオ" panose="020B0604030504040204" pitchFamily="50" charset="-128"/>
                <a:ea typeface="メイリオ" panose="020B0604030504040204" pitchFamily="50" charset="-128"/>
              </a:rPr>
              <a:t>や基礎疾患のある方は重症化しやすい可能性が考えら</a:t>
            </a:r>
            <a:r>
              <a:rPr lang="ja-JP" altLang="en-US" sz="1400" dirty="0">
                <a:latin typeface="メイリオ" panose="020B0604030504040204" pitchFamily="50" charset="-128"/>
                <a:ea typeface="メイリオ" panose="020B0604030504040204" pitchFamily="50" charset="-128"/>
              </a:rPr>
              <a:t>れ</a:t>
            </a:r>
            <a:r>
              <a:rPr lang="ja-JP" altLang="ja-JP" sz="1400" dirty="0">
                <a:latin typeface="メイリオ" panose="020B0604030504040204" pitchFamily="50" charset="-128"/>
                <a:ea typeface="メイリオ" panose="020B0604030504040204" pitchFamily="50" charset="-128"/>
              </a:rPr>
              <a:t>ます。</a:t>
            </a:r>
          </a:p>
        </p:txBody>
      </p:sp>
      <p:sp>
        <p:nvSpPr>
          <p:cNvPr id="13" name="テキスト ボックス 12"/>
          <p:cNvSpPr txBox="1"/>
          <p:nvPr/>
        </p:nvSpPr>
        <p:spPr>
          <a:xfrm>
            <a:off x="619490" y="6665295"/>
            <a:ext cx="6337001" cy="605294"/>
          </a:xfrm>
          <a:prstGeom prst="rect">
            <a:avLst/>
          </a:prstGeom>
          <a:noFill/>
        </p:spPr>
        <p:txBody>
          <a:bodyPr wrap="square" rtlCol="0">
            <a:spAutoFit/>
          </a:bodyPr>
          <a:lstStyle/>
          <a:p>
            <a:pPr>
              <a:lnSpc>
                <a:spcPts val="2000"/>
              </a:lnSpc>
            </a:pPr>
            <a:r>
              <a:rPr lang="ja-JP" altLang="ja-JP" sz="1400" dirty="0">
                <a:latin typeface="メイリオ" panose="020B0604030504040204" pitchFamily="50" charset="-128"/>
                <a:ea typeface="メイリオ" panose="020B0604030504040204" pitchFamily="50" charset="-128"/>
              </a:rPr>
              <a:t>まずは手洗いが大切です。外出先からの帰宅時や調理の前後、食事前などにこまめに石けんやアルコール消毒液などで手を洗いましょう。</a:t>
            </a:r>
            <a:endParaRPr lang="en-US" altLang="ja-JP" sz="1400"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493009" y="1755385"/>
            <a:ext cx="3790887" cy="400110"/>
          </a:xfrm>
          <a:prstGeom prst="rect">
            <a:avLst/>
          </a:prstGeom>
          <a:noFill/>
        </p:spPr>
        <p:txBody>
          <a:bodyPr wrap="square" rtlCol="0">
            <a:spAutoFit/>
          </a:bodyPr>
          <a:lstStyle/>
          <a:p>
            <a:r>
              <a:rPr lang="ja-JP" altLang="en-US" sz="2000" b="1" dirty="0">
                <a:solidFill>
                  <a:schemeClr val="bg1"/>
                </a:solidFill>
                <a:latin typeface="メイリオ" panose="020B0604030504040204" pitchFamily="50" charset="-128"/>
                <a:ea typeface="メイリオ" panose="020B0604030504040204" pitchFamily="50" charset="-128"/>
              </a:rPr>
              <a:t>新型コロナウイルス感染症とは</a:t>
            </a:r>
          </a:p>
        </p:txBody>
      </p:sp>
      <p:sp>
        <p:nvSpPr>
          <p:cNvPr id="17" name="角丸四角形 16"/>
          <p:cNvSpPr/>
          <p:nvPr/>
        </p:nvSpPr>
        <p:spPr>
          <a:xfrm>
            <a:off x="493006" y="6224105"/>
            <a:ext cx="3313112"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nSpc>
                <a:spcPct val="150000"/>
              </a:lnSpc>
            </a:pPr>
            <a:endParaRPr lang="ja-JP" altLang="en-US" b="1" dirty="0">
              <a:latin typeface="メイリオ" panose="020B0604030504040204" pitchFamily="50" charset="-128"/>
              <a:ea typeface="メイリオ" panose="020B0604030504040204" pitchFamily="50" charset="-128"/>
            </a:endParaRPr>
          </a:p>
        </p:txBody>
      </p:sp>
      <p:sp>
        <p:nvSpPr>
          <p:cNvPr id="18" name="テキスト ボックス 17"/>
          <p:cNvSpPr txBox="1"/>
          <p:nvPr/>
        </p:nvSpPr>
        <p:spPr>
          <a:xfrm>
            <a:off x="493899" y="6222702"/>
            <a:ext cx="3313112" cy="400110"/>
          </a:xfrm>
          <a:prstGeom prst="rect">
            <a:avLst/>
          </a:prstGeom>
          <a:noFill/>
        </p:spPr>
        <p:txBody>
          <a:bodyPr wrap="square" rtlCol="0">
            <a:spAutoFit/>
          </a:bodyPr>
          <a:lstStyle/>
          <a:p>
            <a:r>
              <a:rPr lang="ja-JP" altLang="en-US" sz="2000" b="1" dirty="0">
                <a:solidFill>
                  <a:schemeClr val="bg1"/>
                </a:solidFill>
                <a:latin typeface="メイリオ" panose="020B0604030504040204" pitchFamily="50" charset="-128"/>
                <a:ea typeface="メイリオ" panose="020B0604030504040204" pitchFamily="50" charset="-128"/>
              </a:rPr>
              <a:t>日常生活で気を付けること</a:t>
            </a:r>
          </a:p>
        </p:txBody>
      </p:sp>
      <p:graphicFrame>
        <p:nvGraphicFramePr>
          <p:cNvPr id="22" name="表 21"/>
          <p:cNvGraphicFramePr>
            <a:graphicFrameLocks noGrp="1"/>
          </p:cNvGraphicFramePr>
          <p:nvPr>
            <p:extLst>
              <p:ext uri="{D42A27DB-BD31-4B8C-83A1-F6EECF244321}">
                <p14:modId xmlns:p14="http://schemas.microsoft.com/office/powerpoint/2010/main" val="3574969666"/>
              </p:ext>
            </p:extLst>
          </p:nvPr>
        </p:nvGraphicFramePr>
        <p:xfrm>
          <a:off x="817786" y="3732538"/>
          <a:ext cx="5976664" cy="1676400"/>
        </p:xfrm>
        <a:graphic>
          <a:graphicData uri="http://schemas.openxmlformats.org/drawingml/2006/table">
            <a:tbl>
              <a:tblPr firstRow="1" bandRow="1">
                <a:tableStyleId>{21E4AEA4-8DFA-4A89-87EB-49C32662AFE0}</a:tableStyleId>
              </a:tblPr>
              <a:tblGrid>
                <a:gridCol w="1054654">
                  <a:extLst>
                    <a:ext uri="{9D8B030D-6E8A-4147-A177-3AD203B41FA5}">
                      <a16:colId xmlns:a16="http://schemas.microsoft.com/office/drawing/2014/main" val="129502461"/>
                    </a:ext>
                  </a:extLst>
                </a:gridCol>
                <a:gridCol w="4922010">
                  <a:extLst>
                    <a:ext uri="{9D8B030D-6E8A-4147-A177-3AD203B41FA5}">
                      <a16:colId xmlns:a16="http://schemas.microsoft.com/office/drawing/2014/main" val="68040678"/>
                    </a:ext>
                  </a:extLst>
                </a:gridCol>
              </a:tblGrid>
              <a:tr h="370840">
                <a:tc>
                  <a:txBody>
                    <a:bodyPr/>
                    <a:lstStyle/>
                    <a:p>
                      <a:pPr marL="0" algn="ctr" defTabSz="1219170" rtl="0" eaLnBrk="1" latinLnBrk="0" hangingPunct="1"/>
                      <a:r>
                        <a:rPr lang="ja-JP" altLang="ja-JP" sz="1400" b="0" dirty="0" smtClean="0">
                          <a:solidFill>
                            <a:schemeClr val="accent1">
                              <a:lumMod val="75000"/>
                            </a:schemeClr>
                          </a:solidFill>
                          <a:latin typeface="メイリオ" panose="020B0604030504040204" pitchFamily="50" charset="-128"/>
                          <a:ea typeface="メイリオ" panose="020B0604030504040204" pitchFamily="50" charset="-128"/>
                        </a:rPr>
                        <a:t>飛沫感染</a:t>
                      </a:r>
                      <a:endParaRPr kumimoji="1" lang="ja-JP" altLang="en-US" sz="1400" b="0" kern="1200" dirty="0">
                        <a:solidFill>
                          <a:schemeClr val="accent1">
                            <a:lumMod val="75000"/>
                          </a:schemeClr>
                        </a:solidFill>
                        <a:latin typeface="+mn-lt"/>
                        <a:ea typeface="+mn-ea"/>
                        <a:cs typeface="+mn-cs"/>
                      </a:endParaRPr>
                    </a:p>
                  </a:txBody>
                  <a:tcPr anchor="ctr">
                    <a:solidFill>
                      <a:srgbClr val="D3DFEE"/>
                    </a:solidFill>
                  </a:tcPr>
                </a:tc>
                <a:tc>
                  <a:txBody>
                    <a:bodyPr/>
                    <a:lstStyle/>
                    <a:p>
                      <a:pPr marL="0" algn="l" defTabSz="1219170" rtl="0" eaLnBrk="1" latinLnBrk="0" hangingPunct="1"/>
                      <a:r>
                        <a:rPr kumimoji="1" lang="ja-JP" altLang="ja-JP" sz="1400" b="0" kern="1200" dirty="0" smtClean="0">
                          <a:solidFill>
                            <a:schemeClr val="accent1">
                              <a:lumMod val="75000"/>
                            </a:schemeClr>
                          </a:solidFill>
                          <a:latin typeface="メイリオ" panose="020B0604030504040204" pitchFamily="50" charset="-128"/>
                          <a:ea typeface="メイリオ" panose="020B0604030504040204" pitchFamily="50" charset="-128"/>
                          <a:cs typeface="+mn-cs"/>
                        </a:rPr>
                        <a:t>感染者の飛沫（くしゃみ、咳、つばなど）と一緒にウイルスが放出され、他の方がそのウイルスを口や鼻などから吸い込んで感染します。</a:t>
                      </a:r>
                    </a:p>
                  </a:txBody>
                  <a:tcPr>
                    <a:solidFill>
                      <a:srgbClr val="D3DFEE"/>
                    </a:solidFill>
                  </a:tcPr>
                </a:tc>
                <a:extLst>
                  <a:ext uri="{0D108BD9-81ED-4DB2-BD59-A6C34878D82A}">
                    <a16:rowId xmlns:a16="http://schemas.microsoft.com/office/drawing/2014/main" val="1902941195"/>
                  </a:ext>
                </a:extLst>
              </a:tr>
              <a:tr h="370840">
                <a:tc>
                  <a:txBody>
                    <a:bodyPr/>
                    <a:lstStyle/>
                    <a:p>
                      <a:pPr algn="ctr"/>
                      <a:r>
                        <a:rPr kumimoji="1" lang="ja-JP" altLang="ja-JP" sz="1400" b="0" kern="1200" dirty="0" smtClean="0">
                          <a:solidFill>
                            <a:schemeClr val="accent1">
                              <a:lumMod val="75000"/>
                            </a:schemeClr>
                          </a:solidFill>
                          <a:latin typeface="メイリオ" panose="020B0604030504040204" pitchFamily="50" charset="-128"/>
                          <a:ea typeface="メイリオ" panose="020B0604030504040204" pitchFamily="50" charset="-128"/>
                          <a:cs typeface="+mn-cs"/>
                        </a:rPr>
                        <a:t>接触感染</a:t>
                      </a:r>
                      <a:endParaRPr kumimoji="1" lang="ja-JP" altLang="en-US" sz="1400" b="0" kern="1200" dirty="0">
                        <a:solidFill>
                          <a:schemeClr val="accent1">
                            <a:lumMod val="75000"/>
                          </a:schemeClr>
                        </a:solidFill>
                        <a:latin typeface="メイリオ" panose="020B0604030504040204" pitchFamily="50" charset="-128"/>
                        <a:ea typeface="メイリオ" panose="020B0604030504040204" pitchFamily="50" charset="-128"/>
                        <a:cs typeface="+mn-cs"/>
                      </a:endParaRPr>
                    </a:p>
                  </a:txBody>
                  <a:tcPr anchor="ctr"/>
                </a:tc>
                <a:tc>
                  <a:txBody>
                    <a:bodyPr/>
                    <a:lstStyle/>
                    <a:p>
                      <a:r>
                        <a:rPr kumimoji="1" lang="ja-JP" altLang="ja-JP" sz="1400" b="0" kern="1200" dirty="0" smtClean="0">
                          <a:solidFill>
                            <a:schemeClr val="accent1">
                              <a:lumMod val="75000"/>
                            </a:schemeClr>
                          </a:solidFill>
                          <a:latin typeface="メイリオ" panose="020B0604030504040204" pitchFamily="50" charset="-128"/>
                          <a:ea typeface="メイリオ" panose="020B0604030504040204" pitchFamily="50" charset="-128"/>
                          <a:cs typeface="+mn-cs"/>
                        </a:rPr>
                        <a:t>感染者がくしゃみや咳を手で押さえた後、その手で周りの物に触れるとウイルスがつきます。他の方がそれを触るとウイルスが手に付着し、その手で口や鼻を触ると粘膜から感染します。</a:t>
                      </a:r>
                    </a:p>
                  </a:txBody>
                  <a:tcPr/>
                </a:tc>
                <a:extLst>
                  <a:ext uri="{0D108BD9-81ED-4DB2-BD59-A6C34878D82A}">
                    <a16:rowId xmlns:a16="http://schemas.microsoft.com/office/drawing/2014/main" val="1015377776"/>
                  </a:ext>
                </a:extLst>
              </a:tr>
            </a:tbl>
          </a:graphicData>
        </a:graphic>
      </p:graphicFrame>
      <p:sp>
        <p:nvSpPr>
          <p:cNvPr id="2" name="テキスト ボックス 1"/>
          <p:cNvSpPr txBox="1"/>
          <p:nvPr/>
        </p:nvSpPr>
        <p:spPr>
          <a:xfrm>
            <a:off x="2410647" y="3288588"/>
            <a:ext cx="1296144" cy="215444"/>
          </a:xfrm>
          <a:prstGeom prst="rect">
            <a:avLst/>
          </a:prstGeom>
          <a:noFill/>
        </p:spPr>
        <p:txBody>
          <a:bodyPr wrap="square" rtlCol="0">
            <a:spAutoFit/>
          </a:bodyPr>
          <a:lstStyle/>
          <a:p>
            <a:r>
              <a:rPr lang="ja-JP" altLang="en-US" sz="800" dirty="0"/>
              <a:t>ひまつ</a:t>
            </a:r>
          </a:p>
        </p:txBody>
      </p:sp>
      <p:sp>
        <p:nvSpPr>
          <p:cNvPr id="16" name="テキスト ボックス 15"/>
          <p:cNvSpPr txBox="1"/>
          <p:nvPr/>
        </p:nvSpPr>
        <p:spPr>
          <a:xfrm>
            <a:off x="4715941" y="2057838"/>
            <a:ext cx="1296144" cy="215444"/>
          </a:xfrm>
          <a:prstGeom prst="rect">
            <a:avLst/>
          </a:prstGeom>
          <a:noFill/>
        </p:spPr>
        <p:txBody>
          <a:bodyPr wrap="square" rtlCol="0">
            <a:spAutoFit/>
          </a:bodyPr>
          <a:lstStyle/>
          <a:p>
            <a:r>
              <a:rPr lang="ja-JP" altLang="en-US" sz="800" dirty="0"/>
              <a:t>せき</a:t>
            </a:r>
          </a:p>
        </p:txBody>
      </p:sp>
      <p:sp>
        <p:nvSpPr>
          <p:cNvPr id="19" name="テキスト ボックス 18"/>
          <p:cNvSpPr txBox="1"/>
          <p:nvPr/>
        </p:nvSpPr>
        <p:spPr>
          <a:xfrm>
            <a:off x="2915741" y="2360669"/>
            <a:ext cx="1296144" cy="215444"/>
          </a:xfrm>
          <a:prstGeom prst="rect">
            <a:avLst/>
          </a:prstGeom>
          <a:noFill/>
        </p:spPr>
        <p:txBody>
          <a:bodyPr wrap="square" rtlCol="0">
            <a:spAutoFit/>
          </a:bodyPr>
          <a:lstStyle/>
          <a:p>
            <a:r>
              <a:rPr lang="ja-JP" altLang="en-US" sz="800" dirty="0"/>
              <a:t>けんたいかん</a:t>
            </a:r>
          </a:p>
        </p:txBody>
      </p:sp>
      <p:graphicFrame>
        <p:nvGraphicFramePr>
          <p:cNvPr id="21" name="表 20"/>
          <p:cNvGraphicFramePr>
            <a:graphicFrameLocks noGrp="1"/>
          </p:cNvGraphicFramePr>
          <p:nvPr>
            <p:extLst>
              <p:ext uri="{D42A27DB-BD31-4B8C-83A1-F6EECF244321}">
                <p14:modId xmlns:p14="http://schemas.microsoft.com/office/powerpoint/2010/main" val="1430066179"/>
              </p:ext>
            </p:extLst>
          </p:nvPr>
        </p:nvGraphicFramePr>
        <p:xfrm>
          <a:off x="673770" y="8798424"/>
          <a:ext cx="6264696" cy="741680"/>
        </p:xfrm>
        <a:graphic>
          <a:graphicData uri="http://schemas.openxmlformats.org/drawingml/2006/table">
            <a:tbl>
              <a:tblPr firstRow="1" bandRow="1">
                <a:tableStyleId>{21E4AEA4-8DFA-4A89-87EB-49C32662AFE0}</a:tableStyleId>
              </a:tblPr>
              <a:tblGrid>
                <a:gridCol w="6264696">
                  <a:extLst>
                    <a:ext uri="{9D8B030D-6E8A-4147-A177-3AD203B41FA5}">
                      <a16:colId xmlns:a16="http://schemas.microsoft.com/office/drawing/2014/main" val="129502461"/>
                    </a:ext>
                  </a:extLst>
                </a:gridCol>
              </a:tblGrid>
              <a:tr h="370840">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lang="ja-JP" altLang="en-US" sz="1400" b="1" u="sng" dirty="0" smtClean="0">
                          <a:solidFill>
                            <a:schemeClr val="tx1"/>
                          </a:solidFill>
                          <a:latin typeface="メイリオ" panose="020B0604030504040204" pitchFamily="50" charset="-128"/>
                          <a:ea typeface="メイリオ" panose="020B0604030504040204" pitchFamily="50" charset="-128"/>
                        </a:rPr>
                        <a:t>発熱等の風邪の症状が見られるときは、学校や会社を休んでください。</a:t>
                      </a:r>
                      <a:endParaRPr lang="en-US" altLang="ja-JP" sz="1400" b="1" u="sng" dirty="0" smtClean="0">
                        <a:solidFill>
                          <a:schemeClr val="tx1"/>
                        </a:solidFill>
                        <a:latin typeface="メイリオ" panose="020B0604030504040204" pitchFamily="50" charset="-128"/>
                        <a:ea typeface="メイリオ" panose="020B0604030504040204" pitchFamily="50" charset="-128"/>
                      </a:endParaRPr>
                    </a:p>
                  </a:txBody>
                  <a:tcPr anchor="ctr">
                    <a:solidFill>
                      <a:srgbClr val="D3DFEE"/>
                    </a:solidFill>
                  </a:tcPr>
                </a:tc>
                <a:extLst>
                  <a:ext uri="{0D108BD9-81ED-4DB2-BD59-A6C34878D82A}">
                    <a16:rowId xmlns:a16="http://schemas.microsoft.com/office/drawing/2014/main" val="1902941195"/>
                  </a:ext>
                </a:extLst>
              </a:tr>
              <a:tr h="370840">
                <a:tc>
                  <a:txBody>
                    <a:bodyPr/>
                    <a:lstStyle/>
                    <a:p>
                      <a:r>
                        <a:rPr kumimoji="1" lang="ja-JP" altLang="en-US" sz="1400" b="0" dirty="0" smtClean="0">
                          <a:solidFill>
                            <a:schemeClr val="tx1"/>
                          </a:solidFill>
                          <a:latin typeface="メイリオ" panose="020B0604030504040204" pitchFamily="50" charset="-128"/>
                          <a:ea typeface="メイリオ" panose="020B0604030504040204" pitchFamily="50" charset="-128"/>
                        </a:rPr>
                        <a:t>発熱等の風邪症状が見られたら、毎日、体温を測定して記録してください。</a:t>
                      </a:r>
                      <a:endParaRPr kumimoji="1" lang="en-US" altLang="ja-JP" sz="1400" b="0" dirty="0" smtClean="0">
                        <a:solidFill>
                          <a:schemeClr val="tx1"/>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15377776"/>
                  </a:ext>
                </a:extLst>
              </a:tr>
            </a:tbl>
          </a:graphicData>
        </a:graphic>
      </p:graphicFrame>
      <p:sp>
        <p:nvSpPr>
          <p:cNvPr id="25" name="テキスト ボックス 24"/>
          <p:cNvSpPr txBox="1"/>
          <p:nvPr/>
        </p:nvSpPr>
        <p:spPr>
          <a:xfrm>
            <a:off x="611190" y="8170756"/>
            <a:ext cx="6337001" cy="605294"/>
          </a:xfrm>
          <a:prstGeom prst="rect">
            <a:avLst/>
          </a:prstGeom>
          <a:noFill/>
        </p:spPr>
        <p:txBody>
          <a:bodyPr wrap="square" rtlCol="0">
            <a:spAutoFit/>
          </a:bodyPr>
          <a:lstStyle/>
          <a:p>
            <a:pPr>
              <a:lnSpc>
                <a:spcPts val="2000"/>
              </a:lnSpc>
            </a:pPr>
            <a:r>
              <a:rPr lang="ja-JP" altLang="ja-JP" sz="1400" dirty="0">
                <a:latin typeface="メイリオ" panose="020B0604030504040204" pitchFamily="50" charset="-128"/>
                <a:ea typeface="メイリオ" panose="020B0604030504040204" pitchFamily="50" charset="-128"/>
              </a:rPr>
              <a:t>持病がある方、</a:t>
            </a:r>
            <a:r>
              <a:rPr lang="ja-JP" altLang="en-US" sz="1400" dirty="0">
                <a:latin typeface="メイリオ" panose="020B0604030504040204" pitchFamily="50" charset="-128"/>
                <a:ea typeface="メイリオ" panose="020B0604030504040204" pitchFamily="50" charset="-128"/>
              </a:rPr>
              <a:t>ご</a:t>
            </a:r>
            <a:r>
              <a:rPr lang="ja-JP" altLang="ja-JP" sz="1400" dirty="0">
                <a:latin typeface="メイリオ" panose="020B0604030504040204" pitchFamily="50" charset="-128"/>
                <a:ea typeface="メイリオ" panose="020B0604030504040204" pitchFamily="50" charset="-128"/>
              </a:rPr>
              <a:t>高齢</a:t>
            </a:r>
            <a:r>
              <a:rPr lang="ja-JP" altLang="en-US" sz="1400" dirty="0">
                <a:latin typeface="メイリオ" panose="020B0604030504040204" pitchFamily="50" charset="-128"/>
                <a:ea typeface="メイリオ" panose="020B0604030504040204" pitchFamily="50" charset="-128"/>
              </a:rPr>
              <a:t>の</a:t>
            </a:r>
            <a:r>
              <a:rPr lang="ja-JP" altLang="ja-JP" sz="1400" dirty="0">
                <a:latin typeface="メイリオ" panose="020B0604030504040204" pitchFamily="50" charset="-128"/>
                <a:ea typeface="メイリオ" panose="020B0604030504040204" pitchFamily="50" charset="-128"/>
              </a:rPr>
              <a:t>方は、できるだけ人混みの多い場所を避けるなど、より一層注意して</a:t>
            </a:r>
            <a:r>
              <a:rPr lang="ja-JP" altLang="en-US" sz="1400" dirty="0">
                <a:latin typeface="メイリオ" panose="020B0604030504040204" pitchFamily="50" charset="-128"/>
                <a:ea typeface="メイリオ" panose="020B0604030504040204" pitchFamily="50" charset="-128"/>
              </a:rPr>
              <a:t>くだ</a:t>
            </a:r>
            <a:r>
              <a:rPr lang="ja-JP" altLang="ja-JP" sz="1400" dirty="0">
                <a:latin typeface="メイリオ" panose="020B0604030504040204" pitchFamily="50" charset="-128"/>
                <a:ea typeface="メイリオ" panose="020B0604030504040204" pitchFamily="50" charset="-128"/>
              </a:rPr>
              <a:t>さい。</a:t>
            </a:r>
            <a:endParaRPr lang="en-US" altLang="ja-JP" sz="1400" dirty="0">
              <a:latin typeface="メイリオ" panose="020B0604030504040204" pitchFamily="50" charset="-128"/>
              <a:ea typeface="メイリオ" panose="020B0604030504040204" pitchFamily="50" charset="-128"/>
            </a:endParaRPr>
          </a:p>
        </p:txBody>
      </p:sp>
      <p:sp>
        <p:nvSpPr>
          <p:cNvPr id="26" name="テキスト ボックス 25"/>
          <p:cNvSpPr txBox="1"/>
          <p:nvPr/>
        </p:nvSpPr>
        <p:spPr>
          <a:xfrm>
            <a:off x="611191" y="7269814"/>
            <a:ext cx="6337001" cy="861774"/>
          </a:xfrm>
          <a:prstGeom prst="rect">
            <a:avLst/>
          </a:prstGeom>
          <a:noFill/>
        </p:spPr>
        <p:txBody>
          <a:bodyPr wrap="square" rtlCol="0">
            <a:spAutoFit/>
          </a:bodyPr>
          <a:lstStyle/>
          <a:p>
            <a:pPr>
              <a:lnSpc>
                <a:spcPts val="2000"/>
              </a:lnSpc>
            </a:pPr>
            <a:r>
              <a:rPr lang="ja-JP" altLang="ja-JP" sz="1400" dirty="0">
                <a:latin typeface="メイリオ" panose="020B0604030504040204" pitchFamily="50" charset="-128"/>
                <a:ea typeface="メイリオ" panose="020B0604030504040204" pitchFamily="50" charset="-128"/>
              </a:rPr>
              <a:t>咳などの症状がある方は、咳やくしゃみを手で押さえると、その手で触ったものにウイルスが付着し、ドアノブなどを介して他の方に病気をうつす可能性がありますので、咳エチケットを行って</a:t>
            </a:r>
            <a:r>
              <a:rPr lang="ja-JP" altLang="en-US" sz="1400" dirty="0">
                <a:latin typeface="メイリオ" panose="020B0604030504040204" pitchFamily="50" charset="-128"/>
                <a:ea typeface="メイリオ" panose="020B0604030504040204" pitchFamily="50" charset="-128"/>
              </a:rPr>
              <a:t>くだ</a:t>
            </a:r>
            <a:r>
              <a:rPr lang="ja-JP" altLang="ja-JP" sz="1400" dirty="0">
                <a:latin typeface="メイリオ" panose="020B0604030504040204" pitchFamily="50" charset="-128"/>
                <a:ea typeface="メイリオ" panose="020B0604030504040204" pitchFamily="50" charset="-128"/>
              </a:rPr>
              <a:t>さい。</a:t>
            </a:r>
            <a:endParaRPr lang="en-US" altLang="ja-JP" sz="1400" dirty="0">
              <a:latin typeface="メイリオ" panose="020B0604030504040204" pitchFamily="50" charset="-128"/>
              <a:ea typeface="メイリオ" panose="020B0604030504040204" pitchFamily="50" charset="-128"/>
            </a:endParaRPr>
          </a:p>
        </p:txBody>
      </p:sp>
      <p:pic>
        <p:nvPicPr>
          <p:cNvPr id="7" name="図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5461" y="243916"/>
            <a:ext cx="1440160" cy="415181"/>
          </a:xfrm>
          <a:prstGeom prst="rect">
            <a:avLst/>
          </a:prstGeom>
        </p:spPr>
      </p:pic>
      <p:sp>
        <p:nvSpPr>
          <p:cNvPr id="3" name="正方形/長方形 2"/>
          <p:cNvSpPr/>
          <p:nvPr/>
        </p:nvSpPr>
        <p:spPr>
          <a:xfrm>
            <a:off x="5805784" y="243916"/>
            <a:ext cx="1358429" cy="41518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dirty="0" smtClean="0"/>
              <a:t>資料</a:t>
            </a:r>
            <a:r>
              <a:rPr kumimoji="1" lang="en-US" altLang="ja-JP" dirty="0" smtClean="0"/>
              <a:t>1-5</a:t>
            </a:r>
            <a:endParaRPr kumimoji="1" lang="ja-JP" altLang="en-US" dirty="0"/>
          </a:p>
        </p:txBody>
      </p:sp>
    </p:spTree>
    <p:extLst>
      <p:ext uri="{BB962C8B-B14F-4D97-AF65-F5344CB8AC3E}">
        <p14:creationId xmlns:p14="http://schemas.microsoft.com/office/powerpoint/2010/main" val="2391433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2" name="図 51"/>
          <p:cNvPicPr>
            <a:picLocks noChangeAspect="1"/>
          </p:cNvPicPr>
          <p:nvPr/>
        </p:nvPicPr>
        <p:blipFill>
          <a:blip r:embed="rId2"/>
          <a:stretch>
            <a:fillRect/>
          </a:stretch>
        </p:blipFill>
        <p:spPr>
          <a:xfrm>
            <a:off x="649588" y="4355316"/>
            <a:ext cx="6291301" cy="3114074"/>
          </a:xfrm>
          <a:prstGeom prst="rect">
            <a:avLst/>
          </a:prstGeom>
        </p:spPr>
      </p:pic>
      <p:sp>
        <p:nvSpPr>
          <p:cNvPr id="8" name="正方形/長方形 7"/>
          <p:cNvSpPr/>
          <p:nvPr/>
        </p:nvSpPr>
        <p:spPr>
          <a:xfrm>
            <a:off x="466728" y="1241452"/>
            <a:ext cx="6626225" cy="633995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9" name="角丸四角形 8"/>
          <p:cNvSpPr/>
          <p:nvPr/>
        </p:nvSpPr>
        <p:spPr>
          <a:xfrm>
            <a:off x="466725" y="1087949"/>
            <a:ext cx="3313112"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nSpc>
                <a:spcPct val="150000"/>
              </a:lnSpc>
            </a:pPr>
            <a:endParaRPr lang="ja-JP" altLang="en-US" b="1" dirty="0">
              <a:latin typeface="メイリオ" panose="020B0604030504040204" pitchFamily="50" charset="-128"/>
              <a:ea typeface="メイリオ" panose="020B0604030504040204" pitchFamily="50" charset="-128"/>
            </a:endParaRPr>
          </a:p>
        </p:txBody>
      </p:sp>
      <p:sp>
        <p:nvSpPr>
          <p:cNvPr id="11" name="正方形/長方形 10"/>
          <p:cNvSpPr/>
          <p:nvPr/>
        </p:nvSpPr>
        <p:spPr>
          <a:xfrm>
            <a:off x="493008" y="7968419"/>
            <a:ext cx="6626225" cy="147317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13" name="テキスト ボックス 12"/>
          <p:cNvSpPr txBox="1"/>
          <p:nvPr/>
        </p:nvSpPr>
        <p:spPr>
          <a:xfrm>
            <a:off x="601926" y="8213981"/>
            <a:ext cx="6571071" cy="605294"/>
          </a:xfrm>
          <a:prstGeom prst="rect">
            <a:avLst/>
          </a:prstGeom>
          <a:noFill/>
        </p:spPr>
        <p:txBody>
          <a:bodyPr wrap="square" rtlCol="0">
            <a:spAutoFit/>
          </a:bodyPr>
          <a:lstStyle/>
          <a:p>
            <a:pPr>
              <a:lnSpc>
                <a:spcPts val="2000"/>
              </a:lnSpc>
            </a:pPr>
            <a:r>
              <a:rPr lang="ja-JP" altLang="en-US" sz="1400" dirty="0">
                <a:latin typeface="メイリオ" panose="020B0604030504040204" pitchFamily="50" charset="-128"/>
                <a:ea typeface="メイリオ" panose="020B0604030504040204" pitchFamily="50" charset="-128"/>
              </a:rPr>
              <a:t>その他、ご自身の</a:t>
            </a:r>
            <a:r>
              <a:rPr lang="ja-JP" altLang="ja-JP" sz="1400" dirty="0">
                <a:latin typeface="メイリオ" panose="020B0604030504040204" pitchFamily="50" charset="-128"/>
                <a:ea typeface="メイリオ" panose="020B0604030504040204" pitchFamily="50" charset="-128"/>
              </a:rPr>
              <a:t>症状に不安がある</a:t>
            </a:r>
            <a:r>
              <a:rPr lang="ja-JP" altLang="en-US" sz="1400" dirty="0">
                <a:latin typeface="メイリオ" panose="020B0604030504040204" pitchFamily="50" charset="-128"/>
                <a:ea typeface="メイリオ" panose="020B0604030504040204" pitchFamily="50" charset="-128"/>
              </a:rPr>
              <a:t>場合など、一般的なお問い合わせについては、次の窓口にご相談ください。　</a:t>
            </a:r>
            <a:endParaRPr lang="ja-JP" altLang="ja-JP" sz="400" dirty="0">
              <a:latin typeface="メイリオ" panose="020B0604030504040204" pitchFamily="50" charset="-128"/>
              <a:ea typeface="メイリオ" panose="020B0604030504040204" pitchFamily="50" charset="-128"/>
            </a:endParaRPr>
          </a:p>
        </p:txBody>
      </p:sp>
      <p:sp>
        <p:nvSpPr>
          <p:cNvPr id="14" name="テキスト ボックス 13"/>
          <p:cNvSpPr txBox="1"/>
          <p:nvPr/>
        </p:nvSpPr>
        <p:spPr>
          <a:xfrm>
            <a:off x="466725" y="1100649"/>
            <a:ext cx="3313112" cy="400110"/>
          </a:xfrm>
          <a:prstGeom prst="rect">
            <a:avLst/>
          </a:prstGeom>
          <a:noFill/>
        </p:spPr>
        <p:txBody>
          <a:bodyPr wrap="square" rtlCol="0">
            <a:spAutoFit/>
          </a:bodyPr>
          <a:lstStyle/>
          <a:p>
            <a:r>
              <a:rPr lang="ja-JP" altLang="en-US" sz="2000" b="1" dirty="0">
                <a:solidFill>
                  <a:schemeClr val="bg1"/>
                </a:solidFill>
                <a:latin typeface="メイリオ" panose="020B0604030504040204" pitchFamily="50" charset="-128"/>
                <a:ea typeface="メイリオ" panose="020B0604030504040204" pitchFamily="50" charset="-128"/>
              </a:rPr>
              <a:t>こんな方はご注意ください</a:t>
            </a:r>
          </a:p>
        </p:txBody>
      </p:sp>
      <p:sp>
        <p:nvSpPr>
          <p:cNvPr id="17" name="角丸四角形 16"/>
          <p:cNvSpPr/>
          <p:nvPr/>
        </p:nvSpPr>
        <p:spPr>
          <a:xfrm>
            <a:off x="492872" y="7757830"/>
            <a:ext cx="4753271" cy="3600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b"/>
          <a:lstStyle/>
          <a:p>
            <a:pPr>
              <a:lnSpc>
                <a:spcPct val="150000"/>
              </a:lnSpc>
            </a:pPr>
            <a:endParaRPr lang="ja-JP" altLang="en-US" b="1" dirty="0">
              <a:latin typeface="メイリオ" panose="020B0604030504040204" pitchFamily="50" charset="-128"/>
              <a:ea typeface="メイリオ" panose="020B0604030504040204" pitchFamily="50" charset="-128"/>
            </a:endParaRPr>
          </a:p>
        </p:txBody>
      </p:sp>
      <p:sp>
        <p:nvSpPr>
          <p:cNvPr id="18" name="テキスト ボックス 17"/>
          <p:cNvSpPr txBox="1"/>
          <p:nvPr/>
        </p:nvSpPr>
        <p:spPr>
          <a:xfrm>
            <a:off x="539480" y="7775969"/>
            <a:ext cx="5303055" cy="400110"/>
          </a:xfrm>
          <a:prstGeom prst="rect">
            <a:avLst/>
          </a:prstGeom>
          <a:noFill/>
        </p:spPr>
        <p:txBody>
          <a:bodyPr wrap="square" rtlCol="0">
            <a:spAutoFit/>
          </a:bodyPr>
          <a:lstStyle/>
          <a:p>
            <a:r>
              <a:rPr lang="ja-JP" altLang="en-US" sz="2000" b="1" dirty="0">
                <a:solidFill>
                  <a:schemeClr val="bg1"/>
                </a:solidFill>
                <a:latin typeface="メイリオ" panose="020B0604030504040204" pitchFamily="50" charset="-128"/>
                <a:ea typeface="メイリオ" panose="020B0604030504040204" pitchFamily="50" charset="-128"/>
              </a:rPr>
              <a:t>一般的なお問い合わせなどはこちら</a:t>
            </a:r>
          </a:p>
        </p:txBody>
      </p:sp>
      <p:sp>
        <p:nvSpPr>
          <p:cNvPr id="3" name="テキスト ボックス 2"/>
          <p:cNvSpPr txBox="1"/>
          <p:nvPr/>
        </p:nvSpPr>
        <p:spPr>
          <a:xfrm>
            <a:off x="430443" y="1628469"/>
            <a:ext cx="6641445" cy="1897955"/>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　次の症状がある方は「帰国者・接触者相談センター」にご相談ください。</a:t>
            </a:r>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endParaRPr lang="en-US" altLang="ja-JP" sz="1400" dirty="0">
              <a:latin typeface="メイリオ" panose="020B0604030504040204" pitchFamily="50" charset="-128"/>
              <a:ea typeface="メイリオ" panose="020B0604030504040204" pitchFamily="50" charset="-128"/>
            </a:endParaRPr>
          </a:p>
          <a:p>
            <a:pPr>
              <a:lnSpc>
                <a:spcPts val="2000"/>
              </a:lnSpc>
            </a:pPr>
            <a:r>
              <a:rPr lang="ja-JP" altLang="en-US" sz="1400" dirty="0">
                <a:latin typeface="メイリオ" panose="020B0604030504040204" pitchFamily="50" charset="-128"/>
                <a:ea typeface="メイリオ" panose="020B0604030504040204" pitchFamily="50" charset="-128"/>
              </a:rPr>
              <a:t>　</a:t>
            </a:r>
            <a:endParaRPr lang="en-US" altLang="ja-JP" sz="1400" dirty="0">
              <a:latin typeface="メイリオ" panose="020B0604030504040204" pitchFamily="50" charset="-128"/>
              <a:ea typeface="メイリオ" panose="020B0604030504040204" pitchFamily="50" charset="-128"/>
            </a:endParaRPr>
          </a:p>
          <a:p>
            <a:pPr>
              <a:lnSpc>
                <a:spcPts val="2000"/>
              </a:lnSpc>
            </a:pPr>
            <a:r>
              <a:rPr lang="ja-JP" altLang="en-US" sz="1400" dirty="0">
                <a:latin typeface="メイリオ" panose="020B0604030504040204" pitchFamily="50" charset="-128"/>
                <a:ea typeface="メイリオ" panose="020B0604030504040204" pitchFamily="50" charset="-128"/>
              </a:rPr>
              <a:t>　</a:t>
            </a:r>
          </a:p>
        </p:txBody>
      </p:sp>
      <p:graphicFrame>
        <p:nvGraphicFramePr>
          <p:cNvPr id="16" name="表 15"/>
          <p:cNvGraphicFramePr>
            <a:graphicFrameLocks noGrp="1"/>
          </p:cNvGraphicFramePr>
          <p:nvPr>
            <p:extLst>
              <p:ext uri="{D42A27DB-BD31-4B8C-83A1-F6EECF244321}">
                <p14:modId xmlns:p14="http://schemas.microsoft.com/office/powerpoint/2010/main" val="301462231"/>
              </p:ext>
            </p:extLst>
          </p:nvPr>
        </p:nvGraphicFramePr>
        <p:xfrm>
          <a:off x="925797" y="1974343"/>
          <a:ext cx="4942272" cy="858893"/>
        </p:xfrm>
        <a:graphic>
          <a:graphicData uri="http://schemas.openxmlformats.org/drawingml/2006/table">
            <a:tbl>
              <a:tblPr firstRow="1" bandRow="1">
                <a:tableStyleId>{21E4AEA4-8DFA-4A89-87EB-49C32662AFE0}</a:tableStyleId>
              </a:tblPr>
              <a:tblGrid>
                <a:gridCol w="4942272">
                  <a:extLst>
                    <a:ext uri="{9D8B030D-6E8A-4147-A177-3AD203B41FA5}">
                      <a16:colId xmlns:a16="http://schemas.microsoft.com/office/drawing/2014/main" val="129502461"/>
                    </a:ext>
                  </a:extLst>
                </a:gridCol>
              </a:tblGrid>
              <a:tr h="512788">
                <a:tc>
                  <a:txBody>
                    <a:bodyPr/>
                    <a:lstStyle/>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bg2">
                              <a:lumMod val="25000"/>
                            </a:schemeClr>
                          </a:solidFill>
                          <a:latin typeface="メイリオ" panose="020B0604030504040204" pitchFamily="50" charset="-128"/>
                          <a:ea typeface="メイリオ" panose="020B0604030504040204" pitchFamily="50" charset="-128"/>
                        </a:rPr>
                        <a:t>風邪の症状や</a:t>
                      </a:r>
                      <a:r>
                        <a:rPr kumimoji="1" lang="en-US" altLang="ja-JP" sz="1400" b="0" dirty="0" smtClean="0">
                          <a:solidFill>
                            <a:schemeClr val="bg2">
                              <a:lumMod val="25000"/>
                            </a:schemeClr>
                          </a:solidFill>
                          <a:latin typeface="メイリオ" panose="020B0604030504040204" pitchFamily="50" charset="-128"/>
                          <a:ea typeface="メイリオ" panose="020B0604030504040204" pitchFamily="50" charset="-128"/>
                        </a:rPr>
                        <a:t>37.5</a:t>
                      </a:r>
                      <a:r>
                        <a:rPr kumimoji="1" lang="ja-JP" altLang="en-US" sz="1400" b="0" dirty="0" smtClean="0">
                          <a:solidFill>
                            <a:schemeClr val="bg2">
                              <a:lumMod val="25000"/>
                            </a:schemeClr>
                          </a:solidFill>
                          <a:latin typeface="メイリオ" panose="020B0604030504040204" pitchFamily="50" charset="-128"/>
                          <a:ea typeface="メイリオ" panose="020B0604030504040204" pitchFamily="50" charset="-128"/>
                        </a:rPr>
                        <a:t>℃以上の発熱が４日以上続いている</a:t>
                      </a:r>
                      <a:endParaRPr kumimoji="1" lang="en-US" altLang="ja-JP" sz="1400" b="0" dirty="0" smtClean="0">
                        <a:solidFill>
                          <a:schemeClr val="bg2">
                            <a:lumMod val="25000"/>
                          </a:schemeClr>
                        </a:solidFill>
                        <a:latin typeface="メイリオ" panose="020B0604030504040204" pitchFamily="50" charset="-128"/>
                        <a:ea typeface="メイリオ" panose="020B0604030504040204" pitchFamily="50" charset="-128"/>
                      </a:endParaRPr>
                    </a:p>
                    <a:p>
                      <a:pPr marL="0" marR="0" lvl="0" indent="0" algn="l" defTabSz="1219170" rtl="0" eaLnBrk="1" fontAlgn="auto" latinLnBrk="0" hangingPunct="1">
                        <a:lnSpc>
                          <a:spcPct val="100000"/>
                        </a:lnSpc>
                        <a:spcBef>
                          <a:spcPts val="0"/>
                        </a:spcBef>
                        <a:spcAft>
                          <a:spcPts val="0"/>
                        </a:spcAft>
                        <a:buClrTx/>
                        <a:buSzTx/>
                        <a:buFontTx/>
                        <a:buNone/>
                        <a:tabLst/>
                        <a:defRPr/>
                      </a:pPr>
                      <a:endParaRPr kumimoji="1" lang="en-US" altLang="ja-JP" sz="200" b="0" dirty="0" smtClean="0">
                        <a:solidFill>
                          <a:schemeClr val="bg2">
                            <a:lumMod val="25000"/>
                          </a:schemeClr>
                        </a:solidFill>
                        <a:latin typeface="メイリオ" panose="020B0604030504040204" pitchFamily="50" charset="-128"/>
                        <a:ea typeface="メイリオ" panose="020B0604030504040204" pitchFamily="50" charset="-128"/>
                      </a:endParaRPr>
                    </a:p>
                    <a:p>
                      <a:pPr marL="0" marR="0" lvl="0" indent="0" algn="l" defTabSz="1219170" rtl="0" eaLnBrk="1" fontAlgn="auto" latinLnBrk="0" hangingPunct="1">
                        <a:lnSpc>
                          <a:spcPct val="100000"/>
                        </a:lnSpc>
                        <a:spcBef>
                          <a:spcPts val="0"/>
                        </a:spcBef>
                        <a:spcAft>
                          <a:spcPts val="0"/>
                        </a:spcAft>
                        <a:buClrTx/>
                        <a:buSzTx/>
                        <a:buFontTx/>
                        <a:buNone/>
                        <a:tabLst/>
                        <a:defRPr/>
                      </a:pPr>
                      <a:r>
                        <a:rPr kumimoji="1" lang="ja-JP" altLang="en-US" sz="1400" b="0" dirty="0" smtClean="0">
                          <a:solidFill>
                            <a:schemeClr val="bg2">
                              <a:lumMod val="25000"/>
                            </a:schemeClr>
                          </a:solidFill>
                          <a:latin typeface="メイリオ" panose="020B0604030504040204" pitchFamily="50" charset="-128"/>
                          <a:ea typeface="メイリオ" panose="020B0604030504040204" pitchFamily="50" charset="-128"/>
                        </a:rPr>
                        <a:t>（解熱剤を飲み続けなければならないときを含みます）</a:t>
                      </a:r>
                      <a:endParaRPr kumimoji="1" lang="en-US" altLang="ja-JP" sz="1400" b="0" dirty="0" smtClean="0">
                        <a:solidFill>
                          <a:schemeClr val="bg2">
                            <a:lumMod val="25000"/>
                          </a:schemeClr>
                        </a:solidFill>
                        <a:latin typeface="メイリオ" panose="020B0604030504040204" pitchFamily="50" charset="-128"/>
                        <a:ea typeface="メイリオ" panose="020B0604030504040204" pitchFamily="50" charset="-128"/>
                      </a:endParaRPr>
                    </a:p>
                  </a:txBody>
                  <a:tcPr anchor="ctr">
                    <a:solidFill>
                      <a:srgbClr val="D3DFEE"/>
                    </a:solidFill>
                  </a:tcPr>
                </a:tc>
                <a:extLst>
                  <a:ext uri="{0D108BD9-81ED-4DB2-BD59-A6C34878D82A}">
                    <a16:rowId xmlns:a16="http://schemas.microsoft.com/office/drawing/2014/main" val="1902941195"/>
                  </a:ext>
                </a:extLst>
              </a:tr>
              <a:tr h="310253">
                <a:tc>
                  <a:txBody>
                    <a:bodyPr/>
                    <a:lstStyle/>
                    <a:p>
                      <a:r>
                        <a:rPr kumimoji="1" lang="ja-JP" altLang="en-US" sz="1400" b="0" dirty="0" smtClean="0">
                          <a:solidFill>
                            <a:schemeClr val="bg2">
                              <a:lumMod val="25000"/>
                            </a:schemeClr>
                          </a:solidFill>
                          <a:latin typeface="メイリオ" panose="020B0604030504040204" pitchFamily="50" charset="-128"/>
                          <a:ea typeface="メイリオ" panose="020B0604030504040204" pitchFamily="50" charset="-128"/>
                        </a:rPr>
                        <a:t>強いだるさ（倦怠感）や息苦しさ（呼吸困難）がある</a:t>
                      </a:r>
                      <a:endParaRPr kumimoji="1" lang="en-US" altLang="ja-JP" sz="1400" b="0" dirty="0" smtClean="0">
                        <a:solidFill>
                          <a:schemeClr val="bg2">
                            <a:lumMod val="25000"/>
                          </a:schemeClr>
                        </a:solidFill>
                        <a:latin typeface="メイリオ" panose="020B0604030504040204" pitchFamily="50" charset="-128"/>
                        <a:ea typeface="メイリオ" panose="020B0604030504040204" pitchFamily="50" charset="-128"/>
                      </a:endParaRPr>
                    </a:p>
                  </a:txBody>
                  <a:tcPr anchor="ctr"/>
                </a:tc>
                <a:extLst>
                  <a:ext uri="{0D108BD9-81ED-4DB2-BD59-A6C34878D82A}">
                    <a16:rowId xmlns:a16="http://schemas.microsoft.com/office/drawing/2014/main" val="1015377776"/>
                  </a:ext>
                </a:extLst>
              </a:tr>
            </a:tbl>
          </a:graphicData>
        </a:graphic>
      </p:graphicFrame>
      <p:sp>
        <p:nvSpPr>
          <p:cNvPr id="20" name="テキスト ボックス 19"/>
          <p:cNvSpPr txBox="1"/>
          <p:nvPr/>
        </p:nvSpPr>
        <p:spPr>
          <a:xfrm>
            <a:off x="531552" y="3301032"/>
            <a:ext cx="6641445" cy="820738"/>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　センターでご相談の結果、新型コロナウイルス感染の疑いのある場合には、</a:t>
            </a:r>
            <a:endParaRPr lang="en-US" altLang="ja-JP" sz="1400" dirty="0">
              <a:latin typeface="メイリオ" panose="020B0604030504040204" pitchFamily="50" charset="-128"/>
              <a:ea typeface="メイリオ" panose="020B0604030504040204" pitchFamily="50" charset="-128"/>
            </a:endParaRPr>
          </a:p>
          <a:p>
            <a:pPr>
              <a:lnSpc>
                <a:spcPts val="2000"/>
              </a:lnSpc>
            </a:pPr>
            <a:r>
              <a:rPr lang="ja-JP" altLang="en-US" sz="1400" dirty="0">
                <a:latin typeface="メイリオ" panose="020B0604030504040204" pitchFamily="50" charset="-128"/>
                <a:ea typeface="メイリオ" panose="020B0604030504040204" pitchFamily="50" charset="-128"/>
              </a:rPr>
              <a:t>　専門の「</a:t>
            </a:r>
            <a:r>
              <a:rPr lang="ja-JP" altLang="ja-JP" sz="1400" dirty="0">
                <a:latin typeface="メイリオ" panose="020B0604030504040204" pitchFamily="50" charset="-128"/>
                <a:ea typeface="メイリオ" panose="020B0604030504040204" pitchFamily="50" charset="-128"/>
              </a:rPr>
              <a:t>帰国者・接触者外来</a:t>
            </a:r>
            <a:r>
              <a:rPr lang="ja-JP" altLang="en-US" sz="1400" dirty="0">
                <a:latin typeface="メイリオ" panose="020B0604030504040204" pitchFamily="50" charset="-128"/>
                <a:ea typeface="メイリオ" panose="020B0604030504040204" pitchFamily="50" charset="-128"/>
              </a:rPr>
              <a:t>」</a:t>
            </a:r>
            <a:r>
              <a:rPr lang="ja-JP" altLang="ja-JP" sz="1400" dirty="0">
                <a:latin typeface="メイリオ" panose="020B0604030504040204" pitchFamily="50" charset="-128"/>
                <a:ea typeface="メイリオ" panose="020B0604030504040204" pitchFamily="50" charset="-128"/>
              </a:rPr>
              <a:t>をご紹介しています。</a:t>
            </a:r>
            <a:endParaRPr lang="en-US" altLang="ja-JP" sz="1400" dirty="0">
              <a:latin typeface="メイリオ" panose="020B0604030504040204" pitchFamily="50" charset="-128"/>
              <a:ea typeface="メイリオ" panose="020B0604030504040204" pitchFamily="50" charset="-128"/>
            </a:endParaRPr>
          </a:p>
          <a:p>
            <a:pPr>
              <a:lnSpc>
                <a:spcPts val="2000"/>
              </a:lnSpc>
            </a:pPr>
            <a:r>
              <a:rPr lang="ja-JP" altLang="en-US" sz="1400" dirty="0">
                <a:latin typeface="メイリオ" panose="020B0604030504040204" pitchFamily="50" charset="-128"/>
                <a:ea typeface="メイリオ" panose="020B0604030504040204" pitchFamily="50" charset="-128"/>
              </a:rPr>
              <a:t>　マスクを着用し、公共交通機関の利用を避けて受診してください。　</a:t>
            </a:r>
          </a:p>
        </p:txBody>
      </p:sp>
      <p:sp>
        <p:nvSpPr>
          <p:cNvPr id="22" name="テキスト ボックス 21"/>
          <p:cNvSpPr txBox="1"/>
          <p:nvPr/>
        </p:nvSpPr>
        <p:spPr>
          <a:xfrm>
            <a:off x="637769" y="2866116"/>
            <a:ext cx="6641445" cy="307777"/>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　</a:t>
            </a:r>
            <a:r>
              <a:rPr lang="en-US" altLang="ja-JP" sz="1400" b="1" u="sng" dirty="0">
                <a:latin typeface="メイリオ" panose="020B0604030504040204" pitchFamily="50" charset="-128"/>
                <a:ea typeface="メイリオ" panose="020B0604030504040204" pitchFamily="50" charset="-128"/>
              </a:rPr>
              <a:t>※</a:t>
            </a:r>
            <a:r>
              <a:rPr lang="ja-JP" altLang="en-US" sz="1400" b="1" u="sng" dirty="0">
                <a:latin typeface="メイリオ" panose="020B0604030504040204" pitchFamily="50" charset="-128"/>
                <a:ea typeface="メイリオ" panose="020B0604030504040204" pitchFamily="50" charset="-128"/>
              </a:rPr>
              <a:t>　高齢者や基礎疾患等のある方は、上の状態が２日程度続く場合</a:t>
            </a:r>
            <a:r>
              <a:rPr lang="ja-JP" altLang="en-US" sz="1400" dirty="0">
                <a:latin typeface="メイリオ" panose="020B0604030504040204" pitchFamily="50" charset="-128"/>
                <a:ea typeface="メイリオ" panose="020B0604030504040204" pitchFamily="50" charset="-128"/>
              </a:rPr>
              <a:t>　</a:t>
            </a:r>
          </a:p>
        </p:txBody>
      </p:sp>
      <p:sp>
        <p:nvSpPr>
          <p:cNvPr id="24" name="テキスト ボックス 23"/>
          <p:cNvSpPr txBox="1"/>
          <p:nvPr/>
        </p:nvSpPr>
        <p:spPr>
          <a:xfrm>
            <a:off x="509630" y="8789238"/>
            <a:ext cx="6571071" cy="605294"/>
          </a:xfrm>
          <a:prstGeom prst="rect">
            <a:avLst/>
          </a:prstGeom>
          <a:noFill/>
        </p:spPr>
        <p:txBody>
          <a:bodyPr wrap="square" rtlCol="0">
            <a:spAutoFit/>
          </a:bodyPr>
          <a:lstStyle/>
          <a:p>
            <a:pPr>
              <a:lnSpc>
                <a:spcPts val="2000"/>
              </a:lnSpc>
            </a:pPr>
            <a:r>
              <a:rPr lang="ja-JP" altLang="en-US" sz="1400" dirty="0">
                <a:latin typeface="メイリオ" panose="020B0604030504040204" pitchFamily="50" charset="-128"/>
                <a:ea typeface="メイリオ" panose="020B0604030504040204" pitchFamily="50" charset="-128"/>
              </a:rPr>
              <a:t>　府民向け</a:t>
            </a:r>
            <a:r>
              <a:rPr lang="ja-JP" altLang="ja-JP" sz="1400" dirty="0">
                <a:latin typeface="メイリオ" panose="020B0604030504040204" pitchFamily="50" charset="-128"/>
                <a:ea typeface="メイリオ" panose="020B0604030504040204" pitchFamily="50" charset="-128"/>
              </a:rPr>
              <a:t>相談窓口　電話番号</a:t>
            </a: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06-6944-8197</a:t>
            </a:r>
            <a:r>
              <a:rPr lang="ja-JP" altLang="en-US" sz="1400" dirty="0">
                <a:latin typeface="メイリオ" panose="020B0604030504040204" pitchFamily="50" charset="-128"/>
                <a:ea typeface="メイリオ" panose="020B0604030504040204" pitchFamily="50" charset="-128"/>
              </a:rPr>
              <a:t> </a:t>
            </a:r>
            <a:r>
              <a:rPr lang="en-US" altLang="ja-JP" sz="1400" dirty="0">
                <a:latin typeface="メイリオ" panose="020B0604030504040204" pitchFamily="50" charset="-128"/>
                <a:ea typeface="メイリオ" panose="020B0604030504040204" pitchFamily="50" charset="-128"/>
              </a:rPr>
              <a:t>FAX</a:t>
            </a:r>
            <a:r>
              <a:rPr lang="ja-JP" altLang="en-US" sz="1400" dirty="0">
                <a:latin typeface="メイリオ" panose="020B0604030504040204" pitchFamily="50" charset="-128"/>
                <a:ea typeface="メイリオ" panose="020B0604030504040204" pitchFamily="50" charset="-128"/>
              </a:rPr>
              <a:t>番号：</a:t>
            </a:r>
            <a:r>
              <a:rPr lang="en-US" altLang="ja-JP" sz="1400" dirty="0">
                <a:latin typeface="メイリオ" panose="020B0604030504040204" pitchFamily="50" charset="-128"/>
                <a:ea typeface="メイリオ" panose="020B0604030504040204" pitchFamily="50" charset="-128"/>
              </a:rPr>
              <a:t>06-6944-7579</a:t>
            </a:r>
          </a:p>
          <a:p>
            <a:pPr>
              <a:lnSpc>
                <a:spcPts val="2000"/>
              </a:lnSpc>
            </a:pPr>
            <a:r>
              <a:rPr lang="ja-JP" altLang="en-US" sz="1400" dirty="0">
                <a:latin typeface="メイリオ" panose="020B0604030504040204" pitchFamily="50" charset="-128"/>
                <a:ea typeface="メイリオ" panose="020B0604030504040204" pitchFamily="50" charset="-128"/>
              </a:rPr>
              <a:t>　　　　　　　　　　受付時間　</a:t>
            </a:r>
            <a:r>
              <a:rPr lang="en-US" altLang="ja-JP" sz="1400" dirty="0">
                <a:latin typeface="メイリオ" panose="020B0604030504040204" pitchFamily="50" charset="-128"/>
                <a:ea typeface="メイリオ" panose="020B0604030504040204" pitchFamily="50" charset="-128"/>
              </a:rPr>
              <a:t>9:00</a:t>
            </a:r>
            <a:r>
              <a:rPr lang="ja-JP" altLang="en-US" sz="1400" dirty="0">
                <a:latin typeface="メイリオ" panose="020B0604030504040204" pitchFamily="50" charset="-128"/>
                <a:ea typeface="メイリオ" panose="020B0604030504040204" pitchFamily="50" charset="-128"/>
              </a:rPr>
              <a:t>～</a:t>
            </a:r>
            <a:r>
              <a:rPr lang="en-US" altLang="ja-JP" sz="1400" dirty="0">
                <a:latin typeface="メイリオ" panose="020B0604030504040204" pitchFamily="50" charset="-128"/>
                <a:ea typeface="メイリオ" panose="020B0604030504040204" pitchFamily="50" charset="-128"/>
              </a:rPr>
              <a:t>18:00</a:t>
            </a:r>
            <a:r>
              <a:rPr lang="ja-JP" altLang="en-US" sz="1400" dirty="0">
                <a:latin typeface="メイリオ" panose="020B0604030504040204" pitchFamily="50" charset="-128"/>
                <a:ea typeface="メイリオ" panose="020B0604030504040204" pitchFamily="50" charset="-128"/>
              </a:rPr>
              <a:t>（土日・祝日も実施）　</a:t>
            </a:r>
            <a:endParaRPr lang="ja-JP" altLang="ja-JP" sz="400" dirty="0">
              <a:latin typeface="メイリオ" panose="020B0604030504040204" pitchFamily="50" charset="-128"/>
              <a:ea typeface="メイリオ" panose="020B0604030504040204" pitchFamily="50" charset="-128"/>
            </a:endParaRPr>
          </a:p>
        </p:txBody>
      </p:sp>
      <p:sp>
        <p:nvSpPr>
          <p:cNvPr id="40" name="テキスト ボックス 39"/>
          <p:cNvSpPr txBox="1"/>
          <p:nvPr/>
        </p:nvSpPr>
        <p:spPr>
          <a:xfrm>
            <a:off x="611485" y="4148481"/>
            <a:ext cx="2593818" cy="307777"/>
          </a:xfrm>
          <a:prstGeom prst="rect">
            <a:avLst/>
          </a:prstGeom>
          <a:noFill/>
        </p:spPr>
        <p:txBody>
          <a:bodyPr wrap="square" rtlCol="0">
            <a:spAutoFit/>
          </a:bodyPr>
          <a:lstStyle/>
          <a:p>
            <a:r>
              <a:rPr lang="ja-JP" altLang="en-US" sz="1050" b="1" dirty="0">
                <a:latin typeface="メイリオ" panose="020B0604030504040204" pitchFamily="50" charset="-128"/>
                <a:ea typeface="メイリオ" panose="020B0604030504040204" pitchFamily="50" charset="-128"/>
              </a:rPr>
              <a:t>＜帰国者・接触者相談センター 一覧＞</a:t>
            </a:r>
            <a:r>
              <a:rPr lang="ja-JP" altLang="en-US" sz="1400" dirty="0">
                <a:latin typeface="メイリオ" panose="020B0604030504040204" pitchFamily="50" charset="-128"/>
                <a:ea typeface="メイリオ" panose="020B0604030504040204" pitchFamily="50" charset="-128"/>
              </a:rPr>
              <a:t>　</a:t>
            </a:r>
          </a:p>
        </p:txBody>
      </p:sp>
      <p:sp>
        <p:nvSpPr>
          <p:cNvPr id="25" name="テキスト ボックス 24"/>
          <p:cNvSpPr txBox="1"/>
          <p:nvPr/>
        </p:nvSpPr>
        <p:spPr>
          <a:xfrm>
            <a:off x="5633377" y="6829006"/>
            <a:ext cx="1386820" cy="348813"/>
          </a:xfrm>
          <a:prstGeom prst="rect">
            <a:avLst/>
          </a:prstGeom>
          <a:noFill/>
        </p:spPr>
        <p:txBody>
          <a:bodyPr wrap="square" rtlCol="0">
            <a:spAutoFit/>
          </a:bodyPr>
          <a:lstStyle/>
          <a:p>
            <a:pPr>
              <a:lnSpc>
                <a:spcPts val="2000"/>
              </a:lnSpc>
            </a:pPr>
            <a:r>
              <a:rPr lang="en-US" altLang="ja-JP" sz="900" dirty="0">
                <a:latin typeface="メイリオ" panose="020B0604030504040204" pitchFamily="50" charset="-128"/>
                <a:ea typeface="メイリオ" panose="020B0604030504040204" pitchFamily="50" charset="-128"/>
              </a:rPr>
              <a:t>※</a:t>
            </a:r>
            <a:r>
              <a:rPr lang="ja-JP" altLang="en-US" sz="900" dirty="0">
                <a:latin typeface="メイリオ" panose="020B0604030504040204" pitchFamily="50" charset="-128"/>
                <a:ea typeface="メイリオ" panose="020B0604030504040204" pitchFamily="50" charset="-128"/>
              </a:rPr>
              <a:t>令和</a:t>
            </a:r>
            <a:r>
              <a:rPr lang="en-US" altLang="ja-JP" sz="900" dirty="0">
                <a:latin typeface="メイリオ" panose="020B0604030504040204" pitchFamily="50" charset="-128"/>
                <a:ea typeface="メイリオ" panose="020B0604030504040204" pitchFamily="50" charset="-128"/>
              </a:rPr>
              <a:t>2</a:t>
            </a:r>
            <a:r>
              <a:rPr lang="ja-JP" altLang="en-US" sz="900" dirty="0">
                <a:latin typeface="メイリオ" panose="020B0604030504040204" pitchFamily="50" charset="-128"/>
                <a:ea typeface="メイリオ" panose="020B0604030504040204" pitchFamily="50" charset="-128"/>
              </a:rPr>
              <a:t>年</a:t>
            </a:r>
            <a:r>
              <a:rPr lang="en-US" altLang="ja-JP" sz="900" dirty="0">
                <a:latin typeface="メイリオ" panose="020B0604030504040204" pitchFamily="50" charset="-128"/>
                <a:ea typeface="メイリオ" panose="020B0604030504040204" pitchFamily="50" charset="-128"/>
              </a:rPr>
              <a:t>2</a:t>
            </a:r>
            <a:r>
              <a:rPr lang="ja-JP" altLang="en-US" sz="900" dirty="0">
                <a:latin typeface="メイリオ" panose="020B0604030504040204" pitchFamily="50" charset="-128"/>
                <a:ea typeface="メイリオ" panose="020B0604030504040204" pitchFamily="50" charset="-128"/>
              </a:rPr>
              <a:t>月</a:t>
            </a:r>
            <a:r>
              <a:rPr lang="en-US" altLang="ja-JP" sz="900" dirty="0">
                <a:latin typeface="メイリオ" panose="020B0604030504040204" pitchFamily="50" charset="-128"/>
                <a:ea typeface="メイリオ" panose="020B0604030504040204" pitchFamily="50" charset="-128"/>
              </a:rPr>
              <a:t>14</a:t>
            </a:r>
            <a:r>
              <a:rPr lang="ja-JP" altLang="en-US" sz="900" dirty="0">
                <a:latin typeface="メイリオ" panose="020B0604030504040204" pitchFamily="50" charset="-128"/>
                <a:ea typeface="メイリオ" panose="020B0604030504040204" pitchFamily="50" charset="-128"/>
              </a:rPr>
              <a:t>日現在　</a:t>
            </a:r>
            <a:endParaRPr lang="ja-JP" altLang="ja-JP" sz="900" dirty="0">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2986393" y="4121416"/>
            <a:ext cx="4171383" cy="348813"/>
          </a:xfrm>
          <a:prstGeom prst="rect">
            <a:avLst/>
          </a:prstGeom>
          <a:noFill/>
        </p:spPr>
        <p:txBody>
          <a:bodyPr wrap="square" rtlCol="0">
            <a:spAutoFit/>
          </a:bodyPr>
          <a:lstStyle/>
          <a:p>
            <a:pPr>
              <a:lnSpc>
                <a:spcPts val="2000"/>
              </a:lnSpc>
            </a:pPr>
            <a:r>
              <a:rPr lang="en-US" altLang="ja-JP" sz="1050" dirty="0" smtClean="0">
                <a:latin typeface="メイリオ" panose="020B0604030504040204" pitchFamily="50" charset="-128"/>
                <a:ea typeface="メイリオ" panose="020B0604030504040204" pitchFamily="50" charset="-128"/>
              </a:rPr>
              <a:t>※</a:t>
            </a:r>
            <a:r>
              <a:rPr lang="ja-JP" altLang="en-US" sz="1050" dirty="0" smtClean="0">
                <a:latin typeface="メイリオ" panose="020B0604030504040204" pitchFamily="50" charset="-128"/>
                <a:ea typeface="メイリオ" panose="020B0604030504040204" pitchFamily="50" charset="-128"/>
              </a:rPr>
              <a:t>土日祝を含めた終日</a:t>
            </a:r>
            <a:r>
              <a:rPr lang="ja-JP" altLang="en-US" sz="1050" dirty="0" smtClean="0">
                <a:latin typeface="メイリオ" panose="020B0604030504040204" pitchFamily="50" charset="-128"/>
                <a:ea typeface="メイリオ" panose="020B0604030504040204" pitchFamily="50" charset="-128"/>
              </a:rPr>
              <a:t>つながります</a:t>
            </a:r>
            <a:r>
              <a:rPr lang="ja-JP" altLang="en-US" sz="900" dirty="0">
                <a:latin typeface="メイリオ" panose="020B0604030504040204" pitchFamily="50" charset="-128"/>
                <a:ea typeface="メイリオ" panose="020B0604030504040204" pitchFamily="50" charset="-128"/>
              </a:rPr>
              <a:t>　</a:t>
            </a:r>
            <a:endParaRPr lang="ja-JP" altLang="ja-JP" sz="9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9000606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暖かみのある青">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プレゼンテーション1" id="{765FE0DA-D247-486C-BF42-DBB9705F90D8}" vid="{BD63521F-5098-41E8-9264-55C75258C882}"/>
    </a:ext>
  </a:extLst>
</a:theme>
</file>

<file path=docProps/app.xml><?xml version="1.0" encoding="utf-8"?>
<Properties xmlns="http://schemas.openxmlformats.org/officeDocument/2006/extended-properties" xmlns:vt="http://schemas.openxmlformats.org/officeDocument/2006/docPropsVTypes">
  <Template>blank</Template>
  <TotalTime>670</TotalTime>
  <Words>439</Words>
  <PresentationFormat>ユーザー設定</PresentationFormat>
  <Paragraphs>57</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ＭＳ Ｐゴシック</vt:lpstr>
      <vt:lpstr>メイリオ</vt:lpstr>
      <vt:lpstr>Arial</vt:lpstr>
      <vt:lpstr>Calibri</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2020-02-18T02:22:47Z</cp:lastPrinted>
  <dcterms:created xsi:type="dcterms:W3CDTF">2020-02-14T05:30:06Z</dcterms:created>
  <dcterms:modified xsi:type="dcterms:W3CDTF">2020-02-18T06:03:06Z</dcterms:modified>
</cp:coreProperties>
</file>