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8" userDrawn="1">
          <p15:clr>
            <a:srgbClr val="A4A3A4"/>
          </p15:clr>
        </p15:guide>
        <p15:guide id="2" pos="34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0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236" y="114"/>
      </p:cViewPr>
      <p:guideLst>
        <p:guide orient="horz" pos="2358"/>
        <p:guide pos="34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4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9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80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45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47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8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0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76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5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ED03-95A9-402D-9E34-B8FB73156CA7}" type="datetimeFigureOut">
              <a:rPr kumimoji="1" lang="ja-JP" altLang="en-US" smtClean="0"/>
              <a:t>2020/2/18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BB20-F1DB-4A24-AF52-46CE7468ED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1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下矢印 120"/>
          <p:cNvSpPr/>
          <p:nvPr/>
        </p:nvSpPr>
        <p:spPr>
          <a:xfrm rot="5400000" flipH="1">
            <a:off x="3838458" y="2620880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7481260" y="5303483"/>
            <a:ext cx="2951941" cy="14083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6765017" y="617275"/>
            <a:ext cx="3693433" cy="4183909"/>
          </a:xfrm>
          <a:prstGeom prst="rect">
            <a:avLst/>
          </a:prstGeom>
          <a:noFill/>
          <a:ln w="101600" cmpd="tri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247622" y="653026"/>
            <a:ext cx="3882286" cy="4646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角丸四角形 140"/>
          <p:cNvSpPr/>
          <p:nvPr/>
        </p:nvSpPr>
        <p:spPr>
          <a:xfrm>
            <a:off x="340038" y="2087300"/>
            <a:ext cx="3688937" cy="1325797"/>
          </a:xfrm>
          <a:prstGeom prst="roundRect">
            <a:avLst>
              <a:gd name="adj" fmla="val 7391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角丸四角形 138"/>
          <p:cNvSpPr/>
          <p:nvPr/>
        </p:nvSpPr>
        <p:spPr>
          <a:xfrm>
            <a:off x="324115" y="1224317"/>
            <a:ext cx="3751754" cy="41530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4658489" y="1110546"/>
            <a:ext cx="2020459" cy="6520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02977" y="1191408"/>
            <a:ext cx="116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 smtClean="0"/>
              <a:t>18</a:t>
            </a:r>
            <a:r>
              <a:rPr kumimoji="1" lang="ja-JP" altLang="en-US" sz="1050" dirty="0" smtClean="0"/>
              <a:t>保健所 </a:t>
            </a:r>
            <a:endParaRPr kumimoji="1" lang="en-US" altLang="ja-JP" sz="1050" dirty="0" smtClean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604646" y="1455004"/>
            <a:ext cx="16834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dirty="0" smtClean="0"/>
              <a:t>＊令和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/>
              <a:t>4</a:t>
            </a:r>
            <a:r>
              <a:rPr kumimoji="1" lang="ja-JP" altLang="en-US" sz="1050" dirty="0" smtClean="0"/>
              <a:t>日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 smtClean="0"/>
              <a:t>火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設置</a:t>
            </a:r>
            <a:endParaRPr kumimoji="1" lang="ja-JP" altLang="en-US" sz="1050" dirty="0"/>
          </a:p>
        </p:txBody>
      </p:sp>
      <p:sp>
        <p:nvSpPr>
          <p:cNvPr id="73" name="正方形/長方形 72"/>
          <p:cNvSpPr/>
          <p:nvPr/>
        </p:nvSpPr>
        <p:spPr>
          <a:xfrm>
            <a:off x="340038" y="4938155"/>
            <a:ext cx="2031075" cy="125178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25081" y="4392893"/>
            <a:ext cx="6446412" cy="2994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225080" y="4014949"/>
            <a:ext cx="6468461" cy="382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1"/>
            <a:ext cx="10691813" cy="5311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231" y="59903"/>
            <a:ext cx="106875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新型コロナウイルス感染症への対応（検査・医療体制）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324" y="665059"/>
            <a:ext cx="3878584" cy="28742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47031" y="6596892"/>
            <a:ext cx="2302565" cy="445072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57093" y="4944398"/>
            <a:ext cx="1959936" cy="122258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257811" y="4969857"/>
            <a:ext cx="1303456" cy="123657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400165" y="6206544"/>
            <a:ext cx="0" cy="3727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6200000" flipH="1">
            <a:off x="5027460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6200000" flipH="1">
            <a:off x="2638145" y="5423167"/>
            <a:ext cx="0" cy="3625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2755961" y="6911994"/>
            <a:ext cx="3188378" cy="0"/>
          </a:xfrm>
          <a:prstGeom prst="straightConnector1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931639" y="6258458"/>
            <a:ext cx="0" cy="692465"/>
          </a:xfrm>
          <a:prstGeom prst="straightConnector1">
            <a:avLst/>
          </a:prstGeom>
          <a:ln w="7620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4646499" y="665692"/>
            <a:ext cx="2028349" cy="28890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82927" y="407714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帰国者・接触者外来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5080" y="4439091"/>
            <a:ext cx="5616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＊府内</a:t>
            </a:r>
            <a:r>
              <a:rPr kumimoji="1" lang="en-US" altLang="ja-JP" sz="1050" dirty="0"/>
              <a:t>56</a:t>
            </a:r>
            <a:r>
              <a:rPr kumimoji="1" lang="ja-JP" altLang="en-US" sz="1050" dirty="0" smtClean="0"/>
              <a:t>医療</a:t>
            </a:r>
            <a:r>
              <a:rPr kumimoji="1" lang="ja-JP" altLang="en-US" sz="1050" dirty="0"/>
              <a:t>機関</a:t>
            </a:r>
            <a:r>
              <a:rPr kumimoji="1" lang="en-US" altLang="ja-JP" sz="1050" dirty="0"/>
              <a:t>(2/17</a:t>
            </a:r>
            <a:r>
              <a:rPr kumimoji="1" lang="ja-JP" altLang="en-US" sz="1050" dirty="0"/>
              <a:t>現在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smtClean="0"/>
              <a:t>　＊病院名は非公開</a:t>
            </a:r>
            <a:endParaRPr kumimoji="1" lang="ja-JP" altLang="en-US" sz="105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89763" y="5358202"/>
            <a:ext cx="20393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行政検査の対象者</a:t>
            </a:r>
            <a:r>
              <a:rPr kumimoji="1" lang="en-US" altLang="ja-JP" sz="1300" dirty="0" smtClean="0"/>
              <a:t>(※1)</a:t>
            </a:r>
            <a:r>
              <a:rPr kumimoji="1" lang="ja-JP" altLang="en-US" sz="1300" dirty="0" smtClean="0"/>
              <a:t>に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該当するかを判断</a:t>
            </a:r>
            <a:endParaRPr kumimoji="1" lang="en-US" altLang="ja-JP" sz="13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0030" y="6673648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病状と診断に応じた治療</a:t>
            </a:r>
            <a:endParaRPr kumimoji="1" lang="en-US" altLang="ja-JP" sz="1400" b="1" dirty="0" smtClean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32129" y="5243818"/>
            <a:ext cx="20185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・季節性インフルエンザ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・その他の一般的な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呼吸器感染症の病原体</a:t>
            </a:r>
            <a:endParaRPr kumimoji="1" lang="en-US" altLang="ja-JP" sz="1300" dirty="0" smtClean="0"/>
          </a:p>
          <a:p>
            <a:r>
              <a:rPr kumimoji="1" lang="ja-JP" altLang="en-US" sz="1300" dirty="0"/>
              <a:t>　</a:t>
            </a:r>
            <a:r>
              <a:rPr kumimoji="1" lang="ja-JP" altLang="en-US" sz="1300" dirty="0" smtClean="0"/>
              <a:t>検査</a:t>
            </a:r>
            <a:endParaRPr kumimoji="1" lang="en-US" altLang="ja-JP" sz="1300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76245" y="5183314"/>
            <a:ext cx="13516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dirty="0" smtClean="0"/>
              <a:t>新型コロナ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ウイルス検査の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実施について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保健所へ相談　</a:t>
            </a:r>
            <a:endParaRPr kumimoji="1" lang="en-US" altLang="ja-JP" sz="1300" dirty="0" smtClean="0"/>
          </a:p>
        </p:txBody>
      </p:sp>
      <p:cxnSp>
        <p:nvCxnSpPr>
          <p:cNvPr id="72" name="直線矢印コネクタ 71"/>
          <p:cNvCxnSpPr/>
          <p:nvPr/>
        </p:nvCxnSpPr>
        <p:spPr>
          <a:xfrm flipH="1">
            <a:off x="5398023" y="3318953"/>
            <a:ext cx="10623" cy="67331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89763" y="499220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＜診察＞</a:t>
            </a:r>
            <a:endParaRPr kumimoji="1" lang="en-US" altLang="ja-JP" sz="1400" b="1" dirty="0" smtClean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927154" y="4992201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＜除外検査＞</a:t>
            </a:r>
            <a:endParaRPr kumimoji="1" lang="en-US" altLang="ja-JP" sz="1400" b="1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340684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該当</a:t>
            </a:r>
            <a:endParaRPr kumimoji="1" lang="en-US" altLang="ja-JP" sz="1300" b="1" dirty="0" smtClean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130007" y="6373287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陽性</a:t>
            </a:r>
            <a:endParaRPr kumimoji="1" lang="en-US" altLang="ja-JP" sz="1300" b="1" dirty="0" smtClean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486990" y="625365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非該当</a:t>
            </a:r>
            <a:endParaRPr kumimoji="1" lang="en-US" altLang="ja-JP" sz="1300" b="1" dirty="0" smtClean="0"/>
          </a:p>
        </p:txBody>
      </p:sp>
      <p:sp>
        <p:nvSpPr>
          <p:cNvPr id="48" name="正方形/長方形 47"/>
          <p:cNvSpPr/>
          <p:nvPr/>
        </p:nvSpPr>
        <p:spPr>
          <a:xfrm>
            <a:off x="233771" y="4040984"/>
            <a:ext cx="6441077" cy="319440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67059" y="5230321"/>
            <a:ext cx="51809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/>
              <a:t>陰性</a:t>
            </a:r>
            <a:endParaRPr kumimoji="1" lang="en-US" altLang="ja-JP" sz="1300" b="1" dirty="0" smtClean="0"/>
          </a:p>
        </p:txBody>
      </p:sp>
      <p:sp>
        <p:nvSpPr>
          <p:cNvPr id="89" name="正方形/長方形 88"/>
          <p:cNvSpPr/>
          <p:nvPr/>
        </p:nvSpPr>
        <p:spPr>
          <a:xfrm>
            <a:off x="7465231" y="4878871"/>
            <a:ext cx="2988458" cy="5679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04090" y="4898449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大阪健康安全基盤研究所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堺市衛生研究所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7469538" y="5426691"/>
            <a:ext cx="227979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開始日　：令和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月</a:t>
            </a:r>
            <a:r>
              <a:rPr kumimoji="1" lang="en-US" altLang="ja-JP" sz="1050" dirty="0" smtClean="0"/>
              <a:t>31</a:t>
            </a:r>
            <a:r>
              <a:rPr kumimoji="1" lang="ja-JP" altLang="en-US" sz="1050" dirty="0" smtClean="0"/>
              <a:t>日（金）</a:t>
            </a:r>
            <a:endParaRPr kumimoji="1" lang="ja-JP" altLang="en-US" sz="1050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466183" y="5623671"/>
            <a:ext cx="19351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検査</a:t>
            </a:r>
            <a:r>
              <a:rPr kumimoji="1" lang="ja-JP" altLang="en-US" sz="1050" dirty="0"/>
              <a:t>体制</a:t>
            </a:r>
            <a:r>
              <a:rPr kumimoji="1" lang="ja-JP" altLang="en-US" sz="1050" dirty="0" smtClean="0"/>
              <a:t>：土日祝を含む毎日</a:t>
            </a:r>
            <a:endParaRPr kumimoji="1" lang="ja-JP" altLang="en-US" sz="1050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466145" y="5810255"/>
            <a:ext cx="27418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受入数　：最大</a:t>
            </a:r>
            <a:r>
              <a:rPr kumimoji="1" lang="en-US" altLang="ja-JP" sz="1050" dirty="0" smtClean="0"/>
              <a:t>90</a:t>
            </a:r>
            <a:r>
              <a:rPr kumimoji="1" lang="ja-JP" altLang="en-US" sz="1050" dirty="0" smtClean="0"/>
              <a:t>人分</a:t>
            </a:r>
            <a:r>
              <a:rPr kumimoji="1" lang="en-US" altLang="ja-JP" sz="1050" dirty="0" smtClean="0"/>
              <a:t>/</a:t>
            </a:r>
            <a:r>
              <a:rPr kumimoji="1" lang="ja-JP" altLang="en-US" sz="1050" dirty="0" smtClean="0"/>
              <a:t>日　</a:t>
            </a:r>
            <a:endParaRPr kumimoji="1" lang="ja-JP" altLang="en-US" sz="105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077237" y="6007615"/>
            <a:ext cx="2342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・大安研（天王寺センター）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077237" y="6200255"/>
            <a:ext cx="23423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・大安研（森ノ宮センター）</a:t>
            </a:r>
            <a:r>
              <a:rPr kumimoji="1" lang="en-US" altLang="ja-JP" sz="1050" dirty="0"/>
              <a:t>40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082591" y="6401575"/>
            <a:ext cx="16995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・堺市衛生研究所 </a:t>
            </a:r>
            <a:r>
              <a:rPr kumimoji="1" lang="en-US" altLang="ja-JP" sz="1050" dirty="0" smtClean="0"/>
              <a:t>10</a:t>
            </a:r>
            <a:r>
              <a:rPr kumimoji="1" lang="ja-JP" altLang="en-US" sz="1050" dirty="0" smtClean="0"/>
              <a:t>人分</a:t>
            </a:r>
            <a:endParaRPr kumimoji="1" lang="ja-JP" altLang="en-US" sz="105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622855" y="6825362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新型コロナウイルス検査</a:t>
            </a:r>
            <a:r>
              <a:rPr kumimoji="1" lang="ja-JP" altLang="en-US" sz="1400" b="1" dirty="0"/>
              <a:t> </a:t>
            </a:r>
            <a:r>
              <a:rPr kumimoji="1" lang="ja-JP" altLang="en-US" sz="1400" b="1" dirty="0" smtClean="0"/>
              <a:t>実施</a:t>
            </a:r>
            <a:endParaRPr kumimoji="1" lang="en-US" altLang="ja-JP" sz="1400" b="1" dirty="0" smtClean="0"/>
          </a:p>
        </p:txBody>
      </p:sp>
      <p:sp>
        <p:nvSpPr>
          <p:cNvPr id="104" name="下矢印 103"/>
          <p:cNvSpPr/>
          <p:nvPr/>
        </p:nvSpPr>
        <p:spPr>
          <a:xfrm rot="16200000">
            <a:off x="6372523" y="5728671"/>
            <a:ext cx="1395599" cy="57062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下矢印 104"/>
          <p:cNvSpPr/>
          <p:nvPr/>
        </p:nvSpPr>
        <p:spPr>
          <a:xfrm rot="16200000">
            <a:off x="3838458" y="1411143"/>
            <a:ext cx="1115185" cy="401793"/>
          </a:xfrm>
          <a:prstGeom prst="downArrow">
            <a:avLst>
              <a:gd name="adj1" fmla="val 64529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下矢印 106"/>
          <p:cNvSpPr/>
          <p:nvPr/>
        </p:nvSpPr>
        <p:spPr>
          <a:xfrm flipH="1">
            <a:off x="1419998" y="3590177"/>
            <a:ext cx="1291256" cy="39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751535" y="5865294"/>
            <a:ext cx="5180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検体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r>
              <a:rPr kumimoji="1" lang="ja-JP" altLang="en-US" sz="1300" b="1" dirty="0">
                <a:solidFill>
                  <a:schemeClr val="bg1"/>
                </a:solidFill>
              </a:rPr>
              <a:t>搬送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896258" y="3612036"/>
            <a:ext cx="5180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113261" y="1528363"/>
            <a:ext cx="384721" cy="6341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00" b="1" dirty="0">
                <a:solidFill>
                  <a:schemeClr val="bg1"/>
                </a:solidFill>
              </a:rPr>
              <a:t>相談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627727" y="2814866"/>
            <a:ext cx="18902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Ⅲ</a:t>
            </a:r>
            <a:r>
              <a:rPr kumimoji="1" lang="ja-JP" altLang="en-US" sz="1300" dirty="0" smtClean="0"/>
              <a:t> 相談者へ受診を指示</a:t>
            </a:r>
            <a:endParaRPr kumimoji="1" lang="en-US" altLang="ja-JP" sz="13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436605" y="3617149"/>
            <a:ext cx="85151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受診調整</a:t>
            </a:r>
            <a:endParaRPr kumimoji="1" lang="en-US" altLang="ja-JP" sz="1300" b="1" dirty="0" smtClean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150213" y="2656460"/>
            <a:ext cx="526426" cy="5467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受診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>
              <a:lnSpc>
                <a:spcPts val="1300"/>
              </a:lnSpc>
            </a:pPr>
            <a:r>
              <a:rPr kumimoji="1" lang="ja-JP" altLang="en-US" sz="1300" b="1" dirty="0" smtClean="0">
                <a:solidFill>
                  <a:schemeClr val="bg1"/>
                </a:solidFill>
              </a:rPr>
              <a:t>指示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78563" y="2149775"/>
            <a:ext cx="3619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A</a:t>
            </a:r>
            <a:r>
              <a:rPr kumimoji="1" lang="ja-JP" altLang="en-US" sz="1400" b="1" dirty="0" smtClean="0"/>
              <a:t> 風邪の症状や</a:t>
            </a:r>
            <a:r>
              <a:rPr kumimoji="1" lang="en-US" altLang="ja-JP" sz="1400" b="1" dirty="0" smtClean="0"/>
              <a:t>37.5</a:t>
            </a:r>
            <a:r>
              <a:rPr kumimoji="1" lang="ja-JP" altLang="en-US" sz="1400" b="1" dirty="0" smtClean="0"/>
              <a:t>℃以上の発熱が</a:t>
            </a:r>
            <a:r>
              <a:rPr kumimoji="1" lang="en-US" altLang="ja-JP" sz="1400" b="1" dirty="0" smtClean="0"/>
              <a:t>4</a:t>
            </a:r>
            <a:r>
              <a:rPr kumimoji="1" lang="ja-JP" altLang="en-US" sz="1400" b="1" dirty="0" smtClean="0"/>
              <a:t>日以上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続いている</a:t>
            </a:r>
            <a:endParaRPr kumimoji="1" lang="en-US" altLang="ja-JP" sz="1400" b="1" dirty="0" smtClean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86393" y="2816583"/>
            <a:ext cx="3554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B</a:t>
            </a:r>
            <a:r>
              <a:rPr kumimoji="1" lang="ja-JP" altLang="en-US" sz="1400" b="1" dirty="0" smtClean="0"/>
              <a:t> 強いだるさ（倦怠感）や息苦しさがある</a:t>
            </a:r>
            <a:endParaRPr kumimoji="1" lang="en-US" altLang="ja-JP" sz="1400" b="1" dirty="0" smtClean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24115" y="3135394"/>
            <a:ext cx="3754554" cy="423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高齢者や基礎疾患等がある人は、</a:t>
            </a:r>
            <a:r>
              <a:rPr kumimoji="1" lang="ja-JP" altLang="en-US" sz="1050" dirty="0"/>
              <a:t>上記</a:t>
            </a:r>
            <a:r>
              <a:rPr kumimoji="1" lang="ja-JP" altLang="en-US" sz="1050" dirty="0" smtClean="0"/>
              <a:t>が</a:t>
            </a:r>
            <a:r>
              <a:rPr kumimoji="1" lang="en-US" altLang="ja-JP" sz="1050" dirty="0" smtClean="0"/>
              <a:t>2</a:t>
            </a:r>
            <a:r>
              <a:rPr kumimoji="1" lang="ja-JP" altLang="en-US" sz="1050" dirty="0" smtClean="0"/>
              <a:t>日程度続く場合</a:t>
            </a:r>
            <a:endParaRPr kumimoji="1" lang="en-US" altLang="ja-JP" sz="1050" dirty="0" smtClean="0"/>
          </a:p>
          <a:p>
            <a:r>
              <a:rPr kumimoji="1" lang="ja-JP" altLang="en-US" sz="1100" dirty="0" smtClean="0"/>
              <a:t>　</a:t>
            </a:r>
            <a:endParaRPr kumimoji="1" lang="en-US" altLang="ja-JP" sz="1100" dirty="0" smtClean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778593" y="868939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Ⅰ</a:t>
            </a:r>
            <a:r>
              <a:rPr kumimoji="1" lang="ja-JP" altLang="en-US" sz="1200" b="1" dirty="0" smtClean="0"/>
              <a:t> 新型コロナウイルス感染症が疑われる方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 smtClean="0"/>
              <a:t>従来</a:t>
            </a:r>
            <a:r>
              <a:rPr kumimoji="1" lang="en-US" altLang="ja-JP" sz="1200" b="1" dirty="0" smtClean="0"/>
              <a:t>)</a:t>
            </a:r>
            <a:endParaRPr kumimoji="1" lang="ja-JP" altLang="en-US" sz="1200" b="1" dirty="0"/>
          </a:p>
        </p:txBody>
      </p:sp>
      <p:sp>
        <p:nvSpPr>
          <p:cNvPr id="128" name="角丸四角形 127"/>
          <p:cNvSpPr/>
          <p:nvPr/>
        </p:nvSpPr>
        <p:spPr>
          <a:xfrm>
            <a:off x="6868800" y="1105802"/>
            <a:ext cx="3462882" cy="1283777"/>
          </a:xfrm>
          <a:prstGeom prst="roundRect">
            <a:avLst>
              <a:gd name="adj" fmla="val 303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5" name="角丸四角形 134"/>
          <p:cNvSpPr/>
          <p:nvPr/>
        </p:nvSpPr>
        <p:spPr>
          <a:xfrm>
            <a:off x="6822712" y="1025095"/>
            <a:ext cx="2619587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℃以上の発熱かつ呼吸器症状</a:t>
            </a:r>
            <a:endParaRPr kumimoji="1" lang="ja-JP" altLang="en-US" sz="1200" b="1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90062" y="1294065"/>
            <a:ext cx="3918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新型コロナウイルス感染症が疑われる方</a:t>
            </a:r>
            <a:r>
              <a:rPr kumimoji="1" lang="en-US" altLang="ja-JP" sz="1400" b="1" dirty="0" smtClean="0"/>
              <a:t>(</a:t>
            </a:r>
            <a:r>
              <a:rPr kumimoji="1" lang="ja-JP" altLang="en-US" sz="1400" b="1" dirty="0" smtClean="0"/>
              <a:t>従来</a:t>
            </a:r>
            <a:r>
              <a:rPr kumimoji="1" lang="en-US" altLang="ja-JP" sz="1400" b="1" dirty="0" smtClean="0"/>
              <a:t>)</a:t>
            </a:r>
            <a:endParaRPr kumimoji="1" lang="ja-JP" altLang="en-US" sz="1400" b="1" dirty="0"/>
          </a:p>
        </p:txBody>
      </p:sp>
      <p:sp>
        <p:nvSpPr>
          <p:cNvPr id="140" name="十字形 139"/>
          <p:cNvSpPr/>
          <p:nvPr/>
        </p:nvSpPr>
        <p:spPr>
          <a:xfrm>
            <a:off x="2082771" y="1745830"/>
            <a:ext cx="221699" cy="213206"/>
          </a:xfrm>
          <a:prstGeom prst="plus">
            <a:avLst>
              <a:gd name="adj" fmla="val 36914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/>
          <p:cNvSpPr/>
          <p:nvPr/>
        </p:nvSpPr>
        <p:spPr>
          <a:xfrm>
            <a:off x="4646499" y="648255"/>
            <a:ext cx="2032563" cy="4735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794667" y="665059"/>
            <a:ext cx="17642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solidFill>
                  <a:schemeClr val="bg1"/>
                </a:solidFill>
              </a:rPr>
              <a:t>帰国者・接触者</a:t>
            </a:r>
            <a:endParaRPr kumimoji="1" lang="en-US" altLang="ja-JP" sz="1300" b="1" dirty="0" smtClean="0">
              <a:solidFill>
                <a:schemeClr val="bg1"/>
              </a:solidFill>
            </a:endParaRPr>
          </a:p>
          <a:p>
            <a:pPr algn="r"/>
            <a:r>
              <a:rPr kumimoji="1" lang="ja-JP" altLang="en-US" sz="1300" b="1" dirty="0" smtClean="0">
                <a:solidFill>
                  <a:schemeClr val="bg1"/>
                </a:solidFill>
              </a:rPr>
              <a:t>相談センター</a:t>
            </a:r>
            <a:endParaRPr kumimoji="1" lang="ja-JP" altLang="en-US" sz="1300" b="1" dirty="0">
              <a:solidFill>
                <a:schemeClr val="bg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14048" y="74667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相談対象者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627727" y="2316050"/>
            <a:ext cx="21852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/>
              <a:t>Ⅱ</a:t>
            </a:r>
            <a:r>
              <a:rPr kumimoji="1" lang="ja-JP" altLang="en-US" sz="1300" dirty="0" smtClean="0"/>
              <a:t>「帰国者・接触者外来」</a:t>
            </a:r>
            <a:endParaRPr kumimoji="1" lang="en-US" altLang="ja-JP" sz="1300" dirty="0" smtClean="0"/>
          </a:p>
          <a:p>
            <a:r>
              <a:rPr kumimoji="1" lang="ja-JP" altLang="en-US" sz="1300" dirty="0" smtClean="0"/>
              <a:t>　 との受診調整</a:t>
            </a:r>
            <a:endParaRPr kumimoji="1" lang="en-US" altLang="ja-JP" sz="1300" dirty="0" smtClean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627727" y="1981238"/>
            <a:ext cx="205697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/>
              <a:t>Ⅰ</a:t>
            </a:r>
            <a:r>
              <a:rPr kumimoji="1" lang="ja-JP" altLang="en-US" sz="1300" dirty="0" smtClean="0"/>
              <a:t> 相談者の状況を聞取り</a:t>
            </a:r>
            <a:endParaRPr kumimoji="1" lang="en-US" altLang="ja-JP" sz="1300" dirty="0" smtClean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829391" y="2528461"/>
            <a:ext cx="6848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また</a:t>
            </a:r>
            <a:r>
              <a:rPr kumimoji="1" lang="ja-JP" altLang="en-US" sz="1300" b="1" dirty="0"/>
              <a:t>は</a:t>
            </a:r>
            <a:endParaRPr kumimoji="1" lang="en-US" altLang="ja-JP" sz="1300" b="1" dirty="0" smtClean="0"/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6751099" y="652047"/>
            <a:ext cx="3839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●行政検査の対象者</a:t>
            </a:r>
            <a:r>
              <a:rPr kumimoji="1" lang="en-US" altLang="ja-JP" sz="1200" b="1" dirty="0" smtClean="0"/>
              <a:t>(※1)</a:t>
            </a:r>
            <a:endParaRPr kumimoji="1" lang="ja-JP" altLang="en-US" sz="1200" b="1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795431" y="3041474"/>
            <a:ext cx="341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Ⅱ</a:t>
            </a:r>
            <a:r>
              <a:rPr kumimoji="1" lang="ja-JP" altLang="en-US" sz="1200" b="1" dirty="0" smtClean="0"/>
              <a:t> 新たな検査対象者（令和</a:t>
            </a:r>
            <a:r>
              <a:rPr kumimoji="1" lang="en-US" altLang="ja-JP" sz="1200" b="1" dirty="0" smtClean="0"/>
              <a:t>2</a:t>
            </a:r>
            <a:r>
              <a:rPr kumimoji="1" lang="ja-JP" altLang="en-US" sz="1200" b="1" dirty="0" smtClean="0"/>
              <a:t>年</a:t>
            </a:r>
            <a:r>
              <a:rPr kumimoji="1" lang="en-US" altLang="ja-JP" sz="1200" b="1" dirty="0" smtClean="0"/>
              <a:t>2</a:t>
            </a:r>
            <a:r>
              <a:rPr kumimoji="1" lang="ja-JP" altLang="en-US" sz="1200" b="1" dirty="0" smtClean="0"/>
              <a:t>月</a:t>
            </a:r>
            <a:r>
              <a:rPr kumimoji="1" lang="en-US" altLang="ja-JP" sz="1200" b="1" dirty="0" smtClean="0"/>
              <a:t>17</a:t>
            </a:r>
            <a:r>
              <a:rPr kumimoji="1" lang="ja-JP" altLang="en-US" sz="1200" b="1" dirty="0" smtClean="0"/>
              <a:t>日以降）</a:t>
            </a:r>
            <a:endParaRPr kumimoji="1" lang="ja-JP" altLang="en-US" sz="1200" b="1" dirty="0"/>
          </a:p>
        </p:txBody>
      </p:sp>
      <p:sp>
        <p:nvSpPr>
          <p:cNvPr id="162" name="角丸四角形 161"/>
          <p:cNvSpPr/>
          <p:nvPr/>
        </p:nvSpPr>
        <p:spPr>
          <a:xfrm>
            <a:off x="6889991" y="2450811"/>
            <a:ext cx="3451418" cy="571878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32" name="角丸四角形 131"/>
          <p:cNvSpPr/>
          <p:nvPr/>
        </p:nvSpPr>
        <p:spPr>
          <a:xfrm>
            <a:off x="7397869" y="2444921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発熱または呼吸器症状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/>
              <a:t>軽症</a:t>
            </a:r>
            <a:r>
              <a:rPr kumimoji="1" lang="ja-JP" altLang="en-US" sz="1200" b="1" dirty="0" smtClean="0"/>
              <a:t>含む</a:t>
            </a:r>
            <a:r>
              <a:rPr kumimoji="1" lang="en-US" altLang="ja-JP" sz="1200" b="1" dirty="0" smtClean="0"/>
              <a:t>)</a:t>
            </a:r>
          </a:p>
        </p:txBody>
      </p:sp>
      <p:sp>
        <p:nvSpPr>
          <p:cNvPr id="160" name="角丸四角形 159"/>
          <p:cNvSpPr/>
          <p:nvPr/>
        </p:nvSpPr>
        <p:spPr>
          <a:xfrm>
            <a:off x="7397869" y="2735080"/>
            <a:ext cx="2530912" cy="30177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患者と濃厚接触</a:t>
            </a:r>
            <a:endParaRPr kumimoji="1" lang="en-US" altLang="ja-JP" sz="1200" b="1" dirty="0" smtClean="0"/>
          </a:p>
        </p:txBody>
      </p:sp>
      <p:sp>
        <p:nvSpPr>
          <p:cNvPr id="161" name="角丸四角形 160"/>
          <p:cNvSpPr/>
          <p:nvPr/>
        </p:nvSpPr>
        <p:spPr>
          <a:xfrm>
            <a:off x="8463626" y="257774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65" name="角丸四角形 164"/>
          <p:cNvSpPr/>
          <p:nvPr/>
        </p:nvSpPr>
        <p:spPr>
          <a:xfrm>
            <a:off x="6847037" y="1666125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/>
              <a:t>+</a:t>
            </a:r>
            <a:endParaRPr kumimoji="1" lang="en-US" altLang="ja-JP" b="1" dirty="0" smtClean="0"/>
          </a:p>
        </p:txBody>
      </p:sp>
      <p:sp>
        <p:nvSpPr>
          <p:cNvPr id="167" name="正方形/長方形 166"/>
          <p:cNvSpPr/>
          <p:nvPr/>
        </p:nvSpPr>
        <p:spPr>
          <a:xfrm>
            <a:off x="7186826" y="1377483"/>
            <a:ext cx="3021141" cy="9558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/>
          <p:cNvSpPr/>
          <p:nvPr/>
        </p:nvSpPr>
        <p:spPr>
          <a:xfrm>
            <a:off x="7186826" y="1463246"/>
            <a:ext cx="2990213" cy="301828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</a:t>
            </a:r>
            <a:r>
              <a:rPr lang="ja-JP" altLang="en-US" sz="1200" b="1" dirty="0"/>
              <a:t>又</a:t>
            </a:r>
            <a:r>
              <a:rPr lang="ja-JP" altLang="en-US" sz="1200" b="1" dirty="0" smtClean="0"/>
              <a:t>は居住</a:t>
            </a:r>
            <a:endParaRPr kumimoji="1" lang="ja-JP" altLang="en-US" sz="1200" b="1" dirty="0"/>
          </a:p>
        </p:txBody>
      </p:sp>
      <p:sp>
        <p:nvSpPr>
          <p:cNvPr id="130" name="角丸四角形 129"/>
          <p:cNvSpPr/>
          <p:nvPr/>
        </p:nvSpPr>
        <p:spPr>
          <a:xfrm>
            <a:off x="7189769" y="1948973"/>
            <a:ext cx="3178075" cy="258759"/>
          </a:xfrm>
          <a:prstGeom prst="roundRect">
            <a:avLst>
              <a:gd name="adj" fmla="val 3971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200"/>
              </a:lnSpc>
            </a:pPr>
            <a:r>
              <a:rPr kumimoji="1" lang="ja-JP" altLang="en-US" sz="1200" b="1" dirty="0" smtClean="0"/>
              <a:t>湖北省又は浙江省に</a:t>
            </a:r>
            <a:r>
              <a:rPr lang="ja-JP" altLang="en-US" sz="1200" b="1" dirty="0" smtClean="0"/>
              <a:t>渡航又は居住の</a:t>
            </a:r>
            <a:r>
              <a:rPr kumimoji="1" lang="ja-JP" altLang="en-US" sz="1200" b="1" dirty="0" smtClean="0"/>
              <a:t>人</a:t>
            </a:r>
            <a:r>
              <a:rPr lang="ja-JP" altLang="en-US" sz="1200" b="1" dirty="0" smtClean="0"/>
              <a:t>と</a:t>
            </a:r>
            <a:endParaRPr lang="en-US" altLang="ja-JP" sz="1200" b="1" dirty="0" smtClean="0"/>
          </a:p>
          <a:p>
            <a:pPr>
              <a:lnSpc>
                <a:spcPts val="1200"/>
              </a:lnSpc>
            </a:pPr>
            <a:r>
              <a:rPr lang="ja-JP" altLang="en-US" sz="1200" b="1" dirty="0" smtClean="0"/>
              <a:t>濃厚接触</a:t>
            </a:r>
            <a:endParaRPr kumimoji="1" lang="en-US" altLang="ja-JP" sz="1200" b="1" dirty="0" smtClean="0"/>
          </a:p>
        </p:txBody>
      </p:sp>
      <p:sp>
        <p:nvSpPr>
          <p:cNvPr id="166" name="角丸四角形 165"/>
          <p:cNvSpPr/>
          <p:nvPr/>
        </p:nvSpPr>
        <p:spPr>
          <a:xfrm>
            <a:off x="7155748" y="1250273"/>
            <a:ext cx="1025501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lnSpc>
                <a:spcPts val="2500"/>
              </a:lnSpc>
            </a:pPr>
            <a:r>
              <a:rPr kumimoji="1" lang="en-US" altLang="ja-JP" sz="1200" u="sng" dirty="0" smtClean="0"/>
              <a:t>14</a:t>
            </a:r>
            <a:r>
              <a:rPr kumimoji="1" lang="ja-JP" altLang="en-US" sz="1200" u="sng" dirty="0" smtClean="0"/>
              <a:t>日以内に</a:t>
            </a:r>
            <a:endParaRPr kumimoji="1" lang="ja-JP" altLang="en-US" sz="1200" u="sng" dirty="0"/>
          </a:p>
        </p:txBody>
      </p:sp>
      <p:sp>
        <p:nvSpPr>
          <p:cNvPr id="168" name="角丸四角形 167"/>
          <p:cNvSpPr/>
          <p:nvPr/>
        </p:nvSpPr>
        <p:spPr>
          <a:xfrm>
            <a:off x="7214614" y="1643153"/>
            <a:ext cx="728613" cy="419824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500"/>
              </a:lnSpc>
            </a:pPr>
            <a:r>
              <a:rPr kumimoji="1" lang="ja-JP" altLang="en-US" sz="1200" dirty="0" smtClean="0"/>
              <a:t>または</a:t>
            </a:r>
            <a:endParaRPr kumimoji="1" lang="ja-JP" altLang="en-US" sz="1200" dirty="0"/>
          </a:p>
        </p:txBody>
      </p:sp>
      <p:sp>
        <p:nvSpPr>
          <p:cNvPr id="169" name="角丸四角形 168"/>
          <p:cNvSpPr/>
          <p:nvPr/>
        </p:nvSpPr>
        <p:spPr>
          <a:xfrm>
            <a:off x="6885018" y="3300916"/>
            <a:ext cx="1422490" cy="1401926"/>
          </a:xfrm>
          <a:prstGeom prst="roundRect">
            <a:avLst>
              <a:gd name="adj" fmla="val 2655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0" name="角丸四角形 169"/>
          <p:cNvSpPr/>
          <p:nvPr/>
        </p:nvSpPr>
        <p:spPr>
          <a:xfrm>
            <a:off x="6813313" y="3433361"/>
            <a:ext cx="1565899" cy="196151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 smtClean="0"/>
              <a:t>37.5</a:t>
            </a:r>
            <a:r>
              <a:rPr kumimoji="1" lang="ja-JP" altLang="en-US" sz="1200" b="1" dirty="0" smtClean="0"/>
              <a:t>℃以上の発熱</a:t>
            </a:r>
            <a:endParaRPr kumimoji="1" lang="en-US" altLang="ja-JP" sz="1200" b="1" dirty="0" smtClean="0"/>
          </a:p>
        </p:txBody>
      </p:sp>
      <p:sp>
        <p:nvSpPr>
          <p:cNvPr id="171" name="角丸四角形 170"/>
          <p:cNvSpPr/>
          <p:nvPr/>
        </p:nvSpPr>
        <p:spPr>
          <a:xfrm>
            <a:off x="6831578" y="4083160"/>
            <a:ext cx="1458904" cy="383589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/>
              <a:t>入院</a:t>
            </a:r>
            <a:r>
              <a:rPr kumimoji="1" lang="ja-JP" altLang="en-US" sz="1200" b="1" dirty="0" smtClean="0"/>
              <a:t>を要する肺炎</a:t>
            </a:r>
            <a:endParaRPr kumimoji="1" lang="en-US" altLang="ja-JP" sz="1200" b="1" dirty="0" smtClean="0"/>
          </a:p>
        </p:txBody>
      </p:sp>
      <p:sp>
        <p:nvSpPr>
          <p:cNvPr id="172" name="角丸四角形 171"/>
          <p:cNvSpPr/>
          <p:nvPr/>
        </p:nvSpPr>
        <p:spPr>
          <a:xfrm>
            <a:off x="6951398" y="3772591"/>
            <a:ext cx="1238275" cy="224445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 smtClean="0"/>
              <a:t>呼吸器症状</a:t>
            </a:r>
            <a:endParaRPr kumimoji="1" lang="en-US" altLang="ja-JP" sz="1200" b="1" dirty="0" smtClean="0"/>
          </a:p>
        </p:txBody>
      </p:sp>
      <p:sp>
        <p:nvSpPr>
          <p:cNvPr id="173" name="角丸四角形 172"/>
          <p:cNvSpPr/>
          <p:nvPr/>
        </p:nvSpPr>
        <p:spPr>
          <a:xfrm>
            <a:off x="7355636" y="3567418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4" name="角丸四角形 173"/>
          <p:cNvSpPr/>
          <p:nvPr/>
        </p:nvSpPr>
        <p:spPr>
          <a:xfrm>
            <a:off x="7353017" y="3907256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200" b="1" dirty="0"/>
              <a:t>+</a:t>
            </a:r>
            <a:endParaRPr kumimoji="1" lang="en-US" altLang="ja-JP" sz="1200" b="1" dirty="0" smtClean="0"/>
          </a:p>
        </p:txBody>
      </p:sp>
      <p:sp>
        <p:nvSpPr>
          <p:cNvPr id="175" name="角丸四角形 174"/>
          <p:cNvSpPr/>
          <p:nvPr/>
        </p:nvSpPr>
        <p:spPr>
          <a:xfrm>
            <a:off x="8364771" y="3310072"/>
            <a:ext cx="1970771" cy="495549"/>
          </a:xfrm>
          <a:prstGeom prst="roundRect">
            <a:avLst>
              <a:gd name="adj" fmla="val 6724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8555042" y="3341809"/>
            <a:ext cx="179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症状や患者との接触歴</a:t>
            </a:r>
            <a:endParaRPr kumimoji="1" lang="en-US" altLang="ja-JP" sz="1200" b="1" dirty="0" smtClean="0"/>
          </a:p>
          <a:p>
            <a:r>
              <a:rPr kumimoji="1" lang="ja-JP" altLang="en-US" sz="1200" b="1" dirty="0" smtClean="0"/>
              <a:t>から感染が疑われる</a:t>
            </a:r>
            <a:endParaRPr kumimoji="1" lang="en-US" altLang="ja-JP" sz="1200" b="1" dirty="0" smtClean="0"/>
          </a:p>
        </p:txBody>
      </p:sp>
      <p:sp>
        <p:nvSpPr>
          <p:cNvPr id="182" name="角丸四角形 181"/>
          <p:cNvSpPr/>
          <p:nvPr/>
        </p:nvSpPr>
        <p:spPr>
          <a:xfrm>
            <a:off x="8364771" y="3881798"/>
            <a:ext cx="1957386" cy="821044"/>
          </a:xfrm>
          <a:prstGeom prst="roundRect">
            <a:avLst>
              <a:gd name="adj" fmla="val 2698"/>
            </a:avLst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altLang="ja-JP" sz="1200" b="1" dirty="0" smtClean="0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405890" y="3912130"/>
            <a:ext cx="194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　</a:t>
            </a:r>
            <a:r>
              <a:rPr kumimoji="1" lang="ja-JP" altLang="en-US" sz="1200" b="1" dirty="0" smtClean="0"/>
              <a:t>他の感染症検査が陽性 </a:t>
            </a:r>
            <a:endParaRPr kumimoji="1" lang="en-US" altLang="ja-JP" sz="1200" b="1" dirty="0" smtClean="0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608182" y="4293827"/>
            <a:ext cx="2066646" cy="4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治療への反応が乏しく、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kumimoji="1" lang="ja-JP" altLang="en-US" sz="1200" b="1" dirty="0" smtClean="0"/>
              <a:t>症状が</a:t>
            </a:r>
            <a:r>
              <a:rPr kumimoji="1" lang="ja-JP" altLang="en-US" sz="1200" b="1" dirty="0"/>
              <a:t>増悪</a:t>
            </a:r>
          </a:p>
        </p:txBody>
      </p:sp>
      <p:sp>
        <p:nvSpPr>
          <p:cNvPr id="183" name="角丸四角形 182"/>
          <p:cNvSpPr/>
          <p:nvPr/>
        </p:nvSpPr>
        <p:spPr>
          <a:xfrm>
            <a:off x="9156729" y="4082324"/>
            <a:ext cx="399398" cy="278606"/>
          </a:xfrm>
          <a:prstGeom prst="roundRect">
            <a:avLst>
              <a:gd name="adj" fmla="val 7593"/>
            </a:avLst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rtlCol="0" anchor="t" anchorCtr="0"/>
          <a:lstStyle/>
          <a:p>
            <a:pPr algn="ctr"/>
            <a:r>
              <a:rPr kumimoji="1" lang="ja-JP" altLang="en-US" sz="1200" b="1" dirty="0" smtClean="0"/>
              <a:t>⇒</a:t>
            </a:r>
            <a:endParaRPr kumimoji="1" lang="en-US" altLang="ja-JP" sz="1200" b="1" dirty="0" smtClean="0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6865119" y="3271243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8321525" y="3261930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B</a:t>
            </a:r>
            <a:endParaRPr kumimoji="1" lang="en-US" altLang="ja-JP" sz="1200" b="1" dirty="0" smtClean="0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8337861" y="3885191"/>
            <a:ext cx="297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C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477595" y="4912624"/>
            <a:ext cx="2960370" cy="2341814"/>
          </a:xfrm>
          <a:prstGeom prst="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699870" y="360038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③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753994" y="5644665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④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158548" y="6631879"/>
            <a:ext cx="101822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00" b="1" dirty="0" smtClean="0"/>
              <a:t>症状増悪時</a:t>
            </a:r>
            <a:endParaRPr kumimoji="1" lang="en-US" altLang="ja-JP" sz="1300" b="1" dirty="0" smtClean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862350" y="4371317"/>
            <a:ext cx="16713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高齢者又は基礎疾患が</a:t>
            </a:r>
            <a:endParaRPr kumimoji="1" lang="en-US" altLang="ja-JP" sz="900" dirty="0" smtClean="0"/>
          </a:p>
          <a:p>
            <a:pPr>
              <a:lnSpc>
                <a:spcPts val="1000"/>
              </a:lnSpc>
            </a:pPr>
            <a:r>
              <a:rPr kumimoji="1" lang="ja-JP" altLang="en-US" sz="900" dirty="0"/>
              <a:t>　</a:t>
            </a:r>
            <a:r>
              <a:rPr kumimoji="1" lang="ja-JP" altLang="en-US" sz="900" dirty="0" smtClean="0"/>
              <a:t>ある人は積極的に考慮</a:t>
            </a:r>
            <a:endParaRPr kumimoji="1" lang="ja-JP" altLang="en-US" sz="9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132900" y="129814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①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319486" y="246496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②</a:t>
            </a:r>
            <a:endParaRPr kumimoji="1" lang="en-US" altLang="ja-JP" sz="1400" b="1" dirty="0" smtClean="0">
              <a:solidFill>
                <a:schemeClr val="bg1"/>
              </a:solidFill>
            </a:endParaRPr>
          </a:p>
        </p:txBody>
      </p:sp>
      <p:cxnSp>
        <p:nvCxnSpPr>
          <p:cNvPr id="20" name="カギ線コネクタ 19"/>
          <p:cNvCxnSpPr/>
          <p:nvPr/>
        </p:nvCxnSpPr>
        <p:spPr>
          <a:xfrm rot="10800000" flipV="1">
            <a:off x="2729290" y="6260172"/>
            <a:ext cx="1412521" cy="438101"/>
          </a:xfrm>
          <a:prstGeom prst="bentConnector3">
            <a:avLst>
              <a:gd name="adj1" fmla="val 2797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404399" y="179350"/>
            <a:ext cx="21517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令和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年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月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17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日以降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9401328" y="75012"/>
            <a:ext cx="122965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</a:rPr>
              <a:t>資料</a:t>
            </a:r>
            <a:r>
              <a:rPr lang="en-US" altLang="ja-JP" sz="2000" b="1" smtClean="0">
                <a:solidFill>
                  <a:schemeClr val="bg1"/>
                </a:solidFill>
              </a:rPr>
              <a:t>1-3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9111291" y="5820550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１人２検体の場合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985590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379</Words>
  <PresentationFormat>ユーザー設定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2020-02-18T02:10:47Z</cp:lastPrinted>
  <dcterms:created xsi:type="dcterms:W3CDTF">2020-02-17T10:54:19Z</dcterms:created>
  <dcterms:modified xsi:type="dcterms:W3CDTF">2020-02-18T02:11:50Z</dcterms:modified>
</cp:coreProperties>
</file>