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7" r:id="rId2"/>
  </p:sldIdLst>
  <p:sldSz cx="9906000" cy="6858000" type="A4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111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51286-AD4F-4A34-8805-769525C35CC7}" type="datetimeFigureOut">
              <a:rPr kumimoji="1" lang="ja-JP" altLang="en-US" smtClean="0"/>
              <a:t>2020/2/7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697AD-32FE-4527-B2A7-6E7220D0CA3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798383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51286-AD4F-4A34-8805-769525C35CC7}" type="datetimeFigureOut">
              <a:rPr kumimoji="1" lang="ja-JP" altLang="en-US" smtClean="0"/>
              <a:t>2020/2/7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697AD-32FE-4527-B2A7-6E7220D0CA3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591622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51286-AD4F-4A34-8805-769525C35CC7}" type="datetimeFigureOut">
              <a:rPr kumimoji="1" lang="ja-JP" altLang="en-US" smtClean="0"/>
              <a:t>2020/2/7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697AD-32FE-4527-B2A7-6E7220D0CA3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25548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51286-AD4F-4A34-8805-769525C35CC7}" type="datetimeFigureOut">
              <a:rPr kumimoji="1" lang="ja-JP" altLang="en-US" smtClean="0"/>
              <a:t>2020/2/7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697AD-32FE-4527-B2A7-6E7220D0CA3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50116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51286-AD4F-4A34-8805-769525C35CC7}" type="datetimeFigureOut">
              <a:rPr kumimoji="1" lang="ja-JP" altLang="en-US" smtClean="0"/>
              <a:t>2020/2/7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697AD-32FE-4527-B2A7-6E7220D0CA3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241136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51286-AD4F-4A34-8805-769525C35CC7}" type="datetimeFigureOut">
              <a:rPr kumimoji="1" lang="ja-JP" altLang="en-US" smtClean="0"/>
              <a:t>2020/2/7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697AD-32FE-4527-B2A7-6E7220D0CA3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536903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51286-AD4F-4A34-8805-769525C35CC7}" type="datetimeFigureOut">
              <a:rPr kumimoji="1" lang="ja-JP" altLang="en-US" smtClean="0"/>
              <a:t>2020/2/7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697AD-32FE-4527-B2A7-6E7220D0CA3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103223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51286-AD4F-4A34-8805-769525C35CC7}" type="datetimeFigureOut">
              <a:rPr kumimoji="1" lang="ja-JP" altLang="en-US" smtClean="0"/>
              <a:t>2020/2/7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697AD-32FE-4527-B2A7-6E7220D0CA3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153816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51286-AD4F-4A34-8805-769525C35CC7}" type="datetimeFigureOut">
              <a:rPr kumimoji="1" lang="ja-JP" altLang="en-US" smtClean="0"/>
              <a:t>2020/2/7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697AD-32FE-4527-B2A7-6E7220D0CA3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618854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51286-AD4F-4A34-8805-769525C35CC7}" type="datetimeFigureOut">
              <a:rPr kumimoji="1" lang="ja-JP" altLang="en-US" smtClean="0"/>
              <a:t>2020/2/7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697AD-32FE-4527-B2A7-6E7220D0CA3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732950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51286-AD4F-4A34-8805-769525C35CC7}" type="datetimeFigureOut">
              <a:rPr kumimoji="1" lang="ja-JP" altLang="en-US" smtClean="0"/>
              <a:t>2020/2/7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697AD-32FE-4527-B2A7-6E7220D0CA3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375865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751286-AD4F-4A34-8805-769525C35CC7}" type="datetimeFigureOut">
              <a:rPr kumimoji="1" lang="ja-JP" altLang="en-US" smtClean="0"/>
              <a:t>2020/2/7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8697AD-32FE-4527-B2A7-6E7220D0CA3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22615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サブタイトル 2"/>
          <p:cNvSpPr txBox="1">
            <a:spLocks/>
          </p:cNvSpPr>
          <p:nvPr/>
        </p:nvSpPr>
        <p:spPr>
          <a:xfrm>
            <a:off x="101950" y="1670588"/>
            <a:ext cx="9660236" cy="1435235"/>
          </a:xfrm>
          <a:prstGeom prst="rect">
            <a:avLst/>
          </a:prstGeom>
          <a:ln w="12700">
            <a:solidFill>
              <a:schemeClr val="tx1"/>
            </a:solidFill>
          </a:ln>
        </p:spPr>
        <p:txBody>
          <a:bodyPr vert="horz" lIns="99060" tIns="49530" rIns="99060" bIns="4953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50000"/>
              </a:lnSpc>
              <a:spcBef>
                <a:spcPts val="0"/>
              </a:spcBef>
            </a:pPr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○</a:t>
            </a:r>
            <a:r>
              <a:rPr lang="en-US" altLang="ja-JP" sz="2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2</a:t>
            </a:r>
            <a:r>
              <a:rPr lang="ja-JP" altLang="en-US" sz="2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月に計画された便数</a:t>
            </a:r>
            <a:r>
              <a:rPr lang="en-US" altLang="ja-JP" sz="2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612</a:t>
            </a:r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往復</a:t>
            </a:r>
            <a:r>
              <a:rPr lang="ja-JP" altLang="en-US" sz="2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／週</a:t>
            </a:r>
            <a:endParaRPr lang="en-US" altLang="ja-JP" sz="20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>
              <a:lnSpc>
                <a:spcPct val="150000"/>
              </a:lnSpc>
              <a:spcBef>
                <a:spcPts val="0"/>
              </a:spcBef>
            </a:pPr>
            <a:r>
              <a:rPr lang="ja-JP" altLang="en-US" sz="2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○</a:t>
            </a:r>
            <a:r>
              <a:rPr lang="en-US" altLang="ja-JP" sz="2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2</a:t>
            </a:r>
            <a:r>
              <a:rPr lang="ja-JP" altLang="en-US" sz="2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r>
              <a:rPr lang="en-US" altLang="ja-JP" sz="2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3</a:t>
            </a:r>
            <a:r>
              <a:rPr lang="ja-JP" altLang="en-US" sz="2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日（月）～</a:t>
            </a:r>
            <a:r>
              <a:rPr lang="en-US" altLang="ja-JP" sz="2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2</a:t>
            </a:r>
            <a:r>
              <a:rPr lang="ja-JP" altLang="en-US" sz="2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r>
              <a:rPr lang="en-US" altLang="ja-JP" sz="2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9</a:t>
            </a:r>
            <a:r>
              <a:rPr lang="ja-JP" altLang="en-US" sz="2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日（日）の欠航予定　</a:t>
            </a:r>
            <a:r>
              <a:rPr lang="en-US" altLang="ja-JP" sz="2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262</a:t>
            </a:r>
            <a:r>
              <a:rPr lang="ja-JP" altLang="en-US" sz="2000" smtClean="0">
                <a:latin typeface="Meiryo UI" panose="020B0604030504040204" pitchFamily="50" charset="-128"/>
                <a:ea typeface="Meiryo UI" panose="020B0604030504040204" pitchFamily="50" charset="-128"/>
              </a:rPr>
              <a:t>往復／</a:t>
            </a:r>
            <a:r>
              <a:rPr lang="ja-JP" altLang="en-US" sz="2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週</a:t>
            </a:r>
            <a:r>
              <a:rPr lang="ja-JP" altLang="en-US" sz="20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（▲</a:t>
            </a:r>
            <a:r>
              <a:rPr lang="en-US" altLang="ja-JP" sz="20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43</a:t>
            </a:r>
            <a:r>
              <a:rPr lang="ja-JP" altLang="en-US" sz="20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％）</a:t>
            </a:r>
            <a:endParaRPr lang="en-US" altLang="ja-JP" sz="20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>
              <a:lnSpc>
                <a:spcPct val="150000"/>
              </a:lnSpc>
              <a:spcBef>
                <a:spcPts val="0"/>
              </a:spcBef>
            </a:pP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※2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3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日時点　関西エアポート社調べ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7" name="サブタイトル 2"/>
          <p:cNvSpPr txBox="1">
            <a:spLocks/>
          </p:cNvSpPr>
          <p:nvPr/>
        </p:nvSpPr>
        <p:spPr>
          <a:xfrm>
            <a:off x="101950" y="3854136"/>
            <a:ext cx="9660236" cy="2829999"/>
          </a:xfrm>
          <a:prstGeom prst="rect">
            <a:avLst/>
          </a:prstGeom>
          <a:ln w="12700">
            <a:solidFill>
              <a:schemeClr val="tx1"/>
            </a:solidFill>
          </a:ln>
        </p:spPr>
        <p:txBody>
          <a:bodyPr vert="horz" lIns="99060" tIns="49530" rIns="99060" bIns="4953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US" altLang="ja-JP" sz="18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US" altLang="ja-JP" sz="1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US" altLang="ja-JP" sz="18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US" altLang="ja-JP" sz="1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US" altLang="ja-JP" sz="18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US" altLang="ja-JP" sz="1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US" altLang="ja-JP" sz="16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US" altLang="ja-JP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今年の春節期間は</a:t>
            </a:r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24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日～</a:t>
            </a:r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2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2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日まで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とされたが、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昨年（</a:t>
            </a:r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7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日間）との比較のため、</a:t>
            </a:r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30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日までとしている</a:t>
            </a:r>
            <a:endParaRPr lang="ja-JP" altLang="en-US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>
              <a:lnSpc>
                <a:spcPct val="100000"/>
              </a:lnSpc>
              <a:spcBef>
                <a:spcPts val="600"/>
              </a:spcBef>
            </a:pP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zh-CN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大阪出入国在留管理局関西空港支局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調べ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0" y="308381"/>
            <a:ext cx="9906000" cy="613893"/>
          </a:xfrm>
          <a:solidFill>
            <a:schemeClr val="accent1"/>
          </a:solidFill>
        </p:spPr>
        <p:txBody>
          <a:bodyPr anchor="ctr" anchorCtr="0">
            <a:normAutofit/>
          </a:bodyPr>
          <a:lstStyle/>
          <a:p>
            <a:pPr>
              <a:lnSpc>
                <a:spcPct val="100000"/>
              </a:lnSpc>
            </a:pPr>
            <a:r>
              <a:rPr lang="ja-JP" altLang="en-US" sz="28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関西</a:t>
            </a:r>
            <a:r>
              <a:rPr lang="ja-JP" altLang="en-US" sz="2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国際空港</a:t>
            </a:r>
            <a:r>
              <a:rPr lang="ja-JP" altLang="en-US" sz="28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の欠航便・入国者数の状況</a:t>
            </a:r>
            <a:endParaRPr lang="ja-JP" altLang="en-US" sz="28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" name="サブタイトル 2"/>
          <p:cNvSpPr txBox="1">
            <a:spLocks/>
          </p:cNvSpPr>
          <p:nvPr/>
        </p:nvSpPr>
        <p:spPr>
          <a:xfrm>
            <a:off x="101950" y="1193608"/>
            <a:ext cx="5487481" cy="482379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txBody>
          <a:bodyPr vert="horz" lIns="99060" tIns="49530" rIns="99060" bIns="4953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ja-JP" altLang="en-US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◆</a:t>
            </a:r>
            <a:r>
              <a:rPr lang="ja-JP" altLang="en-US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関空－中国本土（旅客便）の欠航</a:t>
            </a:r>
            <a:r>
              <a:rPr lang="ja-JP" altLang="en-US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便</a:t>
            </a:r>
          </a:p>
        </p:txBody>
      </p:sp>
      <p:sp>
        <p:nvSpPr>
          <p:cNvPr id="18" name="サブタイトル 2"/>
          <p:cNvSpPr txBox="1">
            <a:spLocks/>
          </p:cNvSpPr>
          <p:nvPr/>
        </p:nvSpPr>
        <p:spPr>
          <a:xfrm>
            <a:off x="101950" y="3377157"/>
            <a:ext cx="5487481" cy="482379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txBody>
          <a:bodyPr vert="horz" lIns="99060" tIns="49530" rIns="99060" bIns="4953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ja-JP" altLang="en-US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◆春節期間の外国人入国者数</a:t>
            </a:r>
            <a:endParaRPr lang="ja-JP" altLang="en-US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aphicFrame>
        <p:nvGraphicFramePr>
          <p:cNvPr id="3" name="表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0199330"/>
              </p:ext>
            </p:extLst>
          </p:nvPr>
        </p:nvGraphicFramePr>
        <p:xfrm>
          <a:off x="347731" y="4162340"/>
          <a:ext cx="9208392" cy="17075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22737">
                  <a:extLst>
                    <a:ext uri="{9D8B030D-6E8A-4147-A177-3AD203B41FA5}">
                      <a16:colId xmlns:a16="http://schemas.microsoft.com/office/drawing/2014/main" val="3766683591"/>
                    </a:ext>
                  </a:extLst>
                </a:gridCol>
                <a:gridCol w="2240924">
                  <a:extLst>
                    <a:ext uri="{9D8B030D-6E8A-4147-A177-3AD203B41FA5}">
                      <a16:colId xmlns:a16="http://schemas.microsoft.com/office/drawing/2014/main" val="41888991"/>
                    </a:ext>
                  </a:extLst>
                </a:gridCol>
                <a:gridCol w="2240923">
                  <a:extLst>
                    <a:ext uri="{9D8B030D-6E8A-4147-A177-3AD203B41FA5}">
                      <a16:colId xmlns:a16="http://schemas.microsoft.com/office/drawing/2014/main" val="3504510671"/>
                    </a:ext>
                  </a:extLst>
                </a:gridCol>
                <a:gridCol w="1712891">
                  <a:extLst>
                    <a:ext uri="{9D8B030D-6E8A-4147-A177-3AD203B41FA5}">
                      <a16:colId xmlns:a16="http://schemas.microsoft.com/office/drawing/2014/main" val="2814312016"/>
                    </a:ext>
                  </a:extLst>
                </a:gridCol>
                <a:gridCol w="1390917">
                  <a:extLst>
                    <a:ext uri="{9D8B030D-6E8A-4147-A177-3AD203B41FA5}">
                      <a16:colId xmlns:a16="http://schemas.microsoft.com/office/drawing/2014/main" val="915097518"/>
                    </a:ext>
                  </a:extLst>
                </a:gridCol>
              </a:tblGrid>
              <a:tr h="6103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区分</a:t>
                      </a:r>
                      <a:endParaRPr kumimoji="1" lang="ja-JP" altLang="en-US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昨年</a:t>
                      </a:r>
                      <a:endParaRPr kumimoji="1" lang="en-US" altLang="ja-JP" b="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（平成</a:t>
                      </a:r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31</a:t>
                      </a:r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</a:t>
                      </a:r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</a:t>
                      </a:r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</a:t>
                      </a:r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日～</a:t>
                      </a:r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</a:t>
                      </a:r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</a:t>
                      </a:r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日）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今年</a:t>
                      </a:r>
                      <a:endParaRPr kumimoji="1" lang="en-US" altLang="ja-JP" b="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（令和</a:t>
                      </a:r>
                      <a:r>
                        <a:rPr kumimoji="1" lang="en-US" altLang="ja-JP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2</a:t>
                      </a:r>
                      <a:r>
                        <a:rPr kumimoji="1" lang="ja-JP" alt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年</a:t>
                      </a:r>
                      <a:r>
                        <a:rPr kumimoji="1" lang="en-US" altLang="ja-JP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1</a:t>
                      </a:r>
                      <a:r>
                        <a:rPr kumimoji="1" lang="ja-JP" alt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月</a:t>
                      </a:r>
                      <a:r>
                        <a:rPr kumimoji="1" lang="en-US" altLang="ja-JP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24</a:t>
                      </a:r>
                      <a:r>
                        <a:rPr kumimoji="1" lang="ja-JP" alt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日～</a:t>
                      </a:r>
                      <a:r>
                        <a:rPr kumimoji="1" lang="en-US" altLang="ja-JP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1</a:t>
                      </a:r>
                      <a:r>
                        <a:rPr kumimoji="1" lang="ja-JP" alt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月</a:t>
                      </a:r>
                      <a:r>
                        <a:rPr kumimoji="1" lang="en-US" altLang="ja-JP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30</a:t>
                      </a:r>
                      <a:r>
                        <a:rPr kumimoji="1" lang="ja-JP" alt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日）</a:t>
                      </a:r>
                      <a:endParaRPr kumimoji="1" lang="ja-JP" altLang="en-US" sz="1800" b="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対前年</a:t>
                      </a:r>
                      <a:endParaRPr kumimoji="1" lang="ja-JP" altLang="en-US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対前年比</a:t>
                      </a:r>
                      <a:endParaRPr kumimoji="1" lang="ja-JP" altLang="en-US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0919804"/>
                  </a:ext>
                </a:extLst>
              </a:tr>
              <a:tr h="45618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外国人</a:t>
                      </a:r>
                      <a:endParaRPr kumimoji="1" lang="en-US" altLang="ja-JP" b="1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（再入国含む）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72000" marR="72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約</a:t>
                      </a:r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190,500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人　</a:t>
                      </a:r>
                      <a:endParaRPr kumimoji="1" lang="ja-JP" altLang="en-US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72000" marR="72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約</a:t>
                      </a:r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160,700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人</a:t>
                      </a:r>
                      <a:endParaRPr kumimoji="1" lang="ja-JP" altLang="en-US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72000" marR="72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▲</a:t>
                      </a:r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29,800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人</a:t>
                      </a:r>
                      <a:endParaRPr kumimoji="1" lang="ja-JP" altLang="en-US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72000" marR="72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▲</a:t>
                      </a:r>
                      <a:r>
                        <a:rPr kumimoji="1" lang="en-US" altLang="ja-JP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16</a:t>
                      </a:r>
                      <a:r>
                        <a:rPr kumimoji="1" lang="ja-JP" altLang="en-US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％</a:t>
                      </a:r>
                      <a:endParaRPr kumimoji="1" lang="ja-JP" altLang="en-US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72000" marR="72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25709431"/>
                  </a:ext>
                </a:extLst>
              </a:tr>
              <a:tr h="41251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うち</a:t>
                      </a:r>
                      <a:r>
                        <a:rPr kumimoji="1" lang="ja-JP" altLang="en-US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中国人</a:t>
                      </a:r>
                      <a:endParaRPr kumimoji="1" lang="en-US" altLang="ja-JP" b="1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（新規入国のみ）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72000" marR="72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約</a:t>
                      </a:r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73,000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人</a:t>
                      </a:r>
                      <a:endParaRPr kumimoji="1" lang="ja-JP" altLang="en-US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72000" marR="72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約</a:t>
                      </a:r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52,500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人</a:t>
                      </a:r>
                      <a:endParaRPr kumimoji="1" lang="ja-JP" altLang="en-US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72000" marR="72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▲</a:t>
                      </a:r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20,500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人</a:t>
                      </a:r>
                      <a:endParaRPr kumimoji="1" lang="ja-JP" altLang="en-US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72000" marR="72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▲</a:t>
                      </a:r>
                      <a:r>
                        <a:rPr kumimoji="1" lang="en-US" altLang="ja-JP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28</a:t>
                      </a:r>
                      <a:r>
                        <a:rPr kumimoji="1" lang="ja-JP" altLang="en-US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％</a:t>
                      </a:r>
                      <a:endParaRPr kumimoji="1" lang="ja-JP" altLang="en-US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72000" marR="72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2527494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704183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442</TotalTime>
  <Words>123</Words>
  <PresentationFormat>A4 210 x 297 mm</PresentationFormat>
  <Paragraphs>35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Meiryo UI</vt:lpstr>
      <vt:lpstr>游ゴシック</vt:lpstr>
      <vt:lpstr>游ゴシック Light</vt:lpstr>
      <vt:lpstr>Arial</vt:lpstr>
      <vt:lpstr>Calibri</vt:lpstr>
      <vt:lpstr>Calibri Light</vt:lpstr>
      <vt:lpstr>Office テーマ</vt:lpstr>
      <vt:lpstr>関西国際空港の欠航便・入国者数の状況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Printed>2020-02-07T06:42:12Z</cp:lastPrinted>
  <dcterms:created xsi:type="dcterms:W3CDTF">2020-01-23T08:50:34Z</dcterms:created>
  <dcterms:modified xsi:type="dcterms:W3CDTF">2020-02-07T06:42:14Z</dcterms:modified>
</cp:coreProperties>
</file>