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5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F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74F429-2D06-42C1-9C70-8B477840E696}" type="datetimeFigureOut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E776C6-ACB0-40F5-B5F8-A1369E1296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40912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-219075" y="811213"/>
            <a:ext cx="7197725" cy="4049712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577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A2E95C-A3BD-4D9C-BF79-AFA07D554CFA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577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950036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C0D8C-203C-4CA2-9265-BF105B5B056E}" type="datetimeFigureOut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B13C0-5D23-4D20-BCF2-FA6CA2D07E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1223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C0D8C-203C-4CA2-9265-BF105B5B056E}" type="datetimeFigureOut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B13C0-5D23-4D20-BCF2-FA6CA2D07E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5780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C0D8C-203C-4CA2-9265-BF105B5B056E}" type="datetimeFigureOut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B13C0-5D23-4D20-BCF2-FA6CA2D07E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8741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C0D8C-203C-4CA2-9265-BF105B5B056E}" type="datetimeFigureOut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B13C0-5D23-4D20-BCF2-FA6CA2D07E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8204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C0D8C-203C-4CA2-9265-BF105B5B056E}" type="datetimeFigureOut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B13C0-5D23-4D20-BCF2-FA6CA2D07E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9079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C0D8C-203C-4CA2-9265-BF105B5B056E}" type="datetimeFigureOut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B13C0-5D23-4D20-BCF2-FA6CA2D07E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1136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C0D8C-203C-4CA2-9265-BF105B5B056E}" type="datetimeFigureOut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B13C0-5D23-4D20-BCF2-FA6CA2D07E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0147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C0D8C-203C-4CA2-9265-BF105B5B056E}" type="datetimeFigureOut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B13C0-5D23-4D20-BCF2-FA6CA2D07E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656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C0D8C-203C-4CA2-9265-BF105B5B056E}" type="datetimeFigureOut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B13C0-5D23-4D20-BCF2-FA6CA2D07E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8489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C0D8C-203C-4CA2-9265-BF105B5B056E}" type="datetimeFigureOut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B13C0-5D23-4D20-BCF2-FA6CA2D07E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0027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C0D8C-203C-4CA2-9265-BF105B5B056E}" type="datetimeFigureOut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B13C0-5D23-4D20-BCF2-FA6CA2D07E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2403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AC0D8C-203C-4CA2-9265-BF105B5B056E}" type="datetimeFigureOut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DB13C0-5D23-4D20-BCF2-FA6CA2D07E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673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f.osaka.lg.jp/hodo/index.php?site=fumin&amp;pageId=37245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テキスト ボックス 36"/>
          <p:cNvSpPr txBox="1"/>
          <p:nvPr/>
        </p:nvSpPr>
        <p:spPr>
          <a:xfrm>
            <a:off x="4254" y="0"/>
            <a:ext cx="12191999" cy="461665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>
                <a:solidFill>
                  <a:schemeClr val="bg1"/>
                </a:solidFill>
              </a:rPr>
              <a:t>新型コロナウイルス感染症への対応（検査・医療体制）</a:t>
            </a:r>
            <a:endParaRPr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26163" y="472147"/>
            <a:ext cx="12183492" cy="1629148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44" indent="-285744">
              <a:buFont typeface="Wingdings" panose="05000000000000000000" pitchFamily="2" charset="2"/>
              <a:buChar char="u"/>
            </a:pPr>
            <a:r>
              <a:rPr lang="ja-JP" altLang="en-US" sz="2000" b="1" dirty="0" smtClean="0">
                <a:solidFill>
                  <a:schemeClr val="tx1"/>
                </a:solidFill>
              </a:rPr>
              <a:t>新型コロナウイルス感染症が疑われる方</a:t>
            </a:r>
            <a:r>
              <a:rPr lang="ja-JP" altLang="en-US" sz="1100" b="1" dirty="0" smtClean="0">
                <a:solidFill>
                  <a:schemeClr val="tx1"/>
                </a:solidFill>
              </a:rPr>
              <a:t>（</a:t>
            </a:r>
            <a:r>
              <a:rPr lang="en-US" altLang="ja-JP" sz="1100" b="1" dirty="0" smtClean="0">
                <a:solidFill>
                  <a:schemeClr val="tx1"/>
                </a:solidFill>
              </a:rPr>
              <a:t>※</a:t>
            </a:r>
            <a:r>
              <a:rPr lang="ja-JP" altLang="en-US" sz="1100" b="1" dirty="0" smtClean="0">
                <a:solidFill>
                  <a:schemeClr val="tx1"/>
                </a:solidFill>
              </a:rPr>
              <a:t>）</a:t>
            </a:r>
            <a:r>
              <a:rPr lang="ja-JP" altLang="en-US" sz="2000" b="1" dirty="0" smtClean="0">
                <a:solidFill>
                  <a:schemeClr val="tx1"/>
                </a:solidFill>
              </a:rPr>
              <a:t>を診療体制等の整った医療機関に確実につなぐため、２月４日から「帰国者・接触者相談センター」を府内各保健所（政令・中核市含む）に設置。</a:t>
            </a:r>
            <a:endParaRPr lang="en-US" altLang="ja-JP" sz="2000" b="1" dirty="0" smtClean="0">
              <a:solidFill>
                <a:schemeClr val="tx1"/>
              </a:solidFill>
            </a:endParaRPr>
          </a:p>
          <a:p>
            <a:pPr marL="285744" indent="-285744">
              <a:buFont typeface="Wingdings" panose="05000000000000000000" pitchFamily="2" charset="2"/>
              <a:buChar char="u"/>
            </a:pPr>
            <a:r>
              <a:rPr lang="ja-JP" altLang="en-US" sz="2000" b="1" dirty="0" smtClean="0">
                <a:solidFill>
                  <a:schemeClr val="tx1"/>
                </a:solidFill>
              </a:rPr>
              <a:t>大阪</a:t>
            </a:r>
            <a:r>
              <a:rPr lang="ja-JP" altLang="en-US" sz="2000" b="1" dirty="0">
                <a:solidFill>
                  <a:schemeClr val="tx1"/>
                </a:solidFill>
              </a:rPr>
              <a:t>健康安全基盤研究所に</a:t>
            </a:r>
            <a:r>
              <a:rPr lang="ja-JP" altLang="en-US" sz="2000" b="1" dirty="0" smtClean="0">
                <a:solidFill>
                  <a:schemeClr val="tx1"/>
                </a:solidFill>
              </a:rPr>
              <a:t>おいて１月</a:t>
            </a:r>
            <a:r>
              <a:rPr lang="en-US" altLang="ja-JP" sz="2000" b="1" dirty="0">
                <a:solidFill>
                  <a:schemeClr val="tx1"/>
                </a:solidFill>
              </a:rPr>
              <a:t>31</a:t>
            </a:r>
            <a:r>
              <a:rPr lang="ja-JP" altLang="en-US" sz="2000" b="1" dirty="0">
                <a:solidFill>
                  <a:schemeClr val="tx1"/>
                </a:solidFill>
              </a:rPr>
              <a:t>日から検査体制を整備し、府内での検査・医療体制を確立。</a:t>
            </a:r>
            <a:endParaRPr lang="en-US" altLang="ja-JP" sz="2000" b="1" dirty="0" smtClean="0">
              <a:solidFill>
                <a:schemeClr val="tx1"/>
              </a:solidFill>
            </a:endParaRPr>
          </a:p>
          <a:p>
            <a:pPr marL="285744" indent="-285744">
              <a:buFont typeface="Wingdings" panose="05000000000000000000" pitchFamily="2" charset="2"/>
              <a:buChar char="u"/>
            </a:pPr>
            <a:r>
              <a:rPr lang="ja-JP" altLang="en-US" sz="2000" b="1" dirty="0">
                <a:solidFill>
                  <a:schemeClr val="tx1"/>
                </a:solidFill>
              </a:rPr>
              <a:t>府では</a:t>
            </a:r>
            <a:r>
              <a:rPr lang="ja-JP" altLang="en-US" sz="2000" b="1" dirty="0" smtClean="0">
                <a:solidFill>
                  <a:schemeClr val="tx1"/>
                </a:solidFill>
              </a:rPr>
              <a:t>、</a:t>
            </a:r>
            <a:r>
              <a:rPr lang="ja-JP" altLang="en-US" sz="2000" b="1" dirty="0">
                <a:solidFill>
                  <a:schemeClr val="tx1"/>
                </a:solidFill>
              </a:rPr>
              <a:t>発熱かつ呼吸器</a:t>
            </a:r>
            <a:r>
              <a:rPr lang="ja-JP" altLang="en-US" sz="2000" b="1" dirty="0" smtClean="0">
                <a:solidFill>
                  <a:schemeClr val="tx1"/>
                </a:solidFill>
              </a:rPr>
              <a:t>症状がある方については</a:t>
            </a:r>
            <a:r>
              <a:rPr lang="ja-JP" altLang="en-US" sz="2000" b="1" dirty="0">
                <a:solidFill>
                  <a:schemeClr val="tx1"/>
                </a:solidFill>
              </a:rPr>
              <a:t>、保健所長が医療機関と調</a:t>
            </a:r>
            <a:r>
              <a:rPr lang="ja-JP" altLang="en-US" sz="2000" b="1" dirty="0" smtClean="0">
                <a:solidFill>
                  <a:schemeClr val="tx1"/>
                </a:solidFill>
              </a:rPr>
              <a:t>整のうえ判断すれば、湖北省関連に</a:t>
            </a:r>
            <a:r>
              <a:rPr lang="ja-JP" altLang="en-US" sz="2000" b="1" dirty="0">
                <a:solidFill>
                  <a:schemeClr val="tx1"/>
                </a:solidFill>
              </a:rPr>
              <a:t>拘らず検査</a:t>
            </a:r>
            <a:r>
              <a:rPr lang="ja-JP" altLang="en-US" sz="2000" b="1" dirty="0" smtClean="0">
                <a:solidFill>
                  <a:schemeClr val="tx1"/>
                </a:solidFill>
              </a:rPr>
              <a:t>対象と</a:t>
            </a:r>
            <a:r>
              <a:rPr lang="ja-JP" altLang="en-US" sz="2000" b="1" dirty="0">
                <a:solidFill>
                  <a:schemeClr val="tx1"/>
                </a:solidFill>
              </a:rPr>
              <a:t>する</a:t>
            </a:r>
            <a:r>
              <a:rPr lang="ja-JP" altLang="en-US" sz="2000" b="1" dirty="0" smtClean="0">
                <a:solidFill>
                  <a:schemeClr val="tx1"/>
                </a:solidFill>
              </a:rPr>
              <a:t>。</a:t>
            </a:r>
            <a:endParaRPr lang="en-US" altLang="ja-JP" sz="2000" b="1" dirty="0" smtClean="0">
              <a:solidFill>
                <a:schemeClr val="tx1"/>
              </a:solidFill>
            </a:endParaRPr>
          </a:p>
        </p:txBody>
      </p:sp>
      <p:sp>
        <p:nvSpPr>
          <p:cNvPr id="41" name="角丸四角形 40"/>
          <p:cNvSpPr/>
          <p:nvPr/>
        </p:nvSpPr>
        <p:spPr>
          <a:xfrm>
            <a:off x="26162" y="5572643"/>
            <a:ext cx="8285325" cy="435706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b="1" dirty="0" smtClean="0">
                <a:solidFill>
                  <a:schemeClr val="bg1"/>
                </a:solidFill>
              </a:rPr>
              <a:t>大阪健康安全基盤研究所の検査体制整備</a:t>
            </a:r>
            <a:endParaRPr lang="en-US" altLang="ja-JP" sz="2000" b="1" dirty="0" smtClean="0">
              <a:solidFill>
                <a:schemeClr val="bg1"/>
              </a:solidFill>
            </a:endParaRPr>
          </a:p>
        </p:txBody>
      </p:sp>
      <p:sp>
        <p:nvSpPr>
          <p:cNvPr id="25" name="角丸四角形 24"/>
          <p:cNvSpPr/>
          <p:nvPr/>
        </p:nvSpPr>
        <p:spPr>
          <a:xfrm>
            <a:off x="0" y="2131842"/>
            <a:ext cx="8311487" cy="442910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ja-JP" altLang="en-US" sz="2000" b="1" dirty="0" smtClean="0">
                <a:solidFill>
                  <a:schemeClr val="bg1"/>
                </a:solidFill>
              </a:rPr>
              <a:t>「帰国者・接触者相談センター」の設置</a:t>
            </a:r>
            <a:r>
              <a:rPr lang="en-US" altLang="ja-JP" sz="1600" b="1" dirty="0" smtClean="0">
                <a:solidFill>
                  <a:schemeClr val="bg1"/>
                </a:solidFill>
              </a:rPr>
              <a:t>【</a:t>
            </a:r>
            <a:r>
              <a:rPr lang="ja-JP" altLang="en-US" sz="1600" b="1" dirty="0" smtClean="0">
                <a:solidFill>
                  <a:schemeClr val="bg1"/>
                </a:solidFill>
              </a:rPr>
              <a:t>府内</a:t>
            </a:r>
            <a:r>
              <a:rPr lang="en-US" altLang="ja-JP" sz="1600" b="1" dirty="0" smtClean="0">
                <a:solidFill>
                  <a:schemeClr val="bg1"/>
                </a:solidFill>
              </a:rPr>
              <a:t>18</a:t>
            </a:r>
            <a:r>
              <a:rPr lang="ja-JP" altLang="en-US" sz="1600" b="1" dirty="0" smtClean="0">
                <a:solidFill>
                  <a:schemeClr val="bg1"/>
                </a:solidFill>
              </a:rPr>
              <a:t>保健所</a:t>
            </a:r>
            <a:r>
              <a:rPr lang="ja-JP" altLang="en-US" sz="1600" b="1" dirty="0">
                <a:solidFill>
                  <a:schemeClr val="bg1"/>
                </a:solidFill>
              </a:rPr>
              <a:t>（</a:t>
            </a:r>
            <a:r>
              <a:rPr lang="ja-JP" altLang="en-US" sz="1600" b="1" dirty="0" smtClean="0">
                <a:solidFill>
                  <a:schemeClr val="bg1"/>
                </a:solidFill>
              </a:rPr>
              <a:t>政令・中核市含む）</a:t>
            </a:r>
            <a:r>
              <a:rPr lang="en-US" altLang="ja-JP" sz="1600" b="1" dirty="0" smtClean="0">
                <a:solidFill>
                  <a:schemeClr val="bg1"/>
                </a:solidFill>
              </a:rPr>
              <a:t>】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89373" y="5984452"/>
            <a:ext cx="82136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ja-JP" altLang="en-US" dirty="0" smtClean="0"/>
              <a:t>開始日　</a:t>
            </a:r>
            <a:r>
              <a:rPr lang="ja-JP" altLang="en-US" dirty="0" smtClean="0"/>
              <a:t>：</a:t>
            </a:r>
            <a:r>
              <a:rPr kumimoji="1" lang="ja-JP" altLang="en-US" dirty="0" smtClean="0"/>
              <a:t>令和２年１月３１日（金曜日）</a:t>
            </a:r>
            <a:endParaRPr kumimoji="1" lang="en-US" altLang="ja-JP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ja-JP" altLang="en-US" dirty="0" smtClean="0"/>
              <a:t>検査体制：土日祝含む毎日</a:t>
            </a:r>
            <a:endParaRPr lang="en-US" altLang="ja-JP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ja-JP" altLang="en-US" dirty="0" smtClean="0"/>
              <a:t>受入数　：</a:t>
            </a:r>
            <a:r>
              <a:rPr lang="en-US" altLang="ja-JP" dirty="0" smtClean="0"/>
              <a:t>40</a:t>
            </a:r>
            <a:r>
              <a:rPr lang="ja-JP" altLang="en-US" dirty="0" smtClean="0"/>
              <a:t>人分／日</a:t>
            </a:r>
            <a:r>
              <a:rPr lang="ja-JP" altLang="en-US" sz="1600" dirty="0" smtClean="0"/>
              <a:t>（天王寺センター</a:t>
            </a:r>
            <a:r>
              <a:rPr lang="en-US" altLang="ja-JP" sz="1600" dirty="0" smtClean="0"/>
              <a:t>20</a:t>
            </a:r>
            <a:r>
              <a:rPr lang="ja-JP" altLang="en-US" sz="1600" dirty="0" smtClean="0"/>
              <a:t>人分</a:t>
            </a:r>
            <a:r>
              <a:rPr lang="ja-JP" altLang="en-US" sz="1600" dirty="0"/>
              <a:t>、</a:t>
            </a:r>
            <a:r>
              <a:rPr kumimoji="1" lang="ja-JP" altLang="en-US" sz="1600" dirty="0" smtClean="0"/>
              <a:t>森ノ宮センター</a:t>
            </a:r>
            <a:r>
              <a:rPr kumimoji="1" lang="en-US" altLang="ja-JP" sz="1600" dirty="0" smtClean="0"/>
              <a:t>20</a:t>
            </a:r>
            <a:r>
              <a:rPr kumimoji="1" lang="ja-JP" altLang="en-US" sz="1600" dirty="0" smtClean="0"/>
              <a:t>人分）</a:t>
            </a:r>
            <a:endParaRPr kumimoji="1" lang="en-US" altLang="ja-JP" sz="1600" dirty="0" smtClean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818861" y="2575441"/>
            <a:ext cx="8024883" cy="7921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ts val="1800"/>
              </a:lnSpc>
              <a:buFont typeface="Wingdings" panose="05000000000000000000" pitchFamily="2" charset="2"/>
              <a:buChar char="Ø"/>
            </a:pPr>
            <a:r>
              <a:rPr kumimoji="1" lang="ja-JP" altLang="en-US" dirty="0" smtClean="0"/>
              <a:t>開始日</a:t>
            </a:r>
            <a:r>
              <a:rPr lang="ja-JP" altLang="en-US" dirty="0" smtClean="0"/>
              <a:t>：</a:t>
            </a:r>
            <a:r>
              <a:rPr kumimoji="1" lang="ja-JP" altLang="en-US" dirty="0" smtClean="0"/>
              <a:t>令和２年２月４日（火曜日）</a:t>
            </a:r>
            <a:endParaRPr lang="en-US" altLang="ja-JP" dirty="0"/>
          </a:p>
          <a:p>
            <a:pPr marL="285750" indent="-285750">
              <a:lnSpc>
                <a:spcPts val="1800"/>
              </a:lnSpc>
              <a:buFont typeface="Wingdings" panose="05000000000000000000" pitchFamily="2" charset="2"/>
              <a:buChar char="Ø"/>
            </a:pPr>
            <a:r>
              <a:rPr lang="ja-JP" altLang="en-US" dirty="0" smtClean="0"/>
              <a:t>概　要：新型コロナウイルス感染症が疑われる方からの相談を受け、</a:t>
            </a:r>
            <a:endParaRPr lang="en-US" altLang="ja-JP" dirty="0" smtClean="0"/>
          </a:p>
          <a:p>
            <a:pPr>
              <a:lnSpc>
                <a:spcPts val="1800"/>
              </a:lnSpc>
            </a:pPr>
            <a:r>
              <a:rPr lang="ja-JP" altLang="en-US" dirty="0"/>
              <a:t>　</a:t>
            </a:r>
            <a:r>
              <a:rPr lang="ja-JP" altLang="en-US" dirty="0" smtClean="0"/>
              <a:t>　　　　専門の医療機関 ‘‘帰国者・接触者</a:t>
            </a:r>
            <a:r>
              <a:rPr lang="ja-JP" altLang="en-US" dirty="0"/>
              <a:t>外来</a:t>
            </a:r>
            <a:r>
              <a:rPr lang="ja-JP" altLang="en-US" dirty="0" smtClean="0"/>
              <a:t>’’</a:t>
            </a:r>
            <a:r>
              <a:rPr lang="ja-JP" altLang="en-US" dirty="0"/>
              <a:t>へ</a:t>
            </a:r>
            <a:r>
              <a:rPr lang="ja-JP" altLang="en-US" dirty="0" smtClean="0"/>
              <a:t>の受診調整を行う。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954754" y="3328944"/>
            <a:ext cx="7315790" cy="9919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700"/>
              </a:lnSpc>
            </a:pPr>
            <a:r>
              <a:rPr lang="ja-JP" altLang="en-US" sz="16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新型コロナウイルス感染症が疑われる方は</a:t>
            </a:r>
            <a:r>
              <a:rPr kumimoji="1" lang="ja-JP" altLang="en-US" sz="16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、医療機関を受診する前に</a:t>
            </a:r>
            <a:endParaRPr kumimoji="1" lang="en-US" altLang="ja-JP" sz="1600" b="1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>
              <a:lnSpc>
                <a:spcPts val="1700"/>
              </a:lnSpc>
            </a:pPr>
            <a:r>
              <a:rPr kumimoji="1" lang="ja-JP" altLang="en-US" sz="16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まず「帰国者・接触者相談センター」へご相談ください</a:t>
            </a:r>
            <a:r>
              <a:rPr lang="ja-JP" altLang="en-US" sz="16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。</a:t>
            </a:r>
            <a:endParaRPr lang="en-US" altLang="ja-JP" sz="1600" b="1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>
              <a:lnSpc>
                <a:spcPts val="1300"/>
              </a:lnSpc>
              <a:spcAft>
                <a:spcPts val="0"/>
              </a:spcAft>
            </a:pPr>
            <a:r>
              <a:rPr lang="ja-JP" altLang="en-US" sz="16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　</a:t>
            </a:r>
            <a:r>
              <a:rPr lang="ja-JP" altLang="ja-JP" sz="1200" kern="100" dirty="0" smtClean="0">
                <a:solidFill>
                  <a:schemeClr val="tx1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詳しく</a:t>
            </a:r>
            <a:r>
              <a:rPr lang="ja-JP" altLang="ja-JP" sz="1200" kern="100" dirty="0">
                <a:solidFill>
                  <a:schemeClr val="tx1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はこちらの連絡先をご覧ください。「帰国者・接触者相談センター」</a:t>
            </a:r>
          </a:p>
          <a:p>
            <a:pPr>
              <a:lnSpc>
                <a:spcPts val="1300"/>
              </a:lnSpc>
              <a:spcAft>
                <a:spcPts val="0"/>
              </a:spcAft>
            </a:pPr>
            <a:r>
              <a:rPr lang="ja-JP" altLang="en-US" sz="1200" u="sng" kern="100" dirty="0">
                <a:solidFill>
                  <a:schemeClr val="tx1"/>
                </a:solidFill>
                <a:latin typeface="游ゴシック" panose="020B0400000000000000" pitchFamily="50" charset="-128"/>
                <a:cs typeface="Courier New" panose="02070309020205020404" pitchFamily="49" charset="0"/>
                <a:hlinkClick r:id="rId3"/>
              </a:rPr>
              <a:t>　</a:t>
            </a:r>
            <a:r>
              <a:rPr lang="en-US" altLang="ja-JP" sz="1200" u="sng" kern="100" dirty="0" smtClean="0">
                <a:solidFill>
                  <a:schemeClr val="tx1"/>
                </a:solidFill>
                <a:latin typeface="游ゴシック" panose="020B0400000000000000" pitchFamily="50" charset="-128"/>
                <a:cs typeface="Courier New" panose="02070309020205020404" pitchFamily="49" charset="0"/>
                <a:hlinkClick r:id="rId3"/>
              </a:rPr>
              <a:t>http</a:t>
            </a:r>
            <a:r>
              <a:rPr lang="en-US" altLang="ja-JP" sz="1200" u="sng" kern="100" dirty="0">
                <a:solidFill>
                  <a:schemeClr val="tx1"/>
                </a:solidFill>
                <a:latin typeface="游ゴシック" panose="020B0400000000000000" pitchFamily="50" charset="-128"/>
                <a:cs typeface="Courier New" panose="02070309020205020404" pitchFamily="49" charset="0"/>
                <a:hlinkClick r:id="rId3"/>
              </a:rPr>
              <a:t>://</a:t>
            </a:r>
            <a:r>
              <a:rPr lang="en-US" altLang="ja-JP" sz="1200" u="sng" kern="100" dirty="0" smtClean="0">
                <a:solidFill>
                  <a:schemeClr val="tx1"/>
                </a:solidFill>
                <a:latin typeface="游ゴシック" panose="020B0400000000000000" pitchFamily="50" charset="-128"/>
                <a:cs typeface="Courier New" panose="02070309020205020404" pitchFamily="49" charset="0"/>
                <a:hlinkClick r:id="rId3"/>
              </a:rPr>
              <a:t>www.pref.osaka.lg.jp/hodo/index.php?site=fumin&amp;pageId=37245</a:t>
            </a:r>
            <a:endParaRPr lang="ja-JP" altLang="ja-JP" sz="1200" kern="100" dirty="0">
              <a:solidFill>
                <a:schemeClr val="tx1"/>
              </a:solidFill>
              <a:latin typeface="游ゴシック" panose="020B0400000000000000" pitchFamily="50" charset="-128"/>
              <a:cs typeface="Courier New" panose="02070309020205020404" pitchFamily="49" charset="0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0" y="4290522"/>
            <a:ext cx="8292418" cy="442910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ja-JP" altLang="en-US" sz="2000" b="1" dirty="0" smtClean="0">
                <a:solidFill>
                  <a:schemeClr val="bg1"/>
                </a:solidFill>
              </a:rPr>
              <a:t>「帰国者・接触者外来」</a:t>
            </a:r>
            <a:r>
              <a:rPr lang="en-US" altLang="ja-JP" sz="1600" b="1" dirty="0" smtClean="0">
                <a:solidFill>
                  <a:schemeClr val="bg1"/>
                </a:solidFill>
              </a:rPr>
              <a:t>【</a:t>
            </a:r>
            <a:r>
              <a:rPr lang="ja-JP" altLang="en-US" sz="1600" b="1" dirty="0" smtClean="0">
                <a:solidFill>
                  <a:schemeClr val="bg1"/>
                </a:solidFill>
              </a:rPr>
              <a:t>８つの二次医療圏ごとに１箇所以上</a:t>
            </a:r>
            <a:r>
              <a:rPr lang="ja-JP" altLang="en-US" sz="1400" b="1" dirty="0" smtClean="0">
                <a:solidFill>
                  <a:schemeClr val="bg1"/>
                </a:solidFill>
              </a:rPr>
              <a:t>（病院名は非公表）</a:t>
            </a:r>
            <a:r>
              <a:rPr lang="en-US" altLang="ja-JP" sz="1600" b="1" dirty="0" smtClean="0">
                <a:solidFill>
                  <a:schemeClr val="bg1"/>
                </a:solidFill>
              </a:rPr>
              <a:t>】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889373" y="4758298"/>
            <a:ext cx="7574507" cy="579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ts val="1900"/>
              </a:lnSpc>
              <a:buFont typeface="Wingdings" panose="05000000000000000000" pitchFamily="2" charset="2"/>
              <a:buChar char="Ø"/>
            </a:pPr>
            <a:r>
              <a:rPr lang="ja-JP" altLang="en-US" dirty="0" smtClean="0"/>
              <a:t>概　要：新型コロナウイルス感染症の診療体制の整った医療機関。</a:t>
            </a:r>
            <a:endParaRPr lang="en-US" altLang="ja-JP" dirty="0" smtClean="0"/>
          </a:p>
          <a:p>
            <a:pPr>
              <a:lnSpc>
                <a:spcPts val="1900"/>
              </a:lnSpc>
            </a:pPr>
            <a:r>
              <a:rPr lang="ja-JP" altLang="en-US" dirty="0" smtClean="0"/>
              <a:t>　</a:t>
            </a:r>
            <a:r>
              <a:rPr lang="ja-JP" altLang="en-US" dirty="0"/>
              <a:t>　</a:t>
            </a:r>
            <a:r>
              <a:rPr lang="ja-JP" altLang="en-US" dirty="0" smtClean="0"/>
              <a:t>　　　</a:t>
            </a:r>
            <a:r>
              <a:rPr lang="ja-JP" altLang="en-US" dirty="0" smtClean="0"/>
              <a:t>（</a:t>
            </a:r>
            <a:r>
              <a:rPr lang="en-US" altLang="ja-JP" dirty="0" smtClean="0"/>
              <a:t>2</a:t>
            </a:r>
            <a:r>
              <a:rPr lang="ja-JP" altLang="en-US" dirty="0" smtClean="0"/>
              <a:t>月</a:t>
            </a:r>
            <a:r>
              <a:rPr lang="en-US" altLang="ja-JP" dirty="0" smtClean="0"/>
              <a:t>7</a:t>
            </a:r>
            <a:r>
              <a:rPr lang="ja-JP" altLang="en-US" dirty="0" smtClean="0"/>
              <a:t>日現在 </a:t>
            </a:r>
            <a:r>
              <a:rPr lang="en-US" altLang="ja-JP" dirty="0" smtClean="0"/>
              <a:t>30</a:t>
            </a:r>
            <a:r>
              <a:rPr lang="ja-JP" altLang="en-US" dirty="0" smtClean="0"/>
              <a:t>医療機関）</a:t>
            </a:r>
            <a:endParaRPr kumimoji="1" lang="ja-JP" altLang="en-US" dirty="0"/>
          </a:p>
        </p:txBody>
      </p:sp>
      <p:sp>
        <p:nvSpPr>
          <p:cNvPr id="5" name="下矢印 4"/>
          <p:cNvSpPr/>
          <p:nvPr/>
        </p:nvSpPr>
        <p:spPr>
          <a:xfrm>
            <a:off x="188212" y="3067547"/>
            <a:ext cx="600501" cy="75802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下矢印 13"/>
          <p:cNvSpPr/>
          <p:nvPr/>
        </p:nvSpPr>
        <p:spPr>
          <a:xfrm>
            <a:off x="190484" y="4826687"/>
            <a:ext cx="600501" cy="67984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角丸四角形 5"/>
          <p:cNvSpPr/>
          <p:nvPr/>
        </p:nvSpPr>
        <p:spPr>
          <a:xfrm>
            <a:off x="8477528" y="6100549"/>
            <a:ext cx="3600741" cy="743803"/>
          </a:xfrm>
          <a:prstGeom prst="roundRect">
            <a:avLst/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b="1" dirty="0" smtClean="0"/>
              <a:t>府では</a:t>
            </a:r>
            <a:r>
              <a:rPr lang="ja-JP" altLang="en-US" sz="1600" b="1" dirty="0"/>
              <a:t>、症状や個別の状況に応じて、医療機関と調整のうえ、保健所長の判断</a:t>
            </a:r>
            <a:r>
              <a:rPr lang="ja-JP" altLang="en-US" sz="1600" b="1" dirty="0" smtClean="0"/>
              <a:t>で検査</a:t>
            </a:r>
            <a:r>
              <a:rPr lang="ja-JP" altLang="en-US" sz="1600" b="1" dirty="0"/>
              <a:t>対象を拡大</a:t>
            </a:r>
          </a:p>
        </p:txBody>
      </p:sp>
      <p:sp>
        <p:nvSpPr>
          <p:cNvPr id="8" name="二等辺三角形 7"/>
          <p:cNvSpPr/>
          <p:nvPr/>
        </p:nvSpPr>
        <p:spPr>
          <a:xfrm rot="10800000">
            <a:off x="9793402" y="5920161"/>
            <a:ext cx="968991" cy="15012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8390805" y="2173624"/>
            <a:ext cx="3687463" cy="374653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US" altLang="ja-JP" sz="1600" b="1" dirty="0"/>
              <a:t>※</a:t>
            </a:r>
            <a:r>
              <a:rPr lang="ja-JP" altLang="en-US" sz="1600" b="1" dirty="0"/>
              <a:t>新型コロナウイルス感染症</a:t>
            </a:r>
            <a:r>
              <a:rPr lang="ja-JP" altLang="en-US" sz="1600" b="1" dirty="0" smtClean="0"/>
              <a:t>が</a:t>
            </a:r>
            <a:endParaRPr lang="en-US" altLang="ja-JP" sz="1600" b="1" dirty="0" smtClean="0"/>
          </a:p>
          <a:p>
            <a:pPr algn="ctr"/>
            <a:r>
              <a:rPr lang="ja-JP" altLang="en-US" sz="1600" b="1" dirty="0" smtClean="0"/>
              <a:t>疑われる方（</a:t>
            </a:r>
            <a:r>
              <a:rPr lang="en-US" altLang="ja-JP" sz="1600" b="1" dirty="0" smtClean="0"/>
              <a:t>2/3</a:t>
            </a:r>
            <a:r>
              <a:rPr lang="ja-JP" altLang="en-US" sz="1600" b="1" dirty="0" smtClean="0"/>
              <a:t>国通知）</a:t>
            </a:r>
            <a:endParaRPr lang="ja-JP" altLang="en-US" sz="1600" dirty="0"/>
          </a:p>
          <a:p>
            <a:pPr algn="ctr"/>
            <a:endParaRPr kumimoji="1" lang="ja-JP" altLang="en-US" dirty="0"/>
          </a:p>
        </p:txBody>
      </p:sp>
      <p:sp>
        <p:nvSpPr>
          <p:cNvPr id="9" name="角丸四角形 8"/>
          <p:cNvSpPr/>
          <p:nvPr/>
        </p:nvSpPr>
        <p:spPr>
          <a:xfrm>
            <a:off x="8445102" y="2761871"/>
            <a:ext cx="3578867" cy="2096921"/>
          </a:xfrm>
          <a:prstGeom prst="roundRect">
            <a:avLst>
              <a:gd name="adj" fmla="val 7954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ja-JP" altLang="en-US" b="1" u="sng" dirty="0"/>
              <a:t>≪</a:t>
            </a:r>
            <a:r>
              <a:rPr kumimoji="1" lang="ja-JP" altLang="en-US" b="1" u="sng" dirty="0" smtClean="0"/>
              <a:t>症状≫</a:t>
            </a:r>
            <a:endParaRPr kumimoji="1" lang="en-US" altLang="ja-JP" b="1" u="sng" dirty="0" smtClean="0"/>
          </a:p>
          <a:p>
            <a:pPr algn="ctr"/>
            <a:r>
              <a:rPr lang="en-US" altLang="ja-JP" sz="1600" b="1" dirty="0"/>
              <a:t>37.5</a:t>
            </a:r>
            <a:r>
              <a:rPr lang="ja-JP" altLang="en-US" sz="1600" b="1" dirty="0" smtClean="0"/>
              <a:t>度以上の発熱かつ呼吸器症状</a:t>
            </a:r>
            <a:endParaRPr lang="en-US" altLang="ja-JP" sz="1600" b="1" dirty="0" smtClean="0"/>
          </a:p>
        </p:txBody>
      </p:sp>
      <p:sp>
        <p:nvSpPr>
          <p:cNvPr id="10" name="角丸四角形 9"/>
          <p:cNvSpPr/>
          <p:nvPr/>
        </p:nvSpPr>
        <p:spPr>
          <a:xfrm>
            <a:off x="8500248" y="3412178"/>
            <a:ext cx="1584688" cy="1386777"/>
          </a:xfrm>
          <a:prstGeom prst="roundRect">
            <a:avLst>
              <a:gd name="adj" fmla="val 7593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kumimoji="1" lang="ja-JP" altLang="en-US" sz="1600" b="1" u="sng" dirty="0" smtClean="0"/>
              <a:t>≪条件①≫</a:t>
            </a:r>
            <a:endParaRPr kumimoji="1" lang="en-US" altLang="ja-JP" sz="1600" b="1" u="sng" dirty="0" smtClean="0"/>
          </a:p>
          <a:p>
            <a:pPr algn="ctr">
              <a:lnSpc>
                <a:spcPts val="2500"/>
              </a:lnSpc>
            </a:pPr>
            <a:r>
              <a:rPr lang="en-US" altLang="ja-JP" sz="1600" dirty="0"/>
              <a:t>14</a:t>
            </a:r>
            <a:r>
              <a:rPr lang="ja-JP" altLang="en-US" sz="1600" dirty="0" smtClean="0"/>
              <a:t>日</a:t>
            </a:r>
            <a:r>
              <a:rPr kumimoji="1" lang="ja-JP" altLang="en-US" sz="1600" dirty="0" smtClean="0"/>
              <a:t>以内に</a:t>
            </a:r>
            <a:endParaRPr kumimoji="1" lang="en-US" altLang="ja-JP" sz="1600" dirty="0" smtClean="0"/>
          </a:p>
          <a:p>
            <a:pPr algn="ctr">
              <a:lnSpc>
                <a:spcPts val="2500"/>
              </a:lnSpc>
            </a:pPr>
            <a:r>
              <a:rPr kumimoji="1" lang="ja-JP" altLang="en-US" sz="1600" b="1" u="sng" dirty="0" smtClean="0"/>
              <a:t>湖北省に</a:t>
            </a:r>
            <a:endParaRPr kumimoji="1" lang="en-US" altLang="ja-JP" sz="1600" b="1" u="sng" dirty="0" smtClean="0"/>
          </a:p>
          <a:p>
            <a:pPr algn="ctr">
              <a:lnSpc>
                <a:spcPts val="2500"/>
              </a:lnSpc>
            </a:pPr>
            <a:r>
              <a:rPr lang="ja-JP" altLang="en-US" sz="1600" b="1" u="sng" dirty="0" smtClean="0"/>
              <a:t>渡航</a:t>
            </a:r>
            <a:r>
              <a:rPr lang="ja-JP" altLang="en-US" sz="1600" b="1" u="sng" dirty="0"/>
              <a:t>又</a:t>
            </a:r>
            <a:r>
              <a:rPr lang="ja-JP" altLang="en-US" sz="1600" b="1" u="sng" dirty="0" smtClean="0"/>
              <a:t>は居住</a:t>
            </a:r>
            <a:endParaRPr kumimoji="1" lang="ja-JP" altLang="en-US" sz="1600" b="1" u="sng" dirty="0"/>
          </a:p>
        </p:txBody>
      </p:sp>
      <p:sp>
        <p:nvSpPr>
          <p:cNvPr id="20" name="角丸四角形 19"/>
          <p:cNvSpPr/>
          <p:nvPr/>
        </p:nvSpPr>
        <p:spPr>
          <a:xfrm>
            <a:off x="10205197" y="3415501"/>
            <a:ext cx="1772933" cy="1380130"/>
          </a:xfrm>
          <a:prstGeom prst="roundRect">
            <a:avLst>
              <a:gd name="adj" fmla="val 3971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ja-JP" altLang="en-US" sz="1600" b="1" u="sng" dirty="0" smtClean="0"/>
              <a:t>≪条件②≫</a:t>
            </a:r>
            <a:endParaRPr lang="en-US" altLang="ja-JP" sz="1600" b="1" u="sng" dirty="0" smtClean="0"/>
          </a:p>
          <a:p>
            <a:pPr algn="ctr"/>
            <a:r>
              <a:rPr lang="en-US" altLang="ja-JP" sz="1600" dirty="0" smtClean="0"/>
              <a:t>14</a:t>
            </a:r>
            <a:r>
              <a:rPr lang="ja-JP" altLang="en-US" sz="1600" dirty="0" smtClean="0"/>
              <a:t>日以内に</a:t>
            </a:r>
            <a:endParaRPr kumimoji="1" lang="en-US" altLang="ja-JP" sz="1600" dirty="0" smtClean="0"/>
          </a:p>
          <a:p>
            <a:pPr algn="ctr"/>
            <a:r>
              <a:rPr kumimoji="1" lang="ja-JP" altLang="en-US" sz="1600" b="1" u="sng" dirty="0" smtClean="0"/>
              <a:t>湖北省に</a:t>
            </a:r>
            <a:endParaRPr kumimoji="1" lang="en-US" altLang="ja-JP" sz="1600" b="1" u="sng" dirty="0" smtClean="0"/>
          </a:p>
          <a:p>
            <a:pPr algn="ctr"/>
            <a:r>
              <a:rPr lang="ja-JP" altLang="en-US" sz="1600" b="1" u="sng" dirty="0" smtClean="0"/>
              <a:t>渡航又は居住の</a:t>
            </a:r>
            <a:r>
              <a:rPr kumimoji="1" lang="ja-JP" altLang="en-US" sz="1600" b="1" u="sng" dirty="0" smtClean="0"/>
              <a:t>人</a:t>
            </a:r>
            <a:r>
              <a:rPr lang="ja-JP" altLang="en-US" sz="1600" b="1" u="sng" dirty="0" smtClean="0"/>
              <a:t>と濃厚接触</a:t>
            </a:r>
            <a:endParaRPr kumimoji="1" lang="en-US" altLang="ja-JP" sz="1600" b="1" u="sng" dirty="0" smtClean="0"/>
          </a:p>
        </p:txBody>
      </p:sp>
      <p:sp>
        <p:nvSpPr>
          <p:cNvPr id="21" name="角丸四角形 20"/>
          <p:cNvSpPr/>
          <p:nvPr/>
        </p:nvSpPr>
        <p:spPr>
          <a:xfrm>
            <a:off x="8445101" y="4944298"/>
            <a:ext cx="3578867" cy="911571"/>
          </a:xfrm>
          <a:prstGeom prst="roundRect">
            <a:avLst>
              <a:gd name="adj" fmla="val 7954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ja-JP" altLang="en-US" b="1" u="sng" dirty="0"/>
              <a:t>≪</a:t>
            </a:r>
            <a:r>
              <a:rPr kumimoji="1" lang="ja-JP" altLang="en-US" b="1" u="sng" dirty="0" smtClean="0"/>
              <a:t>症状≫</a:t>
            </a:r>
            <a:endParaRPr kumimoji="1" lang="en-US" altLang="ja-JP" b="1" u="sng" dirty="0" smtClean="0"/>
          </a:p>
          <a:p>
            <a:pPr algn="ctr"/>
            <a:r>
              <a:rPr lang="ja-JP" altLang="en-US" sz="1600" b="1" dirty="0" smtClean="0"/>
              <a:t>発熱または呼吸器症状（軽症含む）</a:t>
            </a:r>
            <a:endParaRPr lang="en-US" altLang="ja-JP" sz="1600" b="1" dirty="0" smtClean="0"/>
          </a:p>
        </p:txBody>
      </p:sp>
      <p:sp>
        <p:nvSpPr>
          <p:cNvPr id="23" name="角丸四角形 22"/>
          <p:cNvSpPr/>
          <p:nvPr/>
        </p:nvSpPr>
        <p:spPr>
          <a:xfrm>
            <a:off x="8473237" y="5490174"/>
            <a:ext cx="3543178" cy="348075"/>
          </a:xfrm>
          <a:prstGeom prst="roundRect">
            <a:avLst>
              <a:gd name="adj" fmla="val 7593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kumimoji="1" lang="ja-JP" altLang="en-US" sz="1600" b="1" u="sng" dirty="0" smtClean="0"/>
              <a:t>≪条件≫患者と濃厚接触</a:t>
            </a:r>
            <a:endParaRPr kumimoji="1" lang="en-US" altLang="ja-JP" sz="1600" b="1" u="sng" dirty="0" smtClean="0"/>
          </a:p>
          <a:p>
            <a:pPr algn="ctr">
              <a:lnSpc>
                <a:spcPts val="2500"/>
              </a:lnSpc>
            </a:pPr>
            <a:endParaRPr kumimoji="1" lang="ja-JP" altLang="en-US" sz="1600" b="1" u="sng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8436349" y="2786852"/>
            <a:ext cx="387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Ⅰ</a:t>
            </a:r>
            <a:endParaRPr kumimoji="1" lang="ja-JP" altLang="en-US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8445101" y="4923083"/>
            <a:ext cx="387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Ⅱ</a:t>
            </a:r>
            <a:endParaRPr kumimoji="1" lang="ja-JP" altLang="en-US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0590663" y="36774"/>
            <a:ext cx="1487605" cy="472147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資料１－１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30443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>
          <a:defRPr kumimoji="1" dirty="0"/>
        </a:defPPr>
      </a:lstStyle>
      <a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2196</TotalTime>
  <Words>323</Words>
  <PresentationFormat>ワイド画面</PresentationFormat>
  <Paragraphs>39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Meiryo UI</vt:lpstr>
      <vt:lpstr>ＭＳ Ｐゴシック</vt:lpstr>
      <vt:lpstr>ＭＳ ゴシック</vt:lpstr>
      <vt:lpstr>游ゴシック</vt:lpstr>
      <vt:lpstr>游ゴシック Light</vt:lpstr>
      <vt:lpstr>Arial</vt:lpstr>
      <vt:lpstr>Calibri</vt:lpstr>
      <vt:lpstr>Courier New</vt:lpstr>
      <vt:lpstr>Wingdings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2020-02-07T00:59:48Z</cp:lastPrinted>
  <dcterms:created xsi:type="dcterms:W3CDTF">2019-08-26T07:30:02Z</dcterms:created>
  <dcterms:modified xsi:type="dcterms:W3CDTF">2020-02-07T05:12:05Z</dcterms:modified>
</cp:coreProperties>
</file>