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74" d="100"/>
          <a:sy n="74" d="100"/>
        </p:scale>
        <p:origin x="1290" y="72"/>
      </p:cViewPr>
      <p:guideLst>
        <p:guide orient="horz" pos="2183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CC97C-CDBA-4A16-8213-8F17F58AF7A0}" type="datetimeFigureOut">
              <a:rPr kumimoji="1" lang="ja-JP" altLang="en-US" smtClean="0"/>
              <a:t>2020/4/7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EFFCB-A5BA-4DA2-B9F2-C9B8559729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338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CC97C-CDBA-4A16-8213-8F17F58AF7A0}" type="datetimeFigureOut">
              <a:rPr kumimoji="1" lang="ja-JP" altLang="en-US" smtClean="0"/>
              <a:t>2020/4/7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EFFCB-A5BA-4DA2-B9F2-C9B8559729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6579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CC97C-CDBA-4A16-8213-8F17F58AF7A0}" type="datetimeFigureOut">
              <a:rPr kumimoji="1" lang="ja-JP" altLang="en-US" smtClean="0"/>
              <a:t>2020/4/7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EFFCB-A5BA-4DA2-B9F2-C9B8559729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947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CC97C-CDBA-4A16-8213-8F17F58AF7A0}" type="datetimeFigureOut">
              <a:rPr kumimoji="1" lang="ja-JP" altLang="en-US" smtClean="0"/>
              <a:t>2020/4/7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EFFCB-A5BA-4DA2-B9F2-C9B8559729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87302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CC97C-CDBA-4A16-8213-8F17F58AF7A0}" type="datetimeFigureOut">
              <a:rPr kumimoji="1" lang="ja-JP" altLang="en-US" smtClean="0"/>
              <a:t>2020/4/7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EFFCB-A5BA-4DA2-B9F2-C9B8559729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0354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CC97C-CDBA-4A16-8213-8F17F58AF7A0}" type="datetimeFigureOut">
              <a:rPr kumimoji="1" lang="ja-JP" altLang="en-US" smtClean="0"/>
              <a:t>2020/4/7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EFFCB-A5BA-4DA2-B9F2-C9B8559729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5405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CC97C-CDBA-4A16-8213-8F17F58AF7A0}" type="datetimeFigureOut">
              <a:rPr kumimoji="1" lang="ja-JP" altLang="en-US" smtClean="0"/>
              <a:t>2020/4/7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EFFCB-A5BA-4DA2-B9F2-C9B8559729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5192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CC97C-CDBA-4A16-8213-8F17F58AF7A0}" type="datetimeFigureOut">
              <a:rPr kumimoji="1" lang="ja-JP" altLang="en-US" smtClean="0"/>
              <a:t>2020/4/7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EFFCB-A5BA-4DA2-B9F2-C9B8559729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1795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CC97C-CDBA-4A16-8213-8F17F58AF7A0}" type="datetimeFigureOut">
              <a:rPr kumimoji="1" lang="ja-JP" altLang="en-US" smtClean="0"/>
              <a:t>2020/4/7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EFFCB-A5BA-4DA2-B9F2-C9B8559729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2783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CC97C-CDBA-4A16-8213-8F17F58AF7A0}" type="datetimeFigureOut">
              <a:rPr kumimoji="1" lang="ja-JP" altLang="en-US" smtClean="0"/>
              <a:t>2020/4/7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EFFCB-A5BA-4DA2-B9F2-C9B8559729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7567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CC97C-CDBA-4A16-8213-8F17F58AF7A0}" type="datetimeFigureOut">
              <a:rPr kumimoji="1" lang="ja-JP" altLang="en-US" smtClean="0"/>
              <a:t>2020/4/7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EFFCB-A5BA-4DA2-B9F2-C9B8559729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79005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CCC97C-CDBA-4A16-8213-8F17F58AF7A0}" type="datetimeFigureOut">
              <a:rPr kumimoji="1" lang="ja-JP" altLang="en-US" smtClean="0"/>
              <a:t>2020/4/7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6EFFCB-A5BA-4DA2-B9F2-C9B8559729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7368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0" y="372559"/>
            <a:ext cx="9144000" cy="554223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anchor="ctr">
            <a:noAutofit/>
          </a:bodyPr>
          <a:lstStyle/>
          <a:p>
            <a:r>
              <a:rPr lang="ja-JP" altLang="en-US" sz="1600" b="1" dirty="0" smtClean="0">
                <a:ea typeface="メイリオ" panose="020B0604030504040204" pitchFamily="50" charset="-128"/>
                <a:cs typeface="Times New Roman" panose="02020603050405020304" pitchFamily="18" charset="0"/>
              </a:rPr>
              <a:t>　緊急事態宣言を踏まえた府立学校における</a:t>
            </a:r>
            <a:r>
              <a:rPr lang="ja-JP" altLang="ja-JP" sz="1600" b="1" dirty="0" smtClean="0">
                <a:ea typeface="メイリオ" panose="020B0604030504040204" pitchFamily="50" charset="-128"/>
                <a:cs typeface="Times New Roman" panose="02020603050405020304" pitchFamily="18" charset="0"/>
              </a:rPr>
              <a:t>新型</a:t>
            </a:r>
            <a:r>
              <a:rPr lang="ja-JP" altLang="ja-JP" sz="1600" b="1" dirty="0">
                <a:ea typeface="メイリオ" panose="020B0604030504040204" pitchFamily="50" charset="-128"/>
                <a:cs typeface="Times New Roman" panose="02020603050405020304" pitchFamily="18" charset="0"/>
              </a:rPr>
              <a:t>コロナウイルス感染症に</a:t>
            </a:r>
            <a:r>
              <a:rPr lang="ja-JP" altLang="ja-JP" sz="1600" b="1" dirty="0" smtClean="0">
                <a:ea typeface="メイリオ" panose="020B0604030504040204" pitchFamily="50" charset="-128"/>
                <a:cs typeface="Times New Roman" panose="02020603050405020304" pitchFamily="18" charset="0"/>
              </a:rPr>
              <a:t>係る措置について</a:t>
            </a:r>
            <a:endParaRPr lang="en-US" altLang="ja-JP" sz="1600" b="1" dirty="0" smtClean="0">
              <a:ea typeface="メイリオ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17336" y="1466672"/>
            <a:ext cx="8726664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20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①　</a:t>
            </a:r>
            <a:r>
              <a:rPr kumimoji="1" lang="en-US" altLang="ja-JP" sz="20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r>
              <a:rPr kumimoji="1" lang="ja-JP" altLang="en-US" sz="20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kumimoji="1" lang="en-US" altLang="ja-JP" sz="20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r>
              <a:rPr kumimoji="1" lang="ja-JP" altLang="en-US" sz="20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日（水）から</a:t>
            </a:r>
            <a:r>
              <a:rPr kumimoji="1" lang="en-US" altLang="ja-JP" sz="20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r>
              <a:rPr kumimoji="1" lang="ja-JP" altLang="en-US" sz="20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kumimoji="1" lang="en-US" altLang="ja-JP" sz="20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r>
              <a:rPr kumimoji="1" lang="ja-JP" altLang="en-US" sz="20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日（水）までの間を臨時休業とする。</a:t>
            </a:r>
            <a:endParaRPr kumimoji="1" lang="en-US" altLang="ja-JP" sz="20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20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②　</a:t>
            </a:r>
            <a:r>
              <a:rPr kumimoji="1" lang="en-US" altLang="ja-JP" sz="20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r>
              <a:rPr kumimoji="1" lang="ja-JP" altLang="en-US" sz="20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kumimoji="1" lang="en-US" altLang="ja-JP" sz="20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r>
              <a:rPr kumimoji="1" lang="ja-JP" altLang="en-US" sz="20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日（水）以降の入学式等は延期する。</a:t>
            </a:r>
            <a:endParaRPr kumimoji="1" lang="en-US" altLang="ja-JP" sz="20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20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③　登校日は、当面の間実施しない。</a:t>
            </a:r>
            <a:endParaRPr kumimoji="1" lang="en-US" altLang="ja-JP" sz="20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2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20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ただし、大阪の新型コロナウィルス感染状況や専門家の意見を踏まえ、</a:t>
            </a:r>
            <a:endParaRPr kumimoji="1" lang="en-US" altLang="ja-JP" sz="20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2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20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必要に応じて今後の実施の可否を判断する。</a:t>
            </a:r>
            <a:endParaRPr kumimoji="1" lang="ja-JP" altLang="en-US" sz="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04168" y="1134606"/>
            <a:ext cx="2236510" cy="40011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wrap="none" rtlCol="0">
            <a:spAutoFit/>
          </a:bodyPr>
          <a:lstStyle/>
          <a:p>
            <a:r>
              <a:rPr kumimoji="1" lang="ja-JP" altLang="en-US" sz="20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〇　措置について</a:t>
            </a:r>
            <a:endParaRPr kumimoji="1" lang="ja-JP" altLang="en-US" sz="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417336" y="4119098"/>
            <a:ext cx="3647152" cy="64633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wrap="none" rtlCol="0">
            <a:spAutoFit/>
          </a:bodyPr>
          <a:lstStyle/>
          <a:p>
            <a:r>
              <a:rPr kumimoji="1" lang="en-US" altLang="ja-JP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参考</a:t>
            </a:r>
            <a:r>
              <a:rPr kumimoji="1" lang="en-US" altLang="ja-JP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r>
              <a:rPr kumimoji="1" lang="ja-JP" altLang="en-US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〇　他の自治体における取扱い</a:t>
            </a:r>
            <a:endParaRPr kumimoji="1" lang="ja-JP" altLang="en-US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894922" y="4765429"/>
            <a:ext cx="777149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300"/>
              </a:spcBef>
              <a:spcAft>
                <a:spcPts val="300"/>
              </a:spcAft>
              <a:buAutoNum type="arabicParenBoth"/>
            </a:pPr>
            <a:r>
              <a:rPr kumimoji="1"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大阪市（</a:t>
            </a:r>
            <a:r>
              <a:rPr kumimoji="1" lang="en-US" altLang="ja-JP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r>
              <a:rPr kumimoji="1"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kumimoji="1" lang="en-US" altLang="ja-JP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19</a:t>
            </a:r>
            <a:r>
              <a:rPr kumimoji="1"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日（日）まで</a:t>
            </a:r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休業</a:t>
            </a:r>
            <a:r>
              <a:rPr kumimoji="1"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措置</a:t>
            </a:r>
            <a:r>
              <a:rPr kumimoji="1" lang="en-US" altLang="ja-JP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【4</a:t>
            </a:r>
            <a:r>
              <a:rPr kumimoji="1"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kumimoji="1" lang="en-US" altLang="ja-JP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r>
              <a:rPr kumimoji="1"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日現在</a:t>
            </a:r>
            <a:r>
              <a:rPr kumimoji="1"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r>
              <a:rPr kumimoji="1"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r>
              <a:rPr kumimoji="1" lang="en-US" altLang="ja-JP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/>
            </a:r>
            <a:br>
              <a:rPr kumimoji="1" lang="en-US" altLang="ja-JP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kumimoji="1"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・　</a:t>
            </a:r>
            <a:r>
              <a:rPr kumimoji="1" lang="en-US" altLang="ja-JP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r>
              <a:rPr kumimoji="1"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日（火）以降の入学式、始業式は延期。登校日は中止</a:t>
            </a:r>
            <a:r>
              <a:rPr kumimoji="1" lang="en-US" altLang="ja-JP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/>
            </a:r>
            <a:br>
              <a:rPr kumimoji="1" lang="en-US" altLang="ja-JP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kumimoji="1"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・　幼児児童等の居場所の確保（児童いきいき放課後事業等）は適切に対応</a:t>
            </a:r>
            <a:r>
              <a:rPr kumimoji="1" lang="en-US" altLang="ja-JP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/>
            </a:r>
            <a:br>
              <a:rPr kumimoji="1" lang="en-US" altLang="ja-JP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kumimoji="1"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（ただし、条件等は以前と同様）</a:t>
            </a:r>
            <a:endParaRPr kumimoji="1"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342900" indent="-342900">
              <a:spcBef>
                <a:spcPts val="300"/>
              </a:spcBef>
              <a:spcAft>
                <a:spcPts val="300"/>
              </a:spcAft>
              <a:buAutoNum type="arabicParenBoth"/>
            </a:pPr>
            <a:endParaRPr kumimoji="1"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342900" indent="-342900">
              <a:spcBef>
                <a:spcPts val="300"/>
              </a:spcBef>
              <a:spcAft>
                <a:spcPts val="300"/>
              </a:spcAft>
              <a:buAutoNum type="arabicParenBoth"/>
            </a:pPr>
            <a:r>
              <a:rPr kumimoji="1"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東京都（</a:t>
            </a:r>
            <a:r>
              <a:rPr kumimoji="1" lang="en-US" altLang="ja-JP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r>
              <a:rPr kumimoji="1"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kumimoji="1" lang="en-US" altLang="ja-JP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r>
              <a:rPr kumimoji="1"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日（水・祝</a:t>
            </a:r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r>
              <a:rPr kumimoji="1"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まで</a:t>
            </a:r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休業</a:t>
            </a:r>
            <a:r>
              <a:rPr kumimoji="1"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措置）</a:t>
            </a:r>
            <a:r>
              <a:rPr kumimoji="1" lang="en-US" altLang="ja-JP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/>
            </a:r>
            <a:br>
              <a:rPr kumimoji="1" lang="en-US" altLang="ja-JP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kumimoji="1"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・　</a:t>
            </a:r>
            <a:r>
              <a:rPr kumimoji="1" lang="en-US" altLang="ja-JP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r>
              <a:rPr kumimoji="1"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日（火）以降の入学式は延期。登校日は当面の間見合わせ</a:t>
            </a:r>
            <a:endParaRPr kumimoji="1"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593193" y="3593417"/>
            <a:ext cx="77257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dirty="0" smtClean="0"/>
              <a:t>※</a:t>
            </a:r>
            <a:r>
              <a:rPr kumimoji="1" lang="ja-JP" altLang="en-US" sz="1600" dirty="0" smtClean="0"/>
              <a:t>　市町村教育委員会及び私立学校園についても、同様の要請を行う</a:t>
            </a:r>
            <a:endParaRPr kumimoji="1" lang="ja-JP" altLang="en-US" sz="1600" dirty="0"/>
          </a:p>
        </p:txBody>
      </p:sp>
      <p:sp>
        <p:nvSpPr>
          <p:cNvPr id="8" name="正方形/長方形 7"/>
          <p:cNvSpPr/>
          <p:nvPr/>
        </p:nvSpPr>
        <p:spPr>
          <a:xfrm>
            <a:off x="7924434" y="37344"/>
            <a:ext cx="1168050" cy="41591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資料４－２</a:t>
            </a:r>
            <a:endParaRPr kumimoji="1" lang="ja-JP" altLang="en-US" sz="14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60481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511</TotalTime>
  <Words>28</Words>
  <Application>Microsoft Office PowerPoint</Application>
  <PresentationFormat>画面に合わせる (4:3)</PresentationFormat>
  <Paragraphs>14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HG丸ｺﾞｼｯｸM-PRO</vt:lpstr>
      <vt:lpstr>メイリオ</vt:lpstr>
      <vt:lpstr>游ゴシック</vt:lpstr>
      <vt:lpstr>游ゴシック Light</vt:lpstr>
      <vt:lpstr>Arial</vt:lpstr>
      <vt:lpstr>Calibri</vt:lpstr>
      <vt:lpstr>Calibri Light</vt:lpstr>
      <vt:lpstr>Times New Roman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鈴木　雅也</dc:creator>
  <cp:lastModifiedBy>岡田　敦子</cp:lastModifiedBy>
  <cp:revision>57</cp:revision>
  <cp:lastPrinted>2020-04-07T06:47:36Z</cp:lastPrinted>
  <dcterms:created xsi:type="dcterms:W3CDTF">2020-03-31T00:25:54Z</dcterms:created>
  <dcterms:modified xsi:type="dcterms:W3CDTF">2020-04-07T08:28:16Z</dcterms:modified>
</cp:coreProperties>
</file>