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83" r:id="rId3"/>
    <p:sldId id="257" r:id="rId4"/>
    <p:sldId id="262" r:id="rId5"/>
    <p:sldId id="285" r:id="rId6"/>
    <p:sldId id="286" r:id="rId7"/>
    <p:sldId id="287" r:id="rId8"/>
    <p:sldId id="288" r:id="rId9"/>
    <p:sldId id="289" r:id="rId10"/>
    <p:sldId id="261" r:id="rId11"/>
    <p:sldId id="290" r:id="rId12"/>
    <p:sldId id="291" r:id="rId13"/>
    <p:sldId id="292" r:id="rId1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7C80"/>
    <a:srgbClr val="CCFF66"/>
    <a:srgbClr val="FF9900"/>
    <a:srgbClr val="FF9999"/>
    <a:srgbClr val="FFCC00"/>
    <a:srgbClr val="62A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0782B-E359-4ED2-B4D6-93FEF695D744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55730-9B4C-407D-A5AF-52CDCDEEA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8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55730-9B4C-407D-A5AF-52CDCDEEA3E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51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01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75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6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55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44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37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4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60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65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23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6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AEEC-C5EE-4161-81DB-3F9B4A7086AE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1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41140-282E-4889-BDEF-30E4FD8E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5" y="42608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800" dirty="0"/>
              <a:t>令和２年６月</a:t>
            </a:r>
            <a:r>
              <a:rPr kumimoji="1" lang="en-US" altLang="ja-JP" sz="2800" dirty="0"/>
              <a:t>12</a:t>
            </a:r>
            <a:r>
              <a:rPr kumimoji="1" lang="ja-JP" altLang="en-US" sz="2800" dirty="0"/>
              <a:t>日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r>
              <a:rPr kumimoji="1" lang="ja-JP" altLang="en-US" sz="2800" dirty="0"/>
              <a:t>健康医療部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96EDCCF-13D4-4A20-993C-3C3DCF242B1F}"/>
              </a:ext>
            </a:extLst>
          </p:cNvPr>
          <p:cNvSpPr txBox="1">
            <a:spLocks/>
          </p:cNvSpPr>
          <p:nvPr/>
        </p:nvSpPr>
        <p:spPr>
          <a:xfrm>
            <a:off x="341194" y="2258183"/>
            <a:ext cx="113840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/>
              <a:t>今後</a:t>
            </a:r>
            <a:r>
              <a:rPr lang="ja-JP" altLang="en-US" dirty="0" smtClean="0"/>
              <a:t>の患者発生予測と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それに伴う必要病床数について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53182" y="334247"/>
            <a:ext cx="2663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資料４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第２回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専門家会議資料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15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631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拡大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状況（米　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Y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市の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場合）</a:t>
            </a:r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584530" y="1178368"/>
            <a:ext cx="2518129" cy="1273890"/>
          </a:xfrm>
          <a:prstGeom prst="rect">
            <a:avLst/>
          </a:prstGeom>
          <a:noFill/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新規陽性者数の最大値：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6359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(4/6)</a:t>
            </a: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累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計数：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3/12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687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3/19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14254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41409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76192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112465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98505" y="647902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９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45" y="631064"/>
            <a:ext cx="5619750" cy="60198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9204" y="1125528"/>
            <a:ext cx="5829300" cy="260032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7170" y="3640964"/>
            <a:ext cx="60579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0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" y="10940"/>
            <a:ext cx="12192001" cy="488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感染拡大第２波に備えた必要病床数推計にかかる論点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7493" y="2370321"/>
            <a:ext cx="114876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推計の参考とした都道府県：東京都（国内において本府より発生患者数が多い都道府県）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73387" y="3981245"/>
            <a:ext cx="11445221" cy="616353"/>
          </a:xfrm>
          <a:prstGeom prst="roundRect">
            <a:avLst>
              <a:gd name="adj" fmla="val 238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必要病床数については、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患者受入に一定の余裕を見るため、病床使用率等を踏まえた推計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としてはどうか。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" y="582836"/>
            <a:ext cx="11655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（１）第２波における感染拡大ピーク時の感染患者推計の考え方</a:t>
            </a:r>
            <a:endParaRPr kumimoji="1" lang="ja-JP" altLang="en-US" sz="2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3507043"/>
            <a:ext cx="5306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（２）第２波に備えた必要病床数の考え方</a:t>
            </a:r>
            <a:endParaRPr kumimoji="1" lang="ja-JP" altLang="en-US" sz="2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01195" y="4967906"/>
            <a:ext cx="11190805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必要病床数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1,615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・重症病床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215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　・軽症中等症病床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1,400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（宿泊療養施設部屋数　</a:t>
            </a:r>
            <a:r>
              <a:rPr lang="en-US" altLang="ja-JP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1,015</a:t>
            </a:r>
            <a:r>
              <a:rPr lang="ja-JP" altLang="en-US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部屋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程度）</a:t>
            </a:r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73387" y="1017329"/>
            <a:ext cx="11445221" cy="1340590"/>
          </a:xfrm>
          <a:prstGeom prst="roundRect">
            <a:avLst>
              <a:gd name="adj" fmla="val 238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・第１波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において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本府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より大きな感染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拡大を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起こした他都市の感染拡大状況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踏まえ推計してはどうか。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・その際、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社会状況等が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異なる海外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の大規模感染を想定し推計するのではなく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国内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の感染拡大事例を踏まえた推計としてはどうか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1195" y="2764690"/>
            <a:ext cx="11487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推計患者数</a:t>
            </a:r>
            <a:endParaRPr lang="en-US" altLang="ja-JP" sz="2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・重症患者</a:t>
            </a:r>
            <a:r>
              <a: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194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　・軽症中等症患者 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1,103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（・自宅宿泊療養患者 </a:t>
            </a:r>
            <a:r>
              <a:rPr lang="en-US" altLang="ja-JP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812</a:t>
            </a:r>
            <a:r>
              <a:rPr lang="ja-JP" altLang="en-US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4328" y="4635346"/>
            <a:ext cx="11487672" cy="4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仮定した病床使用率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　軽症中等症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（宿泊施設使用率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7" name="ホームベース 6"/>
          <p:cNvSpPr/>
          <p:nvPr/>
        </p:nvSpPr>
        <p:spPr>
          <a:xfrm>
            <a:off x="507883" y="6009628"/>
            <a:ext cx="392890" cy="69333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00773" y="5996674"/>
            <a:ext cx="11304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回対策本部会議で示した当面の病床数の整備目標（「フェーズ３」</a:t>
            </a:r>
            <a:r>
              <a:rPr lang="ja-JP" altLang="en-US" sz="2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病床数（</a:t>
            </a:r>
            <a:r>
              <a:rPr lang="en-US" altLang="ja-JP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3,000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床））</a:t>
            </a:r>
            <a:endParaRPr lang="en-US" altLang="ja-JP" sz="2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を上記で推計した必要病床数としてはどうか。</a:t>
            </a:r>
            <a:endParaRPr lang="en-US" altLang="ja-JP" sz="2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698505" y="647902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1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9"/>
          <p:cNvSpPr/>
          <p:nvPr/>
        </p:nvSpPr>
        <p:spPr>
          <a:xfrm>
            <a:off x="1143001" y="963411"/>
            <a:ext cx="9928739" cy="572429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77" name="図形 76"/>
          <p:cNvSpPr/>
          <p:nvPr/>
        </p:nvSpPr>
        <p:spPr>
          <a:xfrm rot="16831849" flipV="1">
            <a:off x="4046385" y="-380604"/>
            <a:ext cx="5521125" cy="7716030"/>
          </a:xfrm>
          <a:prstGeom prst="swooshArrow">
            <a:avLst>
              <a:gd name="adj1" fmla="val 16735"/>
              <a:gd name="adj2" fmla="val 22036"/>
            </a:avLst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43" name="ホームベース 42"/>
          <p:cNvSpPr/>
          <p:nvPr/>
        </p:nvSpPr>
        <p:spPr>
          <a:xfrm>
            <a:off x="1225555" y="1155598"/>
            <a:ext cx="1986805" cy="405173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病床確保見込</a:t>
            </a:r>
          </a:p>
        </p:txBody>
      </p:sp>
      <p:cxnSp>
        <p:nvCxnSpPr>
          <p:cNvPr id="44" name="直線コネクタ 43"/>
          <p:cNvCxnSpPr/>
          <p:nvPr/>
        </p:nvCxnSpPr>
        <p:spPr>
          <a:xfrm>
            <a:off x="1316663" y="5479130"/>
            <a:ext cx="9735351" cy="1496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5113286" y="4268147"/>
            <a:ext cx="1531459" cy="122594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38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112247" y="2422090"/>
            <a:ext cx="1528236" cy="1251058"/>
          </a:xfrm>
          <a:prstGeom prst="rect">
            <a:avLst/>
          </a:prstGeom>
          <a:solidFill>
            <a:schemeClr val="bg1">
              <a:lumMod val="50000"/>
              <a:alpha val="56000"/>
            </a:schemeClr>
          </a:solidFill>
          <a:ln w="254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（軽症・無症状）</a:t>
            </a:r>
          </a:p>
          <a:p>
            <a:pPr algn="ctr"/>
            <a:endParaRPr lang="ja-JP" altLang="en-US" sz="1138" dirty="0"/>
          </a:p>
        </p:txBody>
      </p:sp>
      <p:sp>
        <p:nvSpPr>
          <p:cNvPr id="50" name="正方形/長方形 49"/>
          <p:cNvSpPr/>
          <p:nvPr/>
        </p:nvSpPr>
        <p:spPr>
          <a:xfrm>
            <a:off x="7109026" y="3667393"/>
            <a:ext cx="1531459" cy="181943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102758" y="5194744"/>
            <a:ext cx="1425602" cy="180215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048914" y="4576736"/>
            <a:ext cx="1531459" cy="917356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85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206177" y="5089674"/>
            <a:ext cx="1480559" cy="39241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現在の陽性者数</a:t>
            </a:r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158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（うち重症：</a:t>
            </a:r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人）</a:t>
            </a:r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4548884" y="4922991"/>
            <a:ext cx="629471" cy="25766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4500740" y="5169274"/>
            <a:ext cx="671389" cy="21980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6554032" y="4435022"/>
            <a:ext cx="627474" cy="51901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6597924" y="5163164"/>
            <a:ext cx="59780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5113285" y="5272466"/>
            <a:ext cx="1526093" cy="22993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lang="en-US" altLang="ja-JP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087618" y="5479131"/>
            <a:ext cx="14031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フェーズ１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＜感染拡大期＞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296423" y="5490137"/>
            <a:ext cx="13157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フェーズ２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＜危険水域＞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181506" y="5489434"/>
            <a:ext cx="1945553" cy="4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フェーズ３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＜オーバーシュート①＞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5172125" y="4907871"/>
            <a:ext cx="1396996" cy="26686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199052" y="4435023"/>
            <a:ext cx="1363043" cy="739572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  <a:p>
            <a:pPr algn="ctr"/>
            <a:endParaRPr lang="ja-JP" altLang="en-US" sz="975" dirty="0">
              <a:solidFill>
                <a:schemeClr val="tx1"/>
              </a:solidFill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V="1">
            <a:off x="4597355" y="5290182"/>
            <a:ext cx="478871" cy="18925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211068" y="2679137"/>
            <a:ext cx="12725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</a:p>
        </p:txBody>
      </p:sp>
      <p:sp>
        <p:nvSpPr>
          <p:cNvPr id="124" name="ストライプ矢印 123"/>
          <p:cNvSpPr/>
          <p:nvPr/>
        </p:nvSpPr>
        <p:spPr>
          <a:xfrm>
            <a:off x="6727690" y="568226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1" name="ストライプ矢印 150"/>
          <p:cNvSpPr/>
          <p:nvPr/>
        </p:nvSpPr>
        <p:spPr>
          <a:xfrm>
            <a:off x="4733407" y="568226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7" name="正方形/長方形 156"/>
          <p:cNvSpPr/>
          <p:nvPr/>
        </p:nvSpPr>
        <p:spPr>
          <a:xfrm>
            <a:off x="1237167" y="1654313"/>
            <a:ext cx="5070261" cy="1195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63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オーバーシュートへの危険信号</a:t>
            </a:r>
            <a:endParaRPr lang="en-US" altLang="ja-JP" sz="146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6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1332595" y="1940370"/>
            <a:ext cx="4280898" cy="6924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3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13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感染経路が不明な陽性者数や陽性率の上昇</a:t>
            </a:r>
            <a:endParaRPr lang="en-US" altLang="ja-JP" sz="13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②陽性者の年代別推移における高齢者割合の増加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③集中治療室（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ICU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）の稼働率の増加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955598" y="5882707"/>
            <a:ext cx="179254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平均４０人／日の陽性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978473" y="5882000"/>
            <a:ext cx="179254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平均６７人／日の陽性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111568" y="5900328"/>
            <a:ext cx="2126574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００人／日の陽性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2" name="右矢印 1"/>
          <p:cNvSpPr/>
          <p:nvPr/>
        </p:nvSpPr>
        <p:spPr>
          <a:xfrm>
            <a:off x="1316663" y="6178902"/>
            <a:ext cx="5418506" cy="249758"/>
          </a:xfrm>
          <a:prstGeom prst="rightArrow">
            <a:avLst>
              <a:gd name="adj1" fmla="val 100000"/>
              <a:gd name="adj2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フェーズ２（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床）までは病床確保の見込み</a:t>
            </a:r>
          </a:p>
        </p:txBody>
      </p:sp>
      <p:sp>
        <p:nvSpPr>
          <p:cNvPr id="3" name="大かっこ 2"/>
          <p:cNvSpPr/>
          <p:nvPr/>
        </p:nvSpPr>
        <p:spPr>
          <a:xfrm>
            <a:off x="3073685" y="4771821"/>
            <a:ext cx="1481004" cy="331272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  <a:p>
            <a:r>
              <a:rPr lang="ja-JP" altLang="en-US" sz="894" b="1" dirty="0"/>
              <a:t>非稼働病床</a:t>
            </a:r>
          </a:p>
        </p:txBody>
      </p:sp>
      <p:sp>
        <p:nvSpPr>
          <p:cNvPr id="80" name="大かっこ 79"/>
          <p:cNvSpPr/>
          <p:nvPr/>
        </p:nvSpPr>
        <p:spPr>
          <a:xfrm>
            <a:off x="5142157" y="4457835"/>
            <a:ext cx="1468969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  <a:p>
            <a:r>
              <a:rPr lang="ja-JP" altLang="en-US" sz="894" b="1" dirty="0"/>
              <a:t>非稼働病床</a:t>
            </a:r>
          </a:p>
        </p:txBody>
      </p:sp>
      <p:sp>
        <p:nvSpPr>
          <p:cNvPr id="82" name="大かっこ 81"/>
          <p:cNvSpPr/>
          <p:nvPr/>
        </p:nvSpPr>
        <p:spPr>
          <a:xfrm>
            <a:off x="7121435" y="3919370"/>
            <a:ext cx="1506640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9209443" y="2809697"/>
            <a:ext cx="1531459" cy="2677134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099853" y="5482862"/>
            <a:ext cx="1952160" cy="617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フェーズ４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＜オーバーシュート②＞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（国算定式によるﾋﾟｰｸ時）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9285721" y="4068388"/>
            <a:ext cx="1363043" cy="108120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  <a:p>
            <a:pPr algn="ctr"/>
            <a:endParaRPr lang="ja-JP" altLang="en-US" sz="975" dirty="0">
              <a:solidFill>
                <a:schemeClr val="tx1"/>
              </a:solidFill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flipV="1">
            <a:off x="8579638" y="4068387"/>
            <a:ext cx="706082" cy="37760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8562094" y="5163164"/>
            <a:ext cx="723626" cy="611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765311" y="2519130"/>
            <a:ext cx="344320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図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6254" y="2076775"/>
            <a:ext cx="310033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テキスト ボックス 77"/>
          <p:cNvSpPr txBox="1"/>
          <p:nvPr/>
        </p:nvSpPr>
        <p:spPr>
          <a:xfrm>
            <a:off x="2509381" y="387390"/>
            <a:ext cx="7311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新型コロナウイルス感染症のフェーズに応じた保健医療対策（案）</a:t>
            </a:r>
          </a:p>
        </p:txBody>
      </p:sp>
      <p:cxnSp>
        <p:nvCxnSpPr>
          <p:cNvPr id="84" name="直線コネクタ 83"/>
          <p:cNvCxnSpPr/>
          <p:nvPr/>
        </p:nvCxnSpPr>
        <p:spPr>
          <a:xfrm>
            <a:off x="1164176" y="904275"/>
            <a:ext cx="9869368" cy="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7124552" y="3294657"/>
            <a:ext cx="1512966" cy="37273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非稼働病床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9204160" y="1575816"/>
            <a:ext cx="1536742" cy="120979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（軽症・無症状）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9214979" y="2422091"/>
            <a:ext cx="1525923" cy="35036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非稼働病床</a:t>
            </a:r>
          </a:p>
        </p:txBody>
      </p:sp>
      <p:pic>
        <p:nvPicPr>
          <p:cNvPr id="83" name="図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33474" y="1159547"/>
            <a:ext cx="215995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9820660" y="93306"/>
            <a:ext cx="193006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 smtClean="0"/>
              <a:t>参考</a:t>
            </a:r>
            <a:r>
              <a:rPr lang="en-US" altLang="ja-JP" sz="1400" dirty="0" smtClean="0"/>
              <a:t>】4/2 </a:t>
            </a:r>
            <a:r>
              <a:rPr lang="ja-JP" altLang="en-US" sz="1400" dirty="0"/>
              <a:t>第</a:t>
            </a:r>
            <a:r>
              <a:rPr lang="en-US" altLang="ja-JP" sz="1400" dirty="0"/>
              <a:t>10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対策</a:t>
            </a:r>
            <a:r>
              <a:rPr lang="ja-JP" altLang="en-US" sz="1400" dirty="0"/>
              <a:t>本部会議資料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1490193" y="6488668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01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9"/>
          <p:cNvSpPr/>
          <p:nvPr/>
        </p:nvSpPr>
        <p:spPr>
          <a:xfrm>
            <a:off x="1125980" y="963412"/>
            <a:ext cx="9907564" cy="5525256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00" dirty="0"/>
          </a:p>
        </p:txBody>
      </p:sp>
      <p:sp>
        <p:nvSpPr>
          <p:cNvPr id="77" name="図形 76"/>
          <p:cNvSpPr/>
          <p:nvPr/>
        </p:nvSpPr>
        <p:spPr>
          <a:xfrm rot="16831849" flipV="1">
            <a:off x="4046385" y="-380604"/>
            <a:ext cx="5521125" cy="7716030"/>
          </a:xfrm>
          <a:prstGeom prst="swooshArrow">
            <a:avLst>
              <a:gd name="adj1" fmla="val 16735"/>
              <a:gd name="adj2" fmla="val 22036"/>
            </a:avLst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cxnSp>
        <p:nvCxnSpPr>
          <p:cNvPr id="44" name="直線コネクタ 43"/>
          <p:cNvCxnSpPr/>
          <p:nvPr/>
        </p:nvCxnSpPr>
        <p:spPr>
          <a:xfrm>
            <a:off x="1316663" y="5479130"/>
            <a:ext cx="9735351" cy="1496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5113287" y="4499441"/>
            <a:ext cx="1512573" cy="96673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3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軽症中等症病床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1,037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38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109026" y="3667393"/>
            <a:ext cx="1531459" cy="1819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軽症中等症病床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1,400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456793" y="5072111"/>
            <a:ext cx="1889733" cy="4001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 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4366401" y="4498076"/>
            <a:ext cx="746454" cy="56712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V="1">
            <a:off x="6663724" y="5072894"/>
            <a:ext cx="517782" cy="10313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5179468" y="5644363"/>
            <a:ext cx="1315749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現在確保数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（６月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727969" y="5620936"/>
            <a:ext cx="244667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＜当面の整備目標＞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117285" y="5180656"/>
            <a:ext cx="1508575" cy="28552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重症病床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188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105026" y="5072893"/>
            <a:ext cx="1535459" cy="40457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　</a:t>
            </a: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215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V="1">
            <a:off x="4346526" y="5180657"/>
            <a:ext cx="766759" cy="10715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ストライプ矢印 123"/>
          <p:cNvSpPr/>
          <p:nvPr/>
        </p:nvSpPr>
        <p:spPr>
          <a:xfrm>
            <a:off x="6625860" y="5742872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1" name="ストライプ矢印 150"/>
          <p:cNvSpPr/>
          <p:nvPr/>
        </p:nvSpPr>
        <p:spPr>
          <a:xfrm>
            <a:off x="4753892" y="571192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984265" y="6034549"/>
            <a:ext cx="2071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国内の感染状況を踏まえた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当面の整備目標推計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9209443" y="2809697"/>
            <a:ext cx="1531459" cy="2677134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3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0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軽症中等症病床</a:t>
            </a:r>
            <a:r>
              <a:rPr lang="en-US" altLang="ja-JP" sz="10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0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200939" y="5483039"/>
            <a:ext cx="1952160" cy="4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フェーズ４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オーバーシュート＞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9367466" y="4397926"/>
            <a:ext cx="1281297" cy="108120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重症病床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flipV="1">
            <a:off x="8648989" y="4397926"/>
            <a:ext cx="714477" cy="64818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765311" y="2519130"/>
            <a:ext cx="344320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4" name="直線コネクタ 83"/>
          <p:cNvCxnSpPr/>
          <p:nvPr/>
        </p:nvCxnSpPr>
        <p:spPr>
          <a:xfrm>
            <a:off x="1125980" y="885825"/>
            <a:ext cx="9907564" cy="1845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9223238" y="1575815"/>
            <a:ext cx="1517663" cy="1226621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（軽症・無症状）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3" name="図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36066" y="1332325"/>
            <a:ext cx="215995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正方形/長方形 67"/>
          <p:cNvSpPr/>
          <p:nvPr/>
        </p:nvSpPr>
        <p:spPr>
          <a:xfrm>
            <a:off x="-1" y="10940"/>
            <a:ext cx="12192001" cy="488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感染拡大第２波に備えた当面の病床整備目標（案）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765540" y="5626961"/>
            <a:ext cx="1315749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現在入院者数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456795" y="5294401"/>
            <a:ext cx="1881228" cy="171778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</a:t>
            </a: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０人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6631974" y="3660133"/>
            <a:ext cx="473052" cy="83794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V="1">
            <a:off x="8640485" y="2841404"/>
            <a:ext cx="549979" cy="81872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9226410" y="5882546"/>
            <a:ext cx="2126574" cy="505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（国算定式によるピーク時）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今後、国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再度推計の考え方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を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示す予定</a:t>
            </a:r>
            <a:endParaRPr lang="ja-JP" altLang="en-US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316663" y="1241249"/>
            <a:ext cx="5132721" cy="1785239"/>
          </a:xfrm>
          <a:prstGeom prst="roundRect">
            <a:avLst>
              <a:gd name="adj" fmla="val 891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今回の分析・推計結果を踏まえ、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フェーズ３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」における当面の病床整備目標を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1615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床（重症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215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床、軽症中等症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1,400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として設定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93" name="直線コネクタ 92"/>
          <p:cNvCxnSpPr/>
          <p:nvPr/>
        </p:nvCxnSpPr>
        <p:spPr>
          <a:xfrm>
            <a:off x="1164176" y="6473780"/>
            <a:ext cx="9907564" cy="14888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5114081" y="3343596"/>
            <a:ext cx="1511347" cy="115448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宿泊施設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1,504</a:t>
            </a:r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室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096448" y="2515806"/>
            <a:ext cx="1544037" cy="115448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宿泊施設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698505" y="647902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45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845169" y="5856814"/>
            <a:ext cx="4501661" cy="6893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6443003" y="1227460"/>
            <a:ext cx="5331655" cy="3132301"/>
          </a:xfrm>
          <a:prstGeom prst="roundRect">
            <a:avLst>
              <a:gd name="adj" fmla="val 12340"/>
            </a:avLst>
          </a:prstGeom>
          <a:solidFill>
            <a:srgbClr val="FFCCFF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22033" y="1227461"/>
            <a:ext cx="5247247" cy="3132301"/>
          </a:xfrm>
          <a:prstGeom prst="roundRect">
            <a:avLst>
              <a:gd name="adj" fmla="val 12340"/>
            </a:avLst>
          </a:prstGeom>
          <a:solidFill>
            <a:srgbClr val="FFCCFF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833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今後の患者発生予測と必要病床数の推計の流れ（案）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92756" y="1623881"/>
            <a:ext cx="508344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今後の患者発生予測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大規模感染をおこした他都市の感染拡大状況を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推計し試算（例：東京都）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・大阪府における第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波の感染拡大兆候があった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日の新規陽性者数を起点に、東京都の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波における日々の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患者増加率を適用。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・東京都並み感染拡大における想定患者数を算出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1185" y="1815099"/>
            <a:ext cx="50289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患者の療養状況分析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日までに判明した累計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1781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名の患者の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療養状況の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経過に基づき、第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波発生時における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患者の療養状況を推計する条件を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抽出。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ホームベース 8"/>
          <p:cNvSpPr/>
          <p:nvPr/>
        </p:nvSpPr>
        <p:spPr>
          <a:xfrm rot="5400000">
            <a:off x="5562702" y="3324000"/>
            <a:ext cx="972911" cy="3601228"/>
          </a:xfrm>
          <a:prstGeom prst="homePlat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48544" y="5939863"/>
            <a:ext cx="345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必要病床数の推計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55165" y="4781531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の条件を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の想定患者数に適用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477767" y="6318913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638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0895"/>
            <a:ext cx="12049125" cy="546735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0"/>
            <a:ext cx="12192000" cy="888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患者の療養状況の分析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（１）患者の療養状況の推移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477767" y="6318913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3" name="テキスト ボックス 1"/>
          <p:cNvSpPr txBox="1"/>
          <p:nvPr/>
        </p:nvSpPr>
        <p:spPr>
          <a:xfrm>
            <a:off x="8589543" y="4208356"/>
            <a:ext cx="1427788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</a:t>
            </a: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7962319" y="4386076"/>
            <a:ext cx="896774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</a:t>
            </a:r>
          </a:p>
        </p:txBody>
      </p:sp>
      <p:sp>
        <p:nvSpPr>
          <p:cNvPr id="15" name="テキスト ボックス 1"/>
          <p:cNvSpPr txBox="1"/>
          <p:nvPr/>
        </p:nvSpPr>
        <p:spPr>
          <a:xfrm>
            <a:off x="8410706" y="5674630"/>
            <a:ext cx="1427788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入院中（重症）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線吹き出し 1 (枠付き) 15"/>
          <p:cNvSpPr/>
          <p:nvPr/>
        </p:nvSpPr>
        <p:spPr>
          <a:xfrm>
            <a:off x="10577127" y="4211010"/>
            <a:ext cx="914400" cy="355441"/>
          </a:xfrm>
          <a:prstGeom prst="borderCallout1">
            <a:avLst>
              <a:gd name="adj1" fmla="val 101414"/>
              <a:gd name="adj2" fmla="val 50128"/>
              <a:gd name="adj3" fmla="val 208064"/>
              <a:gd name="adj4" fmla="val 1551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582613"/>
              </p:ext>
            </p:extLst>
          </p:nvPr>
        </p:nvGraphicFramePr>
        <p:xfrm>
          <a:off x="968715" y="1749183"/>
          <a:ext cx="6431825" cy="1407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764">
                  <a:extLst>
                    <a:ext uri="{9D8B030D-6E8A-4147-A177-3AD203B41FA5}">
                      <a16:colId xmlns:a16="http://schemas.microsoft.com/office/drawing/2014/main" val="361644202"/>
                    </a:ext>
                  </a:extLst>
                </a:gridCol>
                <a:gridCol w="2602523">
                  <a:extLst>
                    <a:ext uri="{9D8B030D-6E8A-4147-A177-3AD203B41FA5}">
                      <a16:colId xmlns:a16="http://schemas.microsoft.com/office/drawing/2014/main" val="3877087788"/>
                    </a:ext>
                  </a:extLst>
                </a:gridCol>
                <a:gridCol w="1420837">
                  <a:extLst>
                    <a:ext uri="{9D8B030D-6E8A-4147-A177-3AD203B41FA5}">
                      <a16:colId xmlns:a16="http://schemas.microsoft.com/office/drawing/2014/main" val="1212460306"/>
                    </a:ext>
                  </a:extLst>
                </a:gridCol>
                <a:gridCol w="1392701">
                  <a:extLst>
                    <a:ext uri="{9D8B030D-6E8A-4147-A177-3AD203B41FA5}">
                      <a16:colId xmlns:a16="http://schemas.microsoft.com/office/drawing/2014/main" val="3193643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入院及び入院調整中の患者数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自宅療養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宿泊療養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64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最多人数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（うち重症患者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348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　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208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943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最多時期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9167218"/>
                  </a:ext>
                </a:extLst>
              </a:tr>
            </a:tbl>
          </a:graphicData>
        </a:graphic>
      </p:graphicFrame>
      <p:sp>
        <p:nvSpPr>
          <p:cNvPr id="20" name="テキスト ボックス 1"/>
          <p:cNvSpPr txBox="1"/>
          <p:nvPr/>
        </p:nvSpPr>
        <p:spPr>
          <a:xfrm>
            <a:off x="6697155" y="5085615"/>
            <a:ext cx="2400233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入院及び入院調整中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9606539" y="3327225"/>
            <a:ext cx="1427788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退院・解除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545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角丸四角形 174"/>
          <p:cNvSpPr/>
          <p:nvPr/>
        </p:nvSpPr>
        <p:spPr>
          <a:xfrm>
            <a:off x="4217966" y="1824587"/>
            <a:ext cx="7847851" cy="3200983"/>
          </a:xfrm>
          <a:prstGeom prst="roundRect">
            <a:avLst>
              <a:gd name="adj" fmla="val 9297"/>
            </a:avLst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角丸四角形 95"/>
          <p:cNvSpPr/>
          <p:nvPr/>
        </p:nvSpPr>
        <p:spPr>
          <a:xfrm>
            <a:off x="4767184" y="3921867"/>
            <a:ext cx="1831442" cy="9386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464821" y="5419885"/>
            <a:ext cx="11233331" cy="1381149"/>
          </a:xfrm>
          <a:prstGeom prst="roundRect">
            <a:avLst>
              <a:gd name="adj" fmla="val 972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531222" y="5720125"/>
            <a:ext cx="111978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設定条件①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新規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陽性者のうち、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8.3%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が重症となる。また、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5.1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％は診断時に軽症だが、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ja-JP" sz="14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には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重症になる。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設定条件➁重症患者のうち、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44.9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％は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28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後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には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退院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27.9%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は約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死亡する。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設定条件③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新規陽性者のうち、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44.8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％は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入院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療養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必要。残りは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自宅・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宿泊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療養と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なる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(14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日後に療養解除となる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4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設定条件④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入院患者のうち、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4.9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%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死亡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重症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患者除く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4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それ以外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入院患者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重症患者除く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に軽快退院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38829" y="5430221"/>
            <a:ext cx="451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患者の療養状況のまとめから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以下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の条件を設定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631750" y="6431702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4165" y="-28426"/>
            <a:ext cx="12192000" cy="776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患者の療養状況の分析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（２）患者の療養状況のまとめ（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2.5.26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3218" y="2809196"/>
            <a:ext cx="113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陽性患者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1781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392072" y="2563732"/>
            <a:ext cx="866572" cy="660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endCxn id="247" idx="1"/>
          </p:cNvCxnSpPr>
          <p:nvPr/>
        </p:nvCxnSpPr>
        <p:spPr>
          <a:xfrm>
            <a:off x="1392072" y="3224417"/>
            <a:ext cx="926450" cy="1276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928822" y="1361923"/>
            <a:ext cx="1724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501416" y="2190096"/>
            <a:ext cx="779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　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37951" y="844012"/>
            <a:ext cx="113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4071021" y="1191563"/>
            <a:ext cx="100604" cy="202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147100" y="2375794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軽症・調査中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183724" y="2107734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無症状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607345" y="4187978"/>
            <a:ext cx="853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 flipH="1" flipV="1">
            <a:off x="5058942" y="2792135"/>
            <a:ext cx="138818" cy="23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383087" y="3009081"/>
            <a:ext cx="22231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重症化するまでの期間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2±2.83</a:t>
            </a:r>
          </a:p>
        </p:txBody>
      </p:sp>
      <p:cxnSp>
        <p:nvCxnSpPr>
          <p:cNvPr id="69" name="直線コネクタ 68"/>
          <p:cNvCxnSpPr>
            <a:stCxn id="247" idx="3"/>
          </p:cNvCxnSpPr>
          <p:nvPr/>
        </p:nvCxnSpPr>
        <p:spPr>
          <a:xfrm flipV="1">
            <a:off x="3762364" y="4434285"/>
            <a:ext cx="992427" cy="67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4724646" y="4083998"/>
            <a:ext cx="1933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147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0" name="直線コネクタ 99"/>
          <p:cNvCxnSpPr/>
          <p:nvPr/>
        </p:nvCxnSpPr>
        <p:spPr>
          <a:xfrm flipH="1">
            <a:off x="3685735" y="2418831"/>
            <a:ext cx="733137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 flipV="1">
            <a:off x="6716829" y="3587262"/>
            <a:ext cx="1161435" cy="693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7959782" y="3281152"/>
            <a:ext cx="4180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退院・解除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退院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するまでの期間　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27.53±9.7</a:t>
            </a:r>
          </a:p>
        </p:txBody>
      </p:sp>
      <p:cxnSp>
        <p:nvCxnSpPr>
          <p:cNvPr id="104" name="直線コネクタ 103"/>
          <p:cNvCxnSpPr/>
          <p:nvPr/>
        </p:nvCxnSpPr>
        <p:spPr>
          <a:xfrm flipV="1">
            <a:off x="6689294" y="4253949"/>
            <a:ext cx="1030916" cy="47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7771313" y="4014204"/>
            <a:ext cx="4294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死亡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するまでの期間　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19.51±12.06</a:t>
            </a:r>
          </a:p>
        </p:txBody>
      </p:sp>
      <p:cxnSp>
        <p:nvCxnSpPr>
          <p:cNvPr id="112" name="直線コネクタ 111"/>
          <p:cNvCxnSpPr/>
          <p:nvPr/>
        </p:nvCxnSpPr>
        <p:spPr>
          <a:xfrm flipH="1" flipV="1">
            <a:off x="6658411" y="4301622"/>
            <a:ext cx="357220" cy="132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6650021" y="4503517"/>
            <a:ext cx="110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7" name="直線コネクタ 126"/>
          <p:cNvCxnSpPr/>
          <p:nvPr/>
        </p:nvCxnSpPr>
        <p:spPr>
          <a:xfrm flipH="1" flipV="1">
            <a:off x="6850602" y="2474062"/>
            <a:ext cx="1093437" cy="243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H="1" flipV="1">
            <a:off x="6850602" y="2454195"/>
            <a:ext cx="308458" cy="317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テキスト ボックス 131"/>
          <p:cNvSpPr txBox="1"/>
          <p:nvPr/>
        </p:nvSpPr>
        <p:spPr>
          <a:xfrm>
            <a:off x="7941396" y="1903818"/>
            <a:ext cx="4075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退院・解除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退院するまでの期間　平均値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17±8.13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7999020" y="2580536"/>
            <a:ext cx="4283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死亡するまでの期間　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.65±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.37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6666370" y="2795962"/>
            <a:ext cx="117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入院中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7" name="直線コネクタ 156"/>
          <p:cNvCxnSpPr/>
          <p:nvPr/>
        </p:nvCxnSpPr>
        <p:spPr>
          <a:xfrm flipV="1">
            <a:off x="6837021" y="2182541"/>
            <a:ext cx="971436" cy="291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endCxn id="208" idx="2"/>
          </p:cNvCxnSpPr>
          <p:nvPr/>
        </p:nvCxnSpPr>
        <p:spPr>
          <a:xfrm flipH="1" flipV="1">
            <a:off x="5491282" y="3753524"/>
            <a:ext cx="134159" cy="174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 flipV="1">
            <a:off x="5031848" y="1660988"/>
            <a:ext cx="776377" cy="524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テキスト ボックス 186"/>
          <p:cNvSpPr txBox="1"/>
          <p:nvPr/>
        </p:nvSpPr>
        <p:spPr>
          <a:xfrm>
            <a:off x="5172525" y="1291656"/>
            <a:ext cx="1724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6034689" y="768929"/>
            <a:ext cx="113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2" name="角丸四角形 211"/>
          <p:cNvSpPr/>
          <p:nvPr/>
        </p:nvSpPr>
        <p:spPr>
          <a:xfrm>
            <a:off x="7929210" y="1946963"/>
            <a:ext cx="4014261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角丸四角形 212"/>
          <p:cNvSpPr/>
          <p:nvPr/>
        </p:nvSpPr>
        <p:spPr>
          <a:xfrm>
            <a:off x="7961983" y="2577469"/>
            <a:ext cx="4014261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角丸四角形 216"/>
          <p:cNvSpPr/>
          <p:nvPr/>
        </p:nvSpPr>
        <p:spPr>
          <a:xfrm>
            <a:off x="7917336" y="3278263"/>
            <a:ext cx="4058907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角丸四角形 221"/>
          <p:cNvSpPr/>
          <p:nvPr/>
        </p:nvSpPr>
        <p:spPr>
          <a:xfrm>
            <a:off x="7716753" y="3993238"/>
            <a:ext cx="4259490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7" name="直線コネクタ 226"/>
          <p:cNvCxnSpPr/>
          <p:nvPr/>
        </p:nvCxnSpPr>
        <p:spPr>
          <a:xfrm flipV="1">
            <a:off x="6264621" y="1123470"/>
            <a:ext cx="167216" cy="19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下矢印 228"/>
          <p:cNvSpPr/>
          <p:nvPr/>
        </p:nvSpPr>
        <p:spPr>
          <a:xfrm>
            <a:off x="5264117" y="5064234"/>
            <a:ext cx="1334509" cy="354603"/>
          </a:xfrm>
          <a:prstGeom prst="downArrow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8" name="角丸四角形 207"/>
          <p:cNvSpPr/>
          <p:nvPr/>
        </p:nvSpPr>
        <p:spPr>
          <a:xfrm>
            <a:off x="4457403" y="3008027"/>
            <a:ext cx="2067758" cy="745497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1" name="直線コネクタ 240"/>
          <p:cNvCxnSpPr/>
          <p:nvPr/>
        </p:nvCxnSpPr>
        <p:spPr>
          <a:xfrm flipV="1">
            <a:off x="3707875" y="1774291"/>
            <a:ext cx="182575" cy="644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角丸四角形 245"/>
          <p:cNvSpPr/>
          <p:nvPr/>
        </p:nvSpPr>
        <p:spPr>
          <a:xfrm>
            <a:off x="2258644" y="1996318"/>
            <a:ext cx="1449231" cy="95548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2475509" y="1847995"/>
            <a:ext cx="1079142" cy="276999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診断時の症状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7" name="角丸四角形 246"/>
          <p:cNvSpPr/>
          <p:nvPr/>
        </p:nvSpPr>
        <p:spPr>
          <a:xfrm>
            <a:off x="2318522" y="4083997"/>
            <a:ext cx="1443842" cy="83465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2509318" y="3945498"/>
            <a:ext cx="107914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診断時の症状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 flipH="1">
            <a:off x="5189795" y="2425486"/>
            <a:ext cx="435646" cy="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5658839" y="2191459"/>
            <a:ext cx="1182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798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607319" y="2117878"/>
            <a:ext cx="1225339" cy="707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705131" y="4707241"/>
            <a:ext cx="1223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府外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名除く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930451" y="6580445"/>
            <a:ext cx="1643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バラつきを加味して推計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07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63423" y="6284839"/>
            <a:ext cx="11507970" cy="5731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0" y="-1"/>
            <a:ext cx="12192000" cy="766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今後の患者発生予測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大阪府及び東京都の発生状況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71393" y="6488668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469281" y="1232958"/>
            <a:ext cx="2724052" cy="15579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新規陽性者数の最大値：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92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(4/9)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累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計数：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1521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8145" y="3982256"/>
            <a:ext cx="36824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新規陽性者のうち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が感染経路不明者として仮定して計算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9281" y="6334780"/>
            <a:ext cx="11041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試算方法：大阪モデル指標の赤色点灯日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:3/27,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:3/25)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を起点として、大阪府の数値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に東京都の前日比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をかけ合わせて試算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数値はいずれも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日間移動平均を用いる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5322928" y="5930236"/>
            <a:ext cx="1334509" cy="354603"/>
          </a:xfrm>
          <a:prstGeom prst="downArrow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89" y="798871"/>
            <a:ext cx="6029325" cy="298132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748" y="832331"/>
            <a:ext cx="5772150" cy="291465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4014" y="3780196"/>
            <a:ext cx="5895975" cy="21336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174" y="3830137"/>
            <a:ext cx="58197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6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" y="0"/>
            <a:ext cx="12192001" cy="759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今後の患者発生予測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２）東京都並みの感染拡大を想定し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試算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694194" y="646121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5422" y="891512"/>
            <a:ext cx="11902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の数値（新規陽性者の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日間移動平均）を起点として、東京都の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の前日増加比（新規陽性者の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移動平均）をかけ合わせて試算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1"/>
          <p:cNvSpPr txBox="1"/>
          <p:nvPr/>
        </p:nvSpPr>
        <p:spPr>
          <a:xfrm>
            <a:off x="797031" y="2025560"/>
            <a:ext cx="2667815" cy="15943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新規陽性者数の最大値：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累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計数：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1257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2449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3290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3782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3893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0693" y="5955855"/>
            <a:ext cx="412677" cy="6114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00927" y="5858261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38283" y="5924038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75639" y="5908408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72052" y="5880272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730604" y="5909970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567960" y="5858260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99" y="1621448"/>
            <a:ext cx="1181100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97" y="1318038"/>
            <a:ext cx="11601450" cy="5010150"/>
          </a:xfrm>
          <a:prstGeom prst="rect">
            <a:avLst/>
          </a:prstGeom>
        </p:spPr>
      </p:pic>
      <p:sp>
        <p:nvSpPr>
          <p:cNvPr id="3" name="テキスト ボックス 1"/>
          <p:cNvSpPr txBox="1"/>
          <p:nvPr/>
        </p:nvSpPr>
        <p:spPr>
          <a:xfrm>
            <a:off x="6192025" y="4377348"/>
            <a:ext cx="1749083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7177938" y="5757645"/>
            <a:ext cx="1526341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入院中（重症）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1"/>
          <p:cNvSpPr txBox="1"/>
          <p:nvPr/>
        </p:nvSpPr>
        <p:spPr>
          <a:xfrm>
            <a:off x="6462827" y="5085760"/>
            <a:ext cx="2241452" cy="38041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入院中（軽症中等症）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1"/>
          <p:cNvSpPr txBox="1"/>
          <p:nvPr/>
        </p:nvSpPr>
        <p:spPr>
          <a:xfrm>
            <a:off x="9957436" y="4055447"/>
            <a:ext cx="1181686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退院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" y="-22953"/>
            <a:ext cx="12192000" cy="893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必要病床数の推計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（１）陽性者の療養状況の推移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549" y="6380393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21645" y="6245784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37971" y="6305888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48831" y="6286684"/>
            <a:ext cx="380104" cy="6257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81699" y="6287573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714567" y="6308194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486243" y="6277752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34884" y="6472294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55240"/>
              </p:ext>
            </p:extLst>
          </p:nvPr>
        </p:nvGraphicFramePr>
        <p:xfrm>
          <a:off x="1061158" y="1969413"/>
          <a:ext cx="4058071" cy="1407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5044">
                  <a:extLst>
                    <a:ext uri="{9D8B030D-6E8A-4147-A177-3AD203B41FA5}">
                      <a16:colId xmlns:a16="http://schemas.microsoft.com/office/drawing/2014/main" val="361644202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3877087788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1212460306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3193643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入院患者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入院患者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自宅・宿泊療養患者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64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最多人数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1,103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　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943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最多時期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9167218"/>
                  </a:ext>
                </a:extLst>
              </a:tr>
            </a:tbl>
          </a:graphicData>
        </a:graphic>
      </p:graphicFrame>
      <p:sp>
        <p:nvSpPr>
          <p:cNvPr id="25" name="テキスト ボックス 1"/>
          <p:cNvSpPr txBox="1"/>
          <p:nvPr/>
        </p:nvSpPr>
        <p:spPr>
          <a:xfrm>
            <a:off x="9556645" y="3066668"/>
            <a:ext cx="1181686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線吹き出し 1 (枠付き) 3"/>
          <p:cNvSpPr/>
          <p:nvPr/>
        </p:nvSpPr>
        <p:spPr>
          <a:xfrm>
            <a:off x="10840805" y="4367780"/>
            <a:ext cx="677290" cy="403464"/>
          </a:xfrm>
          <a:prstGeom prst="borderCallout1">
            <a:avLst>
              <a:gd name="adj1" fmla="val 98945"/>
              <a:gd name="adj2" fmla="val 35285"/>
              <a:gd name="adj3" fmla="val 140394"/>
              <a:gd name="adj4" fmla="val -1756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37763" y="896501"/>
            <a:ext cx="623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患者の療養状況の条件」を「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患者発生予測」に適用し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試算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1061158" y="3376573"/>
            <a:ext cx="4141799" cy="35330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：起点日（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からの日数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6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713741" y="2589741"/>
            <a:ext cx="4969073" cy="3957463"/>
            <a:chOff x="791648" y="2678359"/>
            <a:chExt cx="4969073" cy="3957463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791675" y="5988225"/>
              <a:ext cx="353943" cy="4632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０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302986" y="5924748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3987496" y="5930086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396903" y="5918054"/>
              <a:ext cx="363818" cy="7177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60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線吹き出し 1 (枠付き) 8"/>
            <p:cNvSpPr/>
            <p:nvPr/>
          </p:nvSpPr>
          <p:spPr>
            <a:xfrm>
              <a:off x="791648" y="2678359"/>
              <a:ext cx="1082842" cy="336037"/>
            </a:xfrm>
            <a:prstGeom prst="borderCallout1">
              <a:avLst>
                <a:gd name="adj1" fmla="val 48209"/>
                <a:gd name="adj2" fmla="val 100878"/>
                <a:gd name="adj3" fmla="val 39061"/>
                <a:gd name="adj4" fmla="val 458732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100%</a:t>
              </a:r>
            </a:p>
            <a:p>
              <a:pPr algn="ctr"/>
              <a:r>
                <a:rPr kumimoji="1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188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線吹き出し 1 (枠付き) 9"/>
            <p:cNvSpPr/>
            <p:nvPr/>
          </p:nvSpPr>
          <p:spPr>
            <a:xfrm>
              <a:off x="791648" y="4089629"/>
              <a:ext cx="939023" cy="418955"/>
            </a:xfrm>
            <a:prstGeom prst="borderCallout1">
              <a:avLst>
                <a:gd name="adj1" fmla="val 48209"/>
                <a:gd name="adj2" fmla="val 100878"/>
                <a:gd name="adj3" fmla="val 43256"/>
                <a:gd name="adj4" fmla="val 54565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94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735122" y="2088120"/>
            <a:ext cx="5169729" cy="4664448"/>
            <a:chOff x="7077743" y="2390228"/>
            <a:chExt cx="4846773" cy="4664448"/>
          </a:xfrm>
        </p:grpSpPr>
        <p:sp>
          <p:nvSpPr>
            <p:cNvPr id="12" name="線吹き出し 1 (枠付き) 11"/>
            <p:cNvSpPr/>
            <p:nvPr/>
          </p:nvSpPr>
          <p:spPr>
            <a:xfrm>
              <a:off x="7169463" y="4068972"/>
              <a:ext cx="939023" cy="418955"/>
            </a:xfrm>
            <a:prstGeom prst="borderCallout1">
              <a:avLst>
                <a:gd name="adj1" fmla="val 48209"/>
                <a:gd name="adj2" fmla="val 100878"/>
                <a:gd name="adj3" fmla="val 46614"/>
                <a:gd name="adj4" fmla="val 519914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519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077743" y="6205271"/>
              <a:ext cx="331832" cy="41279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０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560390" y="6161541"/>
              <a:ext cx="363818" cy="72278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0055903" y="6152306"/>
              <a:ext cx="363818" cy="90237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1560698" y="6150707"/>
              <a:ext cx="363818" cy="74985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60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線吹き出し 1 (枠付き) 17"/>
            <p:cNvSpPr/>
            <p:nvPr/>
          </p:nvSpPr>
          <p:spPr>
            <a:xfrm>
              <a:off x="7169463" y="2390228"/>
              <a:ext cx="1076179" cy="452343"/>
            </a:xfrm>
            <a:prstGeom prst="borderCallout1">
              <a:avLst>
                <a:gd name="adj1" fmla="val 48209"/>
                <a:gd name="adj2" fmla="val 100878"/>
                <a:gd name="adj3" fmla="val 49972"/>
                <a:gd name="adj4" fmla="val 44103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1037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308380" y="6462402"/>
            <a:ext cx="11282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大阪モデルの自粛要請基準を超過して約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週間後には病床使用率は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を超え、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後には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を超過する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696754" y="6405620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" y="-22952"/>
            <a:ext cx="12192000" cy="84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必要病床数の推計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（２）必要病床数の試算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25079" y="846035"/>
            <a:ext cx="81628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東京都の増加率を大阪府の数値にあてはめているため、東京都の実際の入院患者数とは異なる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14" y="1289507"/>
            <a:ext cx="5295900" cy="46101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485" y="1309892"/>
            <a:ext cx="554355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34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" y="-22953"/>
            <a:ext cx="12192000" cy="8388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必要病床数の推計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）必要宿泊施設数の試算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線吹き出し 1 (枠付き) 3"/>
          <p:cNvSpPr/>
          <p:nvPr/>
        </p:nvSpPr>
        <p:spPr>
          <a:xfrm>
            <a:off x="3009681" y="3548315"/>
            <a:ext cx="939023" cy="418955"/>
          </a:xfrm>
          <a:prstGeom prst="borderCallout1">
            <a:avLst>
              <a:gd name="adj1" fmla="val 48209"/>
              <a:gd name="adj2" fmla="val 100878"/>
              <a:gd name="adj3" fmla="val 46614"/>
              <a:gd name="adj4" fmla="val 72393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</a:p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750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部屋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線吹き出し 1 (枠付き) 4"/>
          <p:cNvSpPr/>
          <p:nvPr/>
        </p:nvSpPr>
        <p:spPr>
          <a:xfrm>
            <a:off x="2982603" y="1625784"/>
            <a:ext cx="1116469" cy="477609"/>
          </a:xfrm>
          <a:prstGeom prst="borderCallout1">
            <a:avLst>
              <a:gd name="adj1" fmla="val 48209"/>
              <a:gd name="adj2" fmla="val 100878"/>
              <a:gd name="adj3" fmla="val 48978"/>
              <a:gd name="adj4" fmla="val 62207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</a:p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1500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部屋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696754" y="6405620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50520" y="5957971"/>
            <a:ext cx="346249" cy="4632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14517" y="5912686"/>
            <a:ext cx="355675" cy="705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28824" y="5897924"/>
            <a:ext cx="355675" cy="705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226482" y="5945558"/>
            <a:ext cx="355675" cy="705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8380" y="6462402"/>
            <a:ext cx="1146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大阪モデルの自粛要請基準を超過して約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か月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後には宿泊療養施設使用率は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を超えるが、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は超過しない。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6583" y="831796"/>
            <a:ext cx="81628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東京都の増加率を大阪府の数値にあてはめているため、東京都の実際の入院患者数とは異なる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174" y="1077157"/>
            <a:ext cx="70866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2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3424</TotalTime>
  <Words>2032</Words>
  <Application>Microsoft Office PowerPoint</Application>
  <PresentationFormat>ワイド画面</PresentationFormat>
  <Paragraphs>298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HGPｺﾞｼｯｸE</vt:lpstr>
      <vt:lpstr>Meiryo UI</vt:lpstr>
      <vt:lpstr>ＭＳ ゴシック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令和２年６月12日 健康医療部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國本　由衣</cp:lastModifiedBy>
  <cp:revision>215</cp:revision>
  <cp:lastPrinted>2020-06-11T06:50:35Z</cp:lastPrinted>
  <dcterms:created xsi:type="dcterms:W3CDTF">2020-05-31T05:39:35Z</dcterms:created>
  <dcterms:modified xsi:type="dcterms:W3CDTF">2020-06-22T03:59:29Z</dcterms:modified>
</cp:coreProperties>
</file>