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0" r:id="rId2"/>
    <p:sldId id="305" r:id="rId3"/>
    <p:sldId id="306" r:id="rId4"/>
    <p:sldId id="307" r:id="rId5"/>
    <p:sldId id="322" r:id="rId6"/>
    <p:sldId id="309" r:id="rId7"/>
    <p:sldId id="310" r:id="rId8"/>
    <p:sldId id="293" r:id="rId9"/>
    <p:sldId id="353" r:id="rId10"/>
    <p:sldId id="355" r:id="rId11"/>
    <p:sldId id="356" r:id="rId12"/>
    <p:sldId id="332" r:id="rId13"/>
    <p:sldId id="339" r:id="rId14"/>
    <p:sldId id="338" r:id="rId15"/>
    <p:sldId id="333" r:id="rId16"/>
    <p:sldId id="316" r:id="rId17"/>
    <p:sldId id="336" r:id="rId18"/>
    <p:sldId id="347" r:id="rId19"/>
    <p:sldId id="348" r:id="rId20"/>
    <p:sldId id="357" r:id="rId21"/>
    <p:sldId id="358" r:id="rId22"/>
    <p:sldId id="351" r:id="rId2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DC7F779-EFF5-43C9-87A6-C67220768686}">
          <p14:sldIdLst>
            <p14:sldId id="280"/>
            <p14:sldId id="305"/>
            <p14:sldId id="306"/>
            <p14:sldId id="307"/>
            <p14:sldId id="322"/>
            <p14:sldId id="309"/>
            <p14:sldId id="310"/>
            <p14:sldId id="293"/>
            <p14:sldId id="353"/>
            <p14:sldId id="355"/>
            <p14:sldId id="356"/>
            <p14:sldId id="332"/>
            <p14:sldId id="339"/>
            <p14:sldId id="338"/>
            <p14:sldId id="333"/>
            <p14:sldId id="316"/>
            <p14:sldId id="336"/>
            <p14:sldId id="347"/>
            <p14:sldId id="348"/>
            <p14:sldId id="357"/>
            <p14:sldId id="358"/>
            <p14:sldId id="35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2" clrIdx="0">
    <p:extLst>
      <p:ext uri="{19B8F6BF-5375-455C-9EA6-DF929625EA0E}">
        <p15:presenceInfo xmlns:p15="http://schemas.microsoft.com/office/powerpoint/2012/main" userId="S-1-5-21-161959346-1900351369-444732941-102357" providerId="AD"/>
      </p:ext>
    </p:extLst>
  </p:cmAuthor>
  <p:cmAuthor id="2" name="由衣 國本" initials="由衣" lastIdx="1" clrIdx="1">
    <p:extLst>
      <p:ext uri="{19B8F6BF-5375-455C-9EA6-DF929625EA0E}">
        <p15:presenceInfo xmlns:p15="http://schemas.microsoft.com/office/powerpoint/2012/main" userId="21b8f8f98c6579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CCFF"/>
    <a:srgbClr val="FF66CC"/>
    <a:srgbClr val="5DFC24"/>
    <a:srgbClr val="E54B1B"/>
    <a:srgbClr val="FF6699"/>
    <a:srgbClr val="FFFF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4" d="100"/>
          <a:sy n="74" d="100"/>
        </p:scale>
        <p:origin x="58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6" rIns="91433" bIns="45716" rtlCol="0"/>
          <a:lstStyle>
            <a:lvl1pPr algn="r">
              <a:defRPr sz="1200"/>
            </a:lvl1pPr>
          </a:lstStyle>
          <a:p>
            <a:fld id="{0CC79B56-3F93-49B8-BF5B-E2942DFEBC41}" type="datetimeFigureOut">
              <a:rPr kumimoji="1" lang="ja-JP" altLang="en-US" smtClean="0"/>
              <a:t>2020/6/22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3" tIns="45716" rIns="91433" bIns="45716" rtlCol="0" anchor="b"/>
          <a:lstStyle>
            <a:lvl1pPr algn="r">
              <a:defRPr sz="1200"/>
            </a:lvl1pPr>
          </a:lstStyle>
          <a:p>
            <a:fld id="{5BFB98CA-D6EC-4BA5-A9B2-86EEAB6615F3}" type="slidenum">
              <a:rPr kumimoji="1" lang="ja-JP" altLang="en-US" smtClean="0"/>
              <a:t>‹#›</a:t>
            </a:fld>
            <a:endParaRPr kumimoji="1" lang="ja-JP" altLang="en-US"/>
          </a:p>
        </p:txBody>
      </p:sp>
    </p:spTree>
    <p:extLst>
      <p:ext uri="{BB962C8B-B14F-4D97-AF65-F5344CB8AC3E}">
        <p14:creationId xmlns:p14="http://schemas.microsoft.com/office/powerpoint/2010/main" val="12395190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152E4AF-155F-49D0-A19A-79C25145625E}" type="datetimeFigureOut">
              <a:rPr kumimoji="1" lang="ja-JP" altLang="en-US" smtClean="0"/>
              <a:t>2020/6/22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426858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52E4AF-155F-49D0-A19A-79C25145625E}" type="datetimeFigureOut">
              <a:rPr kumimoji="1" lang="ja-JP" altLang="en-US" smtClean="0"/>
              <a:t>2020/6/22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374176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52E4AF-155F-49D0-A19A-79C25145625E}" type="datetimeFigureOut">
              <a:rPr kumimoji="1" lang="ja-JP" altLang="en-US" smtClean="0"/>
              <a:t>2020/6/22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353208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52E4AF-155F-49D0-A19A-79C25145625E}" type="datetimeFigureOut">
              <a:rPr kumimoji="1" lang="ja-JP" altLang="en-US" smtClean="0"/>
              <a:t>2020/6/22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416951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152E4AF-155F-49D0-A19A-79C25145625E}" type="datetimeFigureOut">
              <a:rPr kumimoji="1" lang="ja-JP" altLang="en-US" smtClean="0"/>
              <a:t>2020/6/22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166256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152E4AF-155F-49D0-A19A-79C25145625E}" type="datetimeFigureOut">
              <a:rPr kumimoji="1" lang="ja-JP" altLang="en-US" smtClean="0"/>
              <a:t>2020/6/22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388375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152E4AF-155F-49D0-A19A-79C25145625E}" type="datetimeFigureOut">
              <a:rPr kumimoji="1" lang="ja-JP" altLang="en-US" smtClean="0"/>
              <a:t>2020/6/22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108965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152E4AF-155F-49D0-A19A-79C25145625E}" type="datetimeFigureOut">
              <a:rPr kumimoji="1" lang="ja-JP" altLang="en-US" smtClean="0"/>
              <a:t>2020/6/22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377566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52E4AF-155F-49D0-A19A-79C25145625E}" type="datetimeFigureOut">
              <a:rPr kumimoji="1" lang="ja-JP" altLang="en-US" smtClean="0"/>
              <a:t>2020/6/22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288947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52E4AF-155F-49D0-A19A-79C25145625E}" type="datetimeFigureOut">
              <a:rPr kumimoji="1" lang="ja-JP" altLang="en-US" smtClean="0"/>
              <a:t>2020/6/22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223932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52E4AF-155F-49D0-A19A-79C25145625E}" type="datetimeFigureOut">
              <a:rPr kumimoji="1" lang="ja-JP" altLang="en-US" smtClean="0"/>
              <a:t>2020/6/22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281275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2E4AF-155F-49D0-A19A-79C25145625E}" type="datetimeFigureOut">
              <a:rPr kumimoji="1" lang="ja-JP" altLang="en-US" smtClean="0"/>
              <a:t>2020/6/22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418583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3.nhk.or.jp/news/special/coronavirus/outflow-dat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579549" y="1854669"/>
            <a:ext cx="10753860" cy="706438"/>
          </a:xfrm>
        </p:spPr>
        <p:txBody>
          <a:bodyPr anchor="t">
            <a:normAutofit/>
          </a:bodyPr>
          <a:lstStyle/>
          <a:p>
            <a:r>
              <a:rPr lang="ja-JP" altLang="en-US" sz="4000" smtClean="0"/>
              <a:t>大阪</a:t>
            </a:r>
            <a:r>
              <a:rPr lang="ja-JP" altLang="en-US" sz="4000" dirty="0"/>
              <a:t>の第一波の感染状況と今後の方向性</a:t>
            </a:r>
            <a:endParaRPr kumimoji="1" lang="ja-JP" altLang="en-US" sz="4000" dirty="0"/>
          </a:p>
        </p:txBody>
      </p:sp>
      <p:sp>
        <p:nvSpPr>
          <p:cNvPr id="7" name="サブタイトル 4"/>
          <p:cNvSpPr>
            <a:spLocks noGrp="1"/>
          </p:cNvSpPr>
          <p:nvPr>
            <p:ph type="subTitle" idx="1"/>
          </p:nvPr>
        </p:nvSpPr>
        <p:spPr>
          <a:xfrm>
            <a:off x="4331593" y="5280337"/>
            <a:ext cx="2687391" cy="907399"/>
          </a:xfrm>
        </p:spPr>
        <p:txBody>
          <a:bodyPr>
            <a:normAutofit/>
          </a:bodyPr>
          <a:lstStyle/>
          <a:p>
            <a:pPr algn="l"/>
            <a:r>
              <a:rPr kumimoji="1" lang="ja-JP" altLang="en-US" dirty="0"/>
              <a:t>大阪府健康医療部</a:t>
            </a:r>
            <a:endParaRPr kumimoji="1" lang="en-US" altLang="ja-JP" dirty="0"/>
          </a:p>
          <a:p>
            <a:pPr algn="l"/>
            <a:r>
              <a:rPr lang="ja-JP" altLang="en-US" dirty="0"/>
              <a:t>　　　危機管理室</a:t>
            </a:r>
            <a:endParaRPr kumimoji="1" lang="en-US" altLang="ja-JP" dirty="0"/>
          </a:p>
          <a:p>
            <a:endParaRPr kumimoji="1" lang="ja-JP" altLang="en-US" dirty="0"/>
          </a:p>
        </p:txBody>
      </p:sp>
      <p:sp>
        <p:nvSpPr>
          <p:cNvPr id="8" name="サブタイトル 4"/>
          <p:cNvSpPr txBox="1">
            <a:spLocks/>
          </p:cNvSpPr>
          <p:nvPr/>
        </p:nvSpPr>
        <p:spPr>
          <a:xfrm>
            <a:off x="3874392" y="4546241"/>
            <a:ext cx="3601791" cy="5022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dirty="0"/>
              <a:t>令和２年６月</a:t>
            </a:r>
            <a:r>
              <a:rPr lang="en-US" altLang="ja-JP" sz="3200" dirty="0"/>
              <a:t>12</a:t>
            </a:r>
            <a:r>
              <a:rPr lang="ja-JP" altLang="en-US" sz="3200" dirty="0"/>
              <a:t>日</a:t>
            </a:r>
          </a:p>
        </p:txBody>
      </p:sp>
      <p:sp>
        <p:nvSpPr>
          <p:cNvPr id="9" name="テキスト ボックス 8"/>
          <p:cNvSpPr txBox="1"/>
          <p:nvPr/>
        </p:nvSpPr>
        <p:spPr>
          <a:xfrm>
            <a:off x="9268175" y="219903"/>
            <a:ext cx="2663162" cy="646331"/>
          </a:xfrm>
          <a:prstGeom prst="rect">
            <a:avLst/>
          </a:prstGeom>
          <a:noFill/>
          <a:ln>
            <a:solidFill>
              <a:schemeClr val="tx1"/>
            </a:solidFill>
          </a:ln>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参考</a:t>
            </a:r>
            <a:r>
              <a:rPr kumimoji="1" lang="ja-JP" altLang="en-US" dirty="0" smtClean="0">
                <a:latin typeface="ＭＳ ゴシック" panose="020B0609070205080204" pitchFamily="49" charset="-128"/>
                <a:ea typeface="ＭＳ ゴシック" panose="020B0609070205080204" pitchFamily="49" charset="-128"/>
              </a:rPr>
              <a:t>資料３</a:t>
            </a:r>
            <a:r>
              <a:rPr lang="ja-JP" altLang="en-US" dirty="0" smtClean="0">
                <a:latin typeface="ＭＳ ゴシック" panose="020B0609070205080204" pitchFamily="49" charset="-128"/>
                <a:ea typeface="ＭＳ ゴシック" panose="020B0609070205080204" pitchFamily="49" charset="-128"/>
              </a:rPr>
              <a:t>第２回</a:t>
            </a:r>
            <a:r>
              <a:rPr lang="ja-JP" altLang="en-US" dirty="0" smtClean="0">
                <a:latin typeface="ＭＳ ゴシック" panose="020B0609070205080204" pitchFamily="49" charset="-128"/>
                <a:ea typeface="ＭＳ ゴシック" panose="020B0609070205080204" pitchFamily="49" charset="-128"/>
              </a:rPr>
              <a:t>専門家会議資料</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58684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4FD8C0D-5FD8-4286-9A56-49DC40AEE281}"/>
              </a:ext>
            </a:extLst>
          </p:cNvPr>
          <p:cNvSpPr txBox="1"/>
          <p:nvPr/>
        </p:nvSpPr>
        <p:spPr>
          <a:xfrm>
            <a:off x="184037" y="1124085"/>
            <a:ext cx="5720180" cy="307777"/>
          </a:xfrm>
          <a:prstGeom prst="rect">
            <a:avLst/>
          </a:prstGeom>
          <a:noFill/>
        </p:spPr>
        <p:txBody>
          <a:bodyPr wrap="square" rtlCol="0">
            <a:spAutoFit/>
          </a:bodyPr>
          <a:lstStyle/>
          <a:p>
            <a:r>
              <a:rPr lang="en-US" altLang="ja-JP" sz="1400" dirty="0"/>
              <a:t>Osaka Metro</a:t>
            </a:r>
            <a:r>
              <a:rPr lang="ja-JP" altLang="en-US" sz="1400" dirty="0"/>
              <a:t>　梅田駅</a:t>
            </a:r>
            <a:r>
              <a:rPr kumimoji="1" lang="ja-JP" altLang="en-US" sz="1400" dirty="0"/>
              <a:t>　半径</a:t>
            </a:r>
            <a:r>
              <a:rPr kumimoji="1" lang="en-US" altLang="ja-JP" sz="1400" dirty="0"/>
              <a:t>500</a:t>
            </a:r>
            <a:r>
              <a:rPr kumimoji="1" lang="ja-JP" altLang="en-US" sz="1400" dirty="0"/>
              <a:t>ｍ　日次人流変化解析　</a:t>
            </a:r>
          </a:p>
        </p:txBody>
      </p:sp>
      <p:sp>
        <p:nvSpPr>
          <p:cNvPr id="16" name="正方形/長方形 15"/>
          <p:cNvSpPr/>
          <p:nvPr/>
        </p:nvSpPr>
        <p:spPr>
          <a:xfrm>
            <a:off x="-624" y="531997"/>
            <a:ext cx="12183492" cy="55674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1"/>
                </a:solidFill>
                <a:latin typeface="Meiryo UI" panose="020B0604030504040204" pitchFamily="50" charset="-128"/>
                <a:ea typeface="Meiryo UI" panose="020B0604030504040204" pitchFamily="50" charset="-128"/>
              </a:rPr>
              <a:t>◆梅田駅における人の流れは、</a:t>
            </a:r>
            <a:r>
              <a:rPr lang="en-US" altLang="ja-JP" sz="2000" b="1" dirty="0">
                <a:solidFill>
                  <a:schemeClr val="tx1"/>
                </a:solidFill>
                <a:latin typeface="Meiryo UI" panose="020B0604030504040204" pitchFamily="50" charset="-128"/>
                <a:ea typeface="Meiryo UI" panose="020B0604030504040204" pitchFamily="50" charset="-128"/>
              </a:rPr>
              <a:t>3</a:t>
            </a:r>
            <a:r>
              <a:rPr lang="ja-JP" altLang="en-US" sz="2000" b="1" dirty="0">
                <a:solidFill>
                  <a:schemeClr val="tx1"/>
                </a:solidFill>
                <a:latin typeface="Meiryo UI" panose="020B0604030504040204" pitchFamily="50" charset="-128"/>
                <a:ea typeface="Meiryo UI" panose="020B0604030504040204" pitchFamily="50" charset="-128"/>
              </a:rPr>
              <a:t>月</a:t>
            </a:r>
            <a:r>
              <a:rPr lang="en-US" altLang="ja-JP" sz="2000" b="1" dirty="0">
                <a:solidFill>
                  <a:schemeClr val="tx1"/>
                </a:solidFill>
                <a:latin typeface="Meiryo UI" panose="020B0604030504040204" pitchFamily="50" charset="-128"/>
                <a:ea typeface="Meiryo UI" panose="020B0604030504040204" pitchFamily="50" charset="-128"/>
              </a:rPr>
              <a:t>27</a:t>
            </a:r>
            <a:r>
              <a:rPr lang="ja-JP" altLang="en-US" sz="2000" b="1" dirty="0">
                <a:solidFill>
                  <a:schemeClr val="tx1"/>
                </a:solidFill>
                <a:latin typeface="Meiryo UI" panose="020B0604030504040204" pitchFamily="50" charset="-128"/>
                <a:ea typeface="Meiryo UI" panose="020B0604030504040204" pitchFamily="50" charset="-128"/>
              </a:rPr>
              <a:t>日（週末の外出自粛要請発出日）を境に下がり基調となった。</a:t>
            </a:r>
          </a:p>
        </p:txBody>
      </p:sp>
      <p:grpSp>
        <p:nvGrpSpPr>
          <p:cNvPr id="17" name="グループ化 16">
            <a:extLst>
              <a:ext uri="{FF2B5EF4-FFF2-40B4-BE49-F238E27FC236}">
                <a16:creationId xmlns:a16="http://schemas.microsoft.com/office/drawing/2014/main" id="{A5477026-59E5-4A2B-B28A-B9B21DBDE2B3}"/>
              </a:ext>
            </a:extLst>
          </p:cNvPr>
          <p:cNvGrpSpPr/>
          <p:nvPr/>
        </p:nvGrpSpPr>
        <p:grpSpPr>
          <a:xfrm>
            <a:off x="71410" y="1693007"/>
            <a:ext cx="11572875" cy="3780514"/>
            <a:chOff x="76292" y="1208329"/>
            <a:chExt cx="11572875" cy="4663787"/>
          </a:xfrm>
        </p:grpSpPr>
        <p:pic>
          <p:nvPicPr>
            <p:cNvPr id="18" name="図 17">
              <a:extLst>
                <a:ext uri="{FF2B5EF4-FFF2-40B4-BE49-F238E27FC236}">
                  <a16:creationId xmlns:a16="http://schemas.microsoft.com/office/drawing/2014/main" id="{5458566C-1498-484F-9791-0D2487DC140D}"/>
                </a:ext>
              </a:extLst>
            </p:cNvPr>
            <p:cNvPicPr>
              <a:picLocks noChangeAspect="1"/>
            </p:cNvPicPr>
            <p:nvPr/>
          </p:nvPicPr>
          <p:blipFill>
            <a:blip r:embed="rId2"/>
            <a:stretch>
              <a:fillRect/>
            </a:stretch>
          </p:blipFill>
          <p:spPr>
            <a:xfrm>
              <a:off x="76292" y="1208329"/>
              <a:ext cx="9163050" cy="4610100"/>
            </a:xfrm>
            <a:prstGeom prst="rect">
              <a:avLst/>
            </a:prstGeom>
          </p:spPr>
        </p:pic>
        <p:pic>
          <p:nvPicPr>
            <p:cNvPr id="19" name="図 18">
              <a:extLst>
                <a:ext uri="{FF2B5EF4-FFF2-40B4-BE49-F238E27FC236}">
                  <a16:creationId xmlns:a16="http://schemas.microsoft.com/office/drawing/2014/main" id="{F7CB39FD-4453-4C2D-96E9-F8AF1F969DB9}"/>
                </a:ext>
              </a:extLst>
            </p:cNvPr>
            <p:cNvPicPr>
              <a:picLocks noChangeAspect="1"/>
            </p:cNvPicPr>
            <p:nvPr/>
          </p:nvPicPr>
          <p:blipFill>
            <a:blip r:embed="rId3"/>
            <a:stretch>
              <a:fillRect/>
            </a:stretch>
          </p:blipFill>
          <p:spPr>
            <a:xfrm>
              <a:off x="9239342" y="1471566"/>
              <a:ext cx="2409825" cy="4400550"/>
            </a:xfrm>
            <a:prstGeom prst="rect">
              <a:avLst/>
            </a:prstGeom>
          </p:spPr>
        </p:pic>
      </p:grpSp>
      <p:sp>
        <p:nvSpPr>
          <p:cNvPr id="20" name="テキスト ボックス 19">
            <a:extLst>
              <a:ext uri="{FF2B5EF4-FFF2-40B4-BE49-F238E27FC236}">
                <a16:creationId xmlns:a16="http://schemas.microsoft.com/office/drawing/2014/main" id="{9C57626C-B2ED-4A5B-8D3A-F0F7591625A2}"/>
              </a:ext>
            </a:extLst>
          </p:cNvPr>
          <p:cNvSpPr txBox="1"/>
          <p:nvPr/>
        </p:nvSpPr>
        <p:spPr>
          <a:xfrm>
            <a:off x="184037" y="6161069"/>
            <a:ext cx="7570405" cy="646331"/>
          </a:xfrm>
          <a:prstGeom prst="rect">
            <a:avLst/>
          </a:prstGeom>
          <a:noFill/>
        </p:spPr>
        <p:txBody>
          <a:bodyPr wrap="square" rtlCol="0">
            <a:spAutoFit/>
          </a:bodyPr>
          <a:lstStyle/>
          <a:p>
            <a:r>
              <a:rPr lang="ja-JP" altLang="en-US" sz="900" dirty="0"/>
              <a:t>ＮＨＫ「特設サイト　新型コロナウイルス」サイトより抜粋</a:t>
            </a:r>
            <a:endParaRPr lang="en-US" altLang="ja-JP" sz="900" dirty="0"/>
          </a:p>
          <a:p>
            <a:r>
              <a:rPr lang="ja-JP" altLang="en-US" sz="900" dirty="0"/>
              <a:t>（</a:t>
            </a:r>
            <a:r>
              <a:rPr lang="en-US" altLang="ja-JP" sz="900" dirty="0">
                <a:hlinkClick r:id="rId4"/>
              </a:rPr>
              <a:t>https://www3.nhk.or.jp/news/special/coronavirus/outflow-data/</a:t>
            </a:r>
            <a:r>
              <a:rPr lang="ja-JP" altLang="en-US" sz="900" dirty="0"/>
              <a:t>）</a:t>
            </a:r>
            <a:endParaRPr lang="en-US" altLang="ja-JP" sz="900" dirty="0"/>
          </a:p>
          <a:p>
            <a:r>
              <a:rPr lang="ja-JP" altLang="en-US" sz="900" dirty="0"/>
              <a:t>午前</a:t>
            </a:r>
            <a:r>
              <a:rPr lang="en-US" altLang="ja-JP" sz="900" dirty="0"/>
              <a:t>6</a:t>
            </a:r>
            <a:r>
              <a:rPr lang="ja-JP" altLang="en-US" sz="900" dirty="0"/>
              <a:t>時から午後</a:t>
            </a:r>
            <a:r>
              <a:rPr lang="en-US" altLang="ja-JP" sz="900" dirty="0"/>
              <a:t>6</a:t>
            </a:r>
            <a:r>
              <a:rPr lang="ja-JP" altLang="en-US" sz="900" dirty="0"/>
              <a:t>時までの</a:t>
            </a:r>
            <a:r>
              <a:rPr lang="en-US" altLang="ja-JP" sz="900" dirty="0"/>
              <a:t>1</a:t>
            </a:r>
            <a:r>
              <a:rPr lang="ja-JP" altLang="en-US" sz="900" dirty="0"/>
              <a:t>時間あたりの平均値を表示。</a:t>
            </a:r>
            <a:endParaRPr lang="en-US" altLang="ja-JP" sz="900" dirty="0"/>
          </a:p>
          <a:p>
            <a:r>
              <a:rPr lang="ja-JP" altLang="en-US" sz="900" dirty="0"/>
              <a:t>グラフ内の横線は「感染拡大前（１月</a:t>
            </a:r>
            <a:r>
              <a:rPr lang="en-US" altLang="ja-JP" sz="900" dirty="0"/>
              <a:t>18</a:t>
            </a:r>
            <a:r>
              <a:rPr lang="ja-JP" altLang="en-US" sz="900" dirty="0"/>
              <a:t>日～２月</a:t>
            </a:r>
            <a:r>
              <a:rPr lang="en-US" altLang="ja-JP" sz="900" dirty="0"/>
              <a:t>14</a:t>
            </a:r>
            <a:r>
              <a:rPr lang="ja-JP" altLang="en-US" sz="900" dirty="0"/>
              <a:t>日）の人出の平均値（下方：平日、上方：土日祝日の平均）。</a:t>
            </a:r>
            <a:endParaRPr lang="en-US" altLang="ja-JP" sz="900" dirty="0"/>
          </a:p>
        </p:txBody>
      </p:sp>
      <p:sp>
        <p:nvSpPr>
          <p:cNvPr id="21" name="テキスト ボックス 20"/>
          <p:cNvSpPr txBox="1"/>
          <p:nvPr/>
        </p:nvSpPr>
        <p:spPr>
          <a:xfrm>
            <a:off x="11733391" y="6511239"/>
            <a:ext cx="296041" cy="276999"/>
          </a:xfrm>
          <a:prstGeom prst="rect">
            <a:avLst/>
          </a:prstGeom>
          <a:noFill/>
        </p:spPr>
        <p:txBody>
          <a:bodyPr wrap="square" rtlCol="0">
            <a:spAutoFit/>
          </a:bodyPr>
          <a:lstStyle/>
          <a:p>
            <a:r>
              <a:rPr kumimoji="1" lang="ja-JP" altLang="en-US" sz="1200" dirty="0"/>
              <a:t>９</a:t>
            </a:r>
          </a:p>
        </p:txBody>
      </p:sp>
      <p:sp>
        <p:nvSpPr>
          <p:cNvPr id="2" name="角丸四角形吹き出し 1"/>
          <p:cNvSpPr/>
          <p:nvPr/>
        </p:nvSpPr>
        <p:spPr>
          <a:xfrm>
            <a:off x="1157965" y="1807330"/>
            <a:ext cx="1621452" cy="348378"/>
          </a:xfrm>
          <a:prstGeom prst="wedgeRoundRectCallout">
            <a:avLst>
              <a:gd name="adj1" fmla="val 76832"/>
              <a:gd name="adj2" fmla="val 2397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a:latin typeface="Meiryo UI" panose="020B0604030504040204" pitchFamily="50" charset="-128"/>
                <a:ea typeface="Meiryo UI" panose="020B0604030504040204" pitchFamily="50" charset="-128"/>
              </a:rPr>
              <a:t>3/19</a:t>
            </a:r>
          </a:p>
          <a:p>
            <a:pPr algn="ctr"/>
            <a:r>
              <a:rPr kumimoji="1" lang="ja-JP" altLang="en-US" sz="1050" dirty="0">
                <a:latin typeface="Meiryo UI" panose="020B0604030504040204" pitchFamily="50" charset="-128"/>
                <a:ea typeface="Meiryo UI" panose="020B0604030504040204" pitchFamily="50" charset="-128"/>
              </a:rPr>
              <a:t>　兵庫との往来自粛要請</a:t>
            </a:r>
          </a:p>
        </p:txBody>
      </p:sp>
      <p:sp>
        <p:nvSpPr>
          <p:cNvPr id="22" name="角丸四角形吹き出し 21"/>
          <p:cNvSpPr/>
          <p:nvPr/>
        </p:nvSpPr>
        <p:spPr>
          <a:xfrm>
            <a:off x="2859466" y="1478852"/>
            <a:ext cx="1304428" cy="404498"/>
          </a:xfrm>
          <a:prstGeom prst="wedgeRoundRectCallout">
            <a:avLst>
              <a:gd name="adj1" fmla="val 47076"/>
              <a:gd name="adj2" fmla="val 21912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a:latin typeface="Meiryo UI" panose="020B0604030504040204" pitchFamily="50" charset="-128"/>
                <a:ea typeface="Meiryo UI" panose="020B0604030504040204" pitchFamily="50" charset="-128"/>
              </a:rPr>
              <a:t>3/27 </a:t>
            </a:r>
          </a:p>
          <a:p>
            <a:pPr algn="ctr"/>
            <a:r>
              <a:rPr lang="ja-JP" altLang="en-US" sz="1050" dirty="0">
                <a:latin typeface="Meiryo UI" panose="020B0604030504040204" pitchFamily="50" charset="-128"/>
                <a:ea typeface="Meiryo UI" panose="020B0604030504040204" pitchFamily="50" charset="-128"/>
              </a:rPr>
              <a:t>週末外出</a:t>
            </a:r>
            <a:r>
              <a:rPr kumimoji="1" lang="ja-JP" altLang="en-US" sz="1050" dirty="0">
                <a:latin typeface="Meiryo UI" panose="020B0604030504040204" pitchFamily="50" charset="-128"/>
                <a:ea typeface="Meiryo UI" panose="020B0604030504040204" pitchFamily="50" charset="-128"/>
              </a:rPr>
              <a:t>自粛要請</a:t>
            </a:r>
          </a:p>
        </p:txBody>
      </p:sp>
      <p:sp>
        <p:nvSpPr>
          <p:cNvPr id="23" name="角丸四角形吹き出し 22"/>
          <p:cNvSpPr/>
          <p:nvPr/>
        </p:nvSpPr>
        <p:spPr>
          <a:xfrm>
            <a:off x="3284163" y="5568243"/>
            <a:ext cx="1406615" cy="373733"/>
          </a:xfrm>
          <a:prstGeom prst="wedgeRoundRectCallout">
            <a:avLst>
              <a:gd name="adj1" fmla="val 41798"/>
              <a:gd name="adj2" fmla="val -137626"/>
              <a:gd name="adj3" fmla="val 16667"/>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a:latin typeface="Meiryo UI" panose="020B0604030504040204" pitchFamily="50" charset="-128"/>
                <a:ea typeface="Meiryo UI" panose="020B0604030504040204" pitchFamily="50" charset="-128"/>
              </a:rPr>
              <a:t>3/31 </a:t>
            </a:r>
            <a:r>
              <a:rPr lang="ja-JP" altLang="en-US" sz="1050" dirty="0">
                <a:latin typeface="Meiryo UI" panose="020B0604030504040204" pitchFamily="50" charset="-128"/>
                <a:ea typeface="Meiryo UI" panose="020B0604030504040204" pitchFamily="50" charset="-128"/>
              </a:rPr>
              <a:t>接客を伴う飲食店への</a:t>
            </a:r>
            <a:r>
              <a:rPr kumimoji="1" lang="ja-JP" altLang="en-US" sz="1050" dirty="0">
                <a:latin typeface="Meiryo UI" panose="020B0604030504040204" pitchFamily="50" charset="-128"/>
                <a:ea typeface="Meiryo UI" panose="020B0604030504040204" pitchFamily="50" charset="-128"/>
              </a:rPr>
              <a:t>自粛要請</a:t>
            </a:r>
          </a:p>
        </p:txBody>
      </p:sp>
      <p:sp>
        <p:nvSpPr>
          <p:cNvPr id="24" name="角丸四角形吹き出し 23"/>
          <p:cNvSpPr/>
          <p:nvPr/>
        </p:nvSpPr>
        <p:spPr>
          <a:xfrm>
            <a:off x="3969240" y="6055203"/>
            <a:ext cx="1339402" cy="373733"/>
          </a:xfrm>
          <a:prstGeom prst="wedgeRoundRectCallout">
            <a:avLst>
              <a:gd name="adj1" fmla="val 25057"/>
              <a:gd name="adj2" fmla="val -2720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a:latin typeface="Meiryo UI" panose="020B0604030504040204" pitchFamily="50" charset="-128"/>
                <a:ea typeface="Meiryo UI" panose="020B0604030504040204" pitchFamily="50" charset="-128"/>
              </a:rPr>
              <a:t>4/3</a:t>
            </a:r>
          </a:p>
          <a:p>
            <a:pPr algn="ctr"/>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週末外出</a:t>
            </a:r>
            <a:r>
              <a:rPr kumimoji="1" lang="ja-JP" altLang="en-US" sz="1050" dirty="0">
                <a:latin typeface="Meiryo UI" panose="020B0604030504040204" pitchFamily="50" charset="-128"/>
                <a:ea typeface="Meiryo UI" panose="020B0604030504040204" pitchFamily="50" charset="-128"/>
              </a:rPr>
              <a:t>自粛要請</a:t>
            </a:r>
          </a:p>
        </p:txBody>
      </p:sp>
      <p:grpSp>
        <p:nvGrpSpPr>
          <p:cNvPr id="25" name="グループ化 24"/>
          <p:cNvGrpSpPr/>
          <p:nvPr/>
        </p:nvGrpSpPr>
        <p:grpSpPr>
          <a:xfrm>
            <a:off x="5188868" y="5614240"/>
            <a:ext cx="6136357" cy="1553102"/>
            <a:chOff x="5355875" y="6485056"/>
            <a:chExt cx="6007991" cy="1553102"/>
          </a:xfrm>
        </p:grpSpPr>
        <p:sp>
          <p:nvSpPr>
            <p:cNvPr id="26" name="テキスト ボックス 25"/>
            <p:cNvSpPr txBox="1"/>
            <p:nvPr/>
          </p:nvSpPr>
          <p:spPr>
            <a:xfrm>
              <a:off x="5355875" y="6485056"/>
              <a:ext cx="369332" cy="1553102"/>
            </a:xfrm>
            <a:prstGeom prst="rect">
              <a:avLst/>
            </a:prstGeom>
            <a:noFill/>
          </p:spPr>
          <p:txBody>
            <a:bodyPr vert="eaVert" wrap="square" rtlCol="0">
              <a:spAutoFit/>
            </a:bodyPr>
            <a:lstStyle/>
            <a:p>
              <a:r>
                <a:rPr kumimoji="1" lang="ja-JP" altLang="en-US" sz="1200" dirty="0"/>
                <a:t>緊急事態宣言</a:t>
              </a:r>
            </a:p>
          </p:txBody>
        </p:sp>
        <p:cxnSp>
          <p:nvCxnSpPr>
            <p:cNvPr id="27" name="直線矢印コネクタ 26"/>
            <p:cNvCxnSpPr/>
            <p:nvPr/>
          </p:nvCxnSpPr>
          <p:spPr>
            <a:xfrm>
              <a:off x="5652064" y="6802747"/>
              <a:ext cx="4991505"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881332" y="6561210"/>
              <a:ext cx="3232597" cy="261610"/>
            </a:xfrm>
            <a:prstGeom prst="rect">
              <a:avLst/>
            </a:prstGeom>
            <a:noFill/>
          </p:spPr>
          <p:txBody>
            <a:bodyPr wrap="square" rtlCol="0">
              <a:spAutoFit/>
            </a:bodyPr>
            <a:lstStyle/>
            <a:p>
              <a:r>
                <a:rPr lang="ja-JP" altLang="en-US" sz="1100" dirty="0"/>
                <a:t>外出自粛・イベント自粛</a:t>
              </a:r>
              <a:endParaRPr kumimoji="1" lang="ja-JP" altLang="en-US" sz="1100" dirty="0"/>
            </a:p>
          </p:txBody>
        </p:sp>
        <p:cxnSp>
          <p:nvCxnSpPr>
            <p:cNvPr id="29" name="直線矢印コネクタ 28"/>
            <p:cNvCxnSpPr/>
            <p:nvPr/>
          </p:nvCxnSpPr>
          <p:spPr>
            <a:xfrm>
              <a:off x="6378531" y="7070626"/>
              <a:ext cx="4985335"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410971" y="6822094"/>
              <a:ext cx="3232597" cy="261610"/>
            </a:xfrm>
            <a:prstGeom prst="rect">
              <a:avLst/>
            </a:prstGeom>
            <a:noFill/>
          </p:spPr>
          <p:txBody>
            <a:bodyPr wrap="square" rtlCol="0">
              <a:spAutoFit/>
            </a:bodyPr>
            <a:lstStyle/>
            <a:p>
              <a:r>
                <a:rPr lang="ja-JP" altLang="en-US" sz="1100" dirty="0"/>
                <a:t>施設の使用制限</a:t>
              </a:r>
              <a:endParaRPr kumimoji="1" lang="ja-JP" altLang="en-US" sz="1100" dirty="0"/>
            </a:p>
          </p:txBody>
        </p:sp>
      </p:grpSp>
      <p:cxnSp>
        <p:nvCxnSpPr>
          <p:cNvPr id="4" name="直線コネクタ 3"/>
          <p:cNvCxnSpPr/>
          <p:nvPr/>
        </p:nvCxnSpPr>
        <p:spPr>
          <a:xfrm>
            <a:off x="6233374" y="5677728"/>
            <a:ext cx="0" cy="83351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6003554" y="5488547"/>
            <a:ext cx="490531" cy="230832"/>
          </a:xfrm>
          <a:prstGeom prst="rect">
            <a:avLst/>
          </a:prstGeom>
          <a:noFill/>
        </p:spPr>
        <p:txBody>
          <a:bodyPr wrap="square" rtlCol="0">
            <a:spAutoFit/>
          </a:bodyPr>
          <a:lstStyle/>
          <a:p>
            <a:r>
              <a:rPr kumimoji="1" lang="en-US" altLang="ja-JP" sz="900" dirty="0"/>
              <a:t>4/14</a:t>
            </a:r>
            <a:endParaRPr kumimoji="1" lang="ja-JP" altLang="en-US" sz="900" dirty="0"/>
          </a:p>
        </p:txBody>
      </p:sp>
      <p:sp>
        <p:nvSpPr>
          <p:cNvPr id="32" name="右矢印 31"/>
          <p:cNvSpPr/>
          <p:nvPr/>
        </p:nvSpPr>
        <p:spPr>
          <a:xfrm rot="2451483">
            <a:off x="3889985" y="3276034"/>
            <a:ext cx="2873022" cy="266483"/>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＜仮説１＞　府民</a:t>
            </a:r>
            <a:r>
              <a:rPr lang="ja-JP" altLang="en-US" sz="2400" b="1" dirty="0">
                <a:solidFill>
                  <a:schemeClr val="bg1"/>
                </a:solidFill>
                <a:latin typeface="Meiryo UI" panose="020B0604030504040204" pitchFamily="50" charset="-128"/>
                <a:ea typeface="Meiryo UI" panose="020B0604030504040204" pitchFamily="50" charset="-128"/>
              </a:rPr>
              <a:t>の行動</a:t>
            </a:r>
            <a:r>
              <a:rPr lang="ja-JP" altLang="en-US" sz="2400" b="1" dirty="0" smtClean="0">
                <a:solidFill>
                  <a:schemeClr val="bg1"/>
                </a:solidFill>
                <a:latin typeface="Meiryo UI" panose="020B0604030504040204" pitchFamily="50" charset="-128"/>
                <a:ea typeface="Meiryo UI" panose="020B0604030504040204" pitchFamily="50" charset="-128"/>
              </a:rPr>
              <a:t>変容</a:t>
            </a:r>
            <a:endParaRPr lang="ja-JP"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84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90325" y="1308103"/>
            <a:ext cx="11029950" cy="4886325"/>
          </a:xfrm>
          <a:prstGeom prst="rect">
            <a:avLst/>
          </a:prstGeom>
        </p:spPr>
      </p:pic>
      <p:sp>
        <p:nvSpPr>
          <p:cNvPr id="12" name="正方形/長方形 11"/>
          <p:cNvSpPr/>
          <p:nvPr/>
        </p:nvSpPr>
        <p:spPr>
          <a:xfrm>
            <a:off x="0" y="489547"/>
            <a:ext cx="12192000" cy="68258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rPr>
              <a:t>府民の行動距離の推移（推定感染日別陽性者数との比較）</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050615" y="6418169"/>
            <a:ext cx="9422685" cy="415498"/>
          </a:xfrm>
          <a:prstGeom prst="rect">
            <a:avLst/>
          </a:prstGeom>
          <a:noFill/>
        </p:spPr>
        <p:txBody>
          <a:bodyPr wrap="square" rtlCol="0">
            <a:spAutoFit/>
          </a:bodyPr>
          <a:lstStyle/>
          <a:p>
            <a:r>
              <a:rPr kumimoji="1" lang="en-US" altLang="ja-JP" sz="1000" dirty="0"/>
              <a:t>※</a:t>
            </a:r>
            <a:r>
              <a:rPr kumimoji="1" lang="ja-JP" altLang="en-US" sz="1000" dirty="0"/>
              <a:t>平均移動距離指数：大阪府居住者の</a:t>
            </a:r>
            <a:r>
              <a:rPr kumimoji="1" lang="en-US" altLang="ja-JP" sz="1000" dirty="0"/>
              <a:t>1</a:t>
            </a:r>
            <a:r>
              <a:rPr kumimoji="1" lang="ja-JP" altLang="en-US" sz="1000" dirty="0"/>
              <a:t>月</a:t>
            </a:r>
            <a:r>
              <a:rPr kumimoji="1" lang="en-US" altLang="ja-JP" sz="1000" dirty="0"/>
              <a:t>6</a:t>
            </a:r>
            <a:r>
              <a:rPr kumimoji="1" lang="ja-JP" altLang="en-US" sz="1000" dirty="0"/>
              <a:t>日から</a:t>
            </a:r>
            <a:r>
              <a:rPr kumimoji="1" lang="en-US" altLang="ja-JP" sz="1000" dirty="0"/>
              <a:t>31</a:t>
            </a:r>
            <a:r>
              <a:rPr kumimoji="1" lang="ja-JP" altLang="en-US" sz="1000" dirty="0"/>
              <a:t>日の平日と休日のそれぞれの平均距離を</a:t>
            </a:r>
            <a:r>
              <a:rPr kumimoji="1" lang="en-US" altLang="ja-JP" sz="1000" dirty="0"/>
              <a:t>100</a:t>
            </a:r>
            <a:r>
              <a:rPr kumimoji="1" lang="ja-JP" altLang="en-US" sz="1000" dirty="0"/>
              <a:t>とした場合の各日の数値</a:t>
            </a:r>
            <a:endParaRPr kumimoji="1" lang="en-US" altLang="ja-JP" sz="1000" dirty="0"/>
          </a:p>
          <a:p>
            <a:r>
              <a:rPr lang="en-US" altLang="ja-JP" sz="1000" dirty="0"/>
              <a:t>※</a:t>
            </a:r>
            <a:r>
              <a:rPr lang="ja-JP" altLang="en-US" sz="1000" dirty="0"/>
              <a:t>陽性者数：大阪府集計　　平均移動距離指数：ヤフーデータソリューション調べ</a:t>
            </a:r>
            <a:endParaRPr kumimoji="1" lang="ja-JP" altLang="en-US" sz="1000" dirty="0"/>
          </a:p>
        </p:txBody>
      </p:sp>
      <p:sp>
        <p:nvSpPr>
          <p:cNvPr id="24" name="スライド番号プレースホルダー 9"/>
          <p:cNvSpPr txBox="1">
            <a:spLocks/>
          </p:cNvSpPr>
          <p:nvPr/>
        </p:nvSpPr>
        <p:spPr>
          <a:xfrm>
            <a:off x="9448800" y="650593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t>10</a:t>
            </a:r>
            <a:endParaRPr lang="ja-JP" altLang="en-US" sz="1800" dirty="0"/>
          </a:p>
        </p:txBody>
      </p:sp>
      <p:grpSp>
        <p:nvGrpSpPr>
          <p:cNvPr id="4" name="グループ化 3"/>
          <p:cNvGrpSpPr/>
          <p:nvPr/>
        </p:nvGrpSpPr>
        <p:grpSpPr>
          <a:xfrm>
            <a:off x="1066795" y="2065198"/>
            <a:ext cx="9160185" cy="2436493"/>
            <a:chOff x="384382" y="808872"/>
            <a:chExt cx="10495954" cy="3245722"/>
          </a:xfrm>
        </p:grpSpPr>
        <p:grpSp>
          <p:nvGrpSpPr>
            <p:cNvPr id="5" name="グループ化 4"/>
            <p:cNvGrpSpPr/>
            <p:nvPr/>
          </p:nvGrpSpPr>
          <p:grpSpPr>
            <a:xfrm>
              <a:off x="384382" y="808872"/>
              <a:ext cx="6443926" cy="3245722"/>
              <a:chOff x="281353" y="808872"/>
              <a:chExt cx="7038016" cy="3245722"/>
            </a:xfrm>
          </p:grpSpPr>
          <p:sp>
            <p:nvSpPr>
              <p:cNvPr id="8" name="角丸四角形吹き出し 7"/>
              <p:cNvSpPr/>
              <p:nvPr/>
            </p:nvSpPr>
            <p:spPr>
              <a:xfrm>
                <a:off x="1024280" y="2773698"/>
                <a:ext cx="1146627" cy="479814"/>
              </a:xfrm>
              <a:prstGeom prst="wedgeRoundRectCallout">
                <a:avLst>
                  <a:gd name="adj1" fmla="val 48694"/>
                  <a:gd name="adj2" fmla="val -12895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baseline="0" dirty="0"/>
                  <a:t>3/28</a:t>
                </a:r>
                <a:r>
                  <a:rPr kumimoji="1" lang="ja-JP" altLang="en-US" sz="800" baseline="0" dirty="0"/>
                  <a:t>～</a:t>
                </a:r>
                <a:r>
                  <a:rPr kumimoji="1" lang="en-US" altLang="ja-JP" sz="800" baseline="0" dirty="0"/>
                  <a:t>29</a:t>
                </a:r>
              </a:p>
              <a:p>
                <a:pPr algn="ctr"/>
                <a:r>
                  <a:rPr kumimoji="1" lang="ja-JP" altLang="en-US" sz="800" baseline="0" dirty="0"/>
                  <a:t>外出自粛要請</a:t>
                </a:r>
              </a:p>
            </p:txBody>
          </p:sp>
          <p:sp>
            <p:nvSpPr>
              <p:cNvPr id="10" name="角丸四角形吹き出し 9"/>
              <p:cNvSpPr/>
              <p:nvPr/>
            </p:nvSpPr>
            <p:spPr>
              <a:xfrm>
                <a:off x="2498834" y="3600082"/>
                <a:ext cx="1121514" cy="454512"/>
              </a:xfrm>
              <a:prstGeom prst="wedgeRoundRectCallout">
                <a:avLst>
                  <a:gd name="adj1" fmla="val 51791"/>
                  <a:gd name="adj2" fmla="val -146199"/>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800" baseline="0" dirty="0"/>
                  <a:t>4/4</a:t>
                </a:r>
                <a:r>
                  <a:rPr kumimoji="1" lang="ja-JP" altLang="en-US" sz="800" baseline="0" dirty="0"/>
                  <a:t>～</a:t>
                </a:r>
                <a:r>
                  <a:rPr kumimoji="1" lang="en-US" altLang="ja-JP" sz="800" baseline="0" dirty="0"/>
                  <a:t>5</a:t>
                </a:r>
              </a:p>
              <a:p>
                <a:pPr algn="ctr"/>
                <a:r>
                  <a:rPr kumimoji="1" lang="ja-JP" altLang="en-US" sz="800" baseline="0" dirty="0"/>
                  <a:t>外出自粛要請</a:t>
                </a:r>
              </a:p>
            </p:txBody>
          </p:sp>
          <p:sp>
            <p:nvSpPr>
              <p:cNvPr id="7" name="角丸四角形吹き出し 6"/>
              <p:cNvSpPr/>
              <p:nvPr/>
            </p:nvSpPr>
            <p:spPr>
              <a:xfrm>
                <a:off x="281353" y="1887711"/>
                <a:ext cx="1096879" cy="442393"/>
              </a:xfrm>
              <a:prstGeom prst="wedgeRoundRectCallout">
                <a:avLst>
                  <a:gd name="adj1" fmla="val -5727"/>
                  <a:gd name="adj2" fmla="val -144000"/>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800" baseline="0" dirty="0"/>
                  <a:t>3/20</a:t>
                </a:r>
                <a:r>
                  <a:rPr kumimoji="1" lang="ja-JP" altLang="en-US" sz="800" baseline="0" dirty="0"/>
                  <a:t>～</a:t>
                </a:r>
                <a:r>
                  <a:rPr kumimoji="1" lang="en-US" altLang="ja-JP" sz="800" baseline="0" dirty="0"/>
                  <a:t>22</a:t>
                </a:r>
              </a:p>
              <a:p>
                <a:pPr algn="ctr"/>
                <a:r>
                  <a:rPr kumimoji="1" lang="ja-JP" altLang="en-US" sz="800" baseline="0" dirty="0"/>
                  <a:t>外出自粛要請</a:t>
                </a:r>
              </a:p>
            </p:txBody>
          </p:sp>
          <p:sp>
            <p:nvSpPr>
              <p:cNvPr id="11" name="角丸四角形吹き出し 10"/>
              <p:cNvSpPr/>
              <p:nvPr/>
            </p:nvSpPr>
            <p:spPr>
              <a:xfrm>
                <a:off x="5576465" y="1342741"/>
                <a:ext cx="1742904" cy="306131"/>
              </a:xfrm>
              <a:prstGeom prst="wedgeRoundRectCallout">
                <a:avLst>
                  <a:gd name="adj1" fmla="val -47204"/>
                  <a:gd name="adj2" fmla="val 177575"/>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baseline="0" dirty="0"/>
                  <a:t>4/14</a:t>
                </a:r>
                <a:r>
                  <a:rPr kumimoji="1" lang="ja-JP" altLang="en-US" sz="800" baseline="0" dirty="0"/>
                  <a:t>～施設使用制限要請</a:t>
                </a:r>
              </a:p>
            </p:txBody>
          </p:sp>
          <p:sp>
            <p:nvSpPr>
              <p:cNvPr id="9" name="角丸四角形吹き出し 8"/>
              <p:cNvSpPr/>
              <p:nvPr/>
            </p:nvSpPr>
            <p:spPr>
              <a:xfrm>
                <a:off x="4516355" y="808872"/>
                <a:ext cx="1870375" cy="468723"/>
              </a:xfrm>
              <a:prstGeom prst="wedgeRoundRectCallout">
                <a:avLst>
                  <a:gd name="adj1" fmla="val -67080"/>
                  <a:gd name="adj2" fmla="val 157130"/>
                  <a:gd name="adj3" fmla="val 16667"/>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800" baseline="0" dirty="0"/>
                  <a:t>4/7</a:t>
                </a:r>
                <a:r>
                  <a:rPr kumimoji="1" lang="ja-JP" altLang="en-US" sz="800" baseline="0" dirty="0"/>
                  <a:t>　緊急事態宣言</a:t>
                </a:r>
                <a:endParaRPr kumimoji="1" lang="en-US" altLang="ja-JP" sz="800" baseline="0" dirty="0"/>
              </a:p>
              <a:p>
                <a:pPr algn="l"/>
                <a:r>
                  <a:rPr kumimoji="1" lang="ja-JP" altLang="en-US" sz="800" baseline="0" dirty="0"/>
                  <a:t>外出・イベント</a:t>
                </a:r>
                <a:r>
                  <a:rPr lang="ja-JP" altLang="en-US" sz="800" dirty="0"/>
                  <a:t>、</a:t>
                </a:r>
                <a:r>
                  <a:rPr kumimoji="1" lang="ja-JP" altLang="en-US" sz="800" baseline="0" dirty="0"/>
                  <a:t>自粛要請</a:t>
                </a:r>
                <a:endParaRPr kumimoji="1" lang="ja-JP" altLang="en-US" sz="950" baseline="0" dirty="0"/>
              </a:p>
            </p:txBody>
          </p:sp>
        </p:grpSp>
        <p:sp>
          <p:nvSpPr>
            <p:cNvPr id="6" name="角丸四角形吹き出し 5"/>
            <p:cNvSpPr/>
            <p:nvPr/>
          </p:nvSpPr>
          <p:spPr>
            <a:xfrm>
              <a:off x="9376326" y="1887711"/>
              <a:ext cx="1504010" cy="265010"/>
            </a:xfrm>
            <a:prstGeom prst="wedgeRoundRectCallout">
              <a:avLst>
                <a:gd name="adj1" fmla="val -35182"/>
                <a:gd name="adj2" fmla="val 224657"/>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baseline="0" dirty="0"/>
                <a:t>5/7</a:t>
              </a:r>
              <a:r>
                <a:rPr kumimoji="1" lang="ja-JP" altLang="en-US" sz="800" baseline="0" dirty="0"/>
                <a:t>～緊急事態措置延長</a:t>
              </a:r>
            </a:p>
          </p:txBody>
        </p:sp>
      </p:grpSp>
      <p:sp>
        <p:nvSpPr>
          <p:cNvPr id="16" name="下矢印 15"/>
          <p:cNvSpPr/>
          <p:nvPr/>
        </p:nvSpPr>
        <p:spPr>
          <a:xfrm rot="17040000">
            <a:off x="2990195" y="2053817"/>
            <a:ext cx="216711" cy="594307"/>
          </a:xfrm>
          <a:prstGeom prst="downArrow">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16200000">
            <a:off x="6441233" y="3006655"/>
            <a:ext cx="218270" cy="594307"/>
          </a:xfrm>
          <a:prstGeom prst="downArrow">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7100000">
            <a:off x="5319691" y="2850050"/>
            <a:ext cx="218270" cy="594307"/>
          </a:xfrm>
          <a:prstGeom prst="downArrow">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rot="18060000">
            <a:off x="4184384" y="2481819"/>
            <a:ext cx="218270" cy="594307"/>
          </a:xfrm>
          <a:prstGeom prst="downArrow">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8660" y="2216698"/>
            <a:ext cx="461665" cy="2425718"/>
          </a:xfrm>
          <a:prstGeom prst="rect">
            <a:avLst/>
          </a:prstGeom>
          <a:noFill/>
        </p:spPr>
        <p:txBody>
          <a:bodyPr vert="eaVert" wrap="square" rtlCol="0">
            <a:spAutoFit/>
          </a:bodyPr>
          <a:lstStyle/>
          <a:p>
            <a:r>
              <a:rPr kumimoji="1" lang="ja-JP" altLang="en-US" dirty="0"/>
              <a:t>平均移動距離指数</a:t>
            </a:r>
          </a:p>
        </p:txBody>
      </p:sp>
      <p:sp>
        <p:nvSpPr>
          <p:cNvPr id="21" name="テキスト ボックス 20"/>
          <p:cNvSpPr txBox="1"/>
          <p:nvPr/>
        </p:nvSpPr>
        <p:spPr>
          <a:xfrm>
            <a:off x="11686677" y="2056549"/>
            <a:ext cx="461665" cy="3893919"/>
          </a:xfrm>
          <a:prstGeom prst="rect">
            <a:avLst/>
          </a:prstGeom>
          <a:noFill/>
        </p:spPr>
        <p:txBody>
          <a:bodyPr vert="eaVert" wrap="square" rtlCol="0">
            <a:spAutoFit/>
          </a:bodyPr>
          <a:lstStyle/>
          <a:p>
            <a:r>
              <a:rPr lang="ja-JP" altLang="en-US" dirty="0"/>
              <a:t>推定感染日別陽性者数</a:t>
            </a:r>
            <a:endParaRPr kumimoji="1" lang="ja-JP" altLang="en-US" dirty="0"/>
          </a:p>
        </p:txBody>
      </p:sp>
      <p:sp>
        <p:nvSpPr>
          <p:cNvPr id="3" name="角丸四角形吹き出し 2"/>
          <p:cNvSpPr/>
          <p:nvPr/>
        </p:nvSpPr>
        <p:spPr>
          <a:xfrm>
            <a:off x="1599144" y="1196641"/>
            <a:ext cx="1352282" cy="322882"/>
          </a:xfrm>
          <a:prstGeom prst="wedgeRoundRectCallout">
            <a:avLst>
              <a:gd name="adj1" fmla="val -4170"/>
              <a:gd name="adj2" fmla="val 224914"/>
              <a:gd name="adj3" fmla="val 166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altLang="ja-JP" sz="900" dirty="0"/>
              <a:t>3</a:t>
            </a:r>
            <a:r>
              <a:rPr lang="ja-JP" altLang="en-US" sz="900" dirty="0"/>
              <a:t>月</a:t>
            </a:r>
            <a:r>
              <a:rPr lang="en-US" altLang="ja-JP" sz="900" dirty="0"/>
              <a:t>27</a:t>
            </a:r>
            <a:r>
              <a:rPr lang="ja-JP" altLang="en-US" sz="900" dirty="0"/>
              <a:t>日を境に</a:t>
            </a:r>
            <a:endParaRPr lang="en-US" altLang="ja-JP" sz="900" dirty="0"/>
          </a:p>
          <a:p>
            <a:r>
              <a:rPr lang="ja-JP" altLang="en-US" sz="900" dirty="0"/>
              <a:t>一貫して下がり基調</a:t>
            </a:r>
            <a:endParaRPr lang="en-US" altLang="ja-JP" sz="900" dirty="0"/>
          </a:p>
        </p:txBody>
      </p:sp>
      <p:sp>
        <p:nvSpPr>
          <p:cNvPr id="29" name="角丸四角形吹き出し 28"/>
          <p:cNvSpPr/>
          <p:nvPr/>
        </p:nvSpPr>
        <p:spPr>
          <a:xfrm>
            <a:off x="3413091" y="1418415"/>
            <a:ext cx="1563167" cy="371090"/>
          </a:xfrm>
          <a:prstGeom prst="wedgeRoundRectCallout">
            <a:avLst>
              <a:gd name="adj1" fmla="val -8937"/>
              <a:gd name="adj2" fmla="val 287255"/>
              <a:gd name="adj3" fmla="val 166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sz="900" dirty="0"/>
              <a:t>緊急事態宣言で、さらに</a:t>
            </a:r>
            <a:endParaRPr lang="en-US" altLang="ja-JP" sz="900" dirty="0"/>
          </a:p>
          <a:p>
            <a:r>
              <a:rPr lang="ja-JP" altLang="en-US" sz="900" dirty="0"/>
              <a:t>府民の行動距離が鈍化</a:t>
            </a:r>
          </a:p>
        </p:txBody>
      </p:sp>
      <p:sp>
        <p:nvSpPr>
          <p:cNvPr id="22" name="テキスト ボックス 21"/>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＜仮説１＞　府民</a:t>
            </a:r>
            <a:r>
              <a:rPr lang="ja-JP" altLang="en-US" sz="2400" b="1" dirty="0">
                <a:solidFill>
                  <a:schemeClr val="bg1"/>
                </a:solidFill>
                <a:latin typeface="Meiryo UI" panose="020B0604030504040204" pitchFamily="50" charset="-128"/>
                <a:ea typeface="Meiryo UI" panose="020B0604030504040204" pitchFamily="50" charset="-128"/>
              </a:rPr>
              <a:t>の行動</a:t>
            </a:r>
            <a:r>
              <a:rPr lang="ja-JP" altLang="en-US" sz="2400" b="1" dirty="0" smtClean="0">
                <a:solidFill>
                  <a:schemeClr val="bg1"/>
                </a:solidFill>
                <a:latin typeface="Meiryo UI" panose="020B0604030504040204" pitchFamily="50" charset="-128"/>
                <a:ea typeface="Meiryo UI" panose="020B0604030504040204" pitchFamily="50" charset="-128"/>
              </a:rPr>
              <a:t>変容</a:t>
            </a:r>
            <a:endParaRPr lang="ja-JP"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252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1719948" y="6496685"/>
            <a:ext cx="374887" cy="276999"/>
          </a:xfrm>
          <a:prstGeom prst="rect">
            <a:avLst/>
          </a:prstGeom>
          <a:noFill/>
        </p:spPr>
        <p:txBody>
          <a:bodyPr wrap="square" rtlCol="0">
            <a:spAutoFit/>
          </a:bodyPr>
          <a:lstStyle/>
          <a:p>
            <a:r>
              <a:rPr kumimoji="1" lang="en-US" altLang="ja-JP" sz="1200" dirty="0"/>
              <a:t>11</a:t>
            </a:r>
            <a:endParaRPr kumimoji="1" lang="ja-JP" altLang="en-US" sz="1200" dirty="0"/>
          </a:p>
        </p:txBody>
      </p:sp>
      <p:sp>
        <p:nvSpPr>
          <p:cNvPr id="51" name="テキスト ボックス 50"/>
          <p:cNvSpPr txBox="1"/>
          <p:nvPr/>
        </p:nvSpPr>
        <p:spPr>
          <a:xfrm>
            <a:off x="298397" y="4495865"/>
            <a:ext cx="298672" cy="1552989"/>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rPr>
              <a:t>日　独自緊急事態宣言（北海道）</a:t>
            </a:r>
            <a:endParaRPr lang="en-US" altLang="ja-JP" sz="7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594255" y="4495865"/>
            <a:ext cx="298672" cy="2001830"/>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a:t>
            </a:r>
            <a:r>
              <a:rPr lang="ja-JP" altLang="en-US" sz="700" dirty="0">
                <a:latin typeface="Meiryo UI" panose="020B0604030504040204" pitchFamily="50" charset="-128"/>
                <a:ea typeface="Meiryo UI" panose="020B0604030504040204" pitchFamily="50" charset="-128"/>
              </a:rPr>
              <a:t>日　</a:t>
            </a:r>
            <a:r>
              <a:rPr lang="ja-JP" altLang="en-US" sz="700" b="1" u="sng" dirty="0">
                <a:latin typeface="Meiryo UI" panose="020B0604030504040204" pitchFamily="50" charset="-128"/>
                <a:ea typeface="Meiryo UI" panose="020B0604030504040204" pitchFamily="50" charset="-128"/>
              </a:rPr>
              <a:t>ライブクラスター可能性発表（大阪府）</a:t>
            </a:r>
            <a:endParaRPr lang="en-US" altLang="ja-JP" sz="700" b="1" u="sng"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36292" y="4492213"/>
            <a:ext cx="298672" cy="1912062"/>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rPr>
              <a:t>日　</a:t>
            </a:r>
            <a:r>
              <a:rPr lang="ja-JP" altLang="en-US" sz="700" b="1" u="sng" dirty="0">
                <a:latin typeface="Meiryo UI" panose="020B0604030504040204" pitchFamily="50" charset="-128"/>
                <a:ea typeface="Meiryo UI" panose="020B0604030504040204" pitchFamily="50" charset="-128"/>
              </a:rPr>
              <a:t>府主催イベント中止・延期（大阪府）</a:t>
            </a:r>
            <a:endParaRPr lang="en-US" altLang="ja-JP" sz="700" b="1" u="sng"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74865" y="4492212"/>
            <a:ext cx="298672" cy="2091047"/>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日　</a:t>
            </a:r>
            <a:r>
              <a:rPr lang="ja-JP" altLang="en-US" sz="700" b="1" u="sng" dirty="0">
                <a:latin typeface="Meiryo UI" panose="020B0604030504040204" pitchFamily="50" charset="-128"/>
                <a:ea typeface="Meiryo UI" panose="020B0604030504040204" pitchFamily="50" charset="-128"/>
              </a:rPr>
              <a:t>府立高校・市町村立学校休校（大阪府）</a:t>
            </a:r>
            <a:endParaRPr lang="en-US" altLang="ja-JP" sz="700" b="1" u="sng"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1071099" y="4497140"/>
            <a:ext cx="298672" cy="2331534"/>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5</a:t>
            </a:r>
            <a:r>
              <a:rPr lang="ja-JP" altLang="en-US" sz="700" dirty="0">
                <a:latin typeface="Meiryo UI" panose="020B0604030504040204" pitchFamily="50" charset="-128"/>
                <a:ea typeface="Meiryo UI" panose="020B0604030504040204" pitchFamily="50" charset="-128"/>
              </a:rPr>
              <a:t>日　スポーツジムクラスター発表（愛知県）</a:t>
            </a:r>
            <a:endParaRPr lang="en-US" altLang="ja-JP" sz="7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1728191" y="4492213"/>
            <a:ext cx="298672" cy="1822294"/>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9</a:t>
            </a:r>
            <a:r>
              <a:rPr lang="ja-JP" altLang="en-US" sz="700" dirty="0">
                <a:latin typeface="Meiryo UI" panose="020B0604030504040204" pitchFamily="50" charset="-128"/>
                <a:ea typeface="Meiryo UI" panose="020B0604030504040204" pitchFamily="50" charset="-128"/>
              </a:rPr>
              <a:t>日　プロ野球・Ｊリーグ公式戦延期決定</a:t>
            </a:r>
            <a:endParaRPr lang="en-US" altLang="ja-JP" sz="7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1882001" y="4492213"/>
            <a:ext cx="298672" cy="164275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rPr>
              <a:t>日　歴史的緊急事態に初指定（国）</a:t>
            </a:r>
            <a:endParaRPr lang="en-US" altLang="ja-JP" sz="7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2029918" y="4492213"/>
            <a:ext cx="514115" cy="1732526"/>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rPr>
              <a:t>日　繁華街クラスター発表（北海道）</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ＷＨＯがパンデミックと認める</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センバツ高校野球初の中止決定</a:t>
            </a:r>
            <a:endParaRPr lang="en-US" altLang="ja-JP" sz="7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2393803" y="4495876"/>
            <a:ext cx="406393" cy="1379545"/>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13</a:t>
            </a:r>
            <a:r>
              <a:rPr lang="ja-JP" altLang="en-US" sz="700" dirty="0">
                <a:latin typeface="Meiryo UI" panose="020B0604030504040204" pitchFamily="50" charset="-128"/>
                <a:ea typeface="Meiryo UI" panose="020B0604030504040204" pitchFamily="50" charset="-128"/>
              </a:rPr>
              <a:t>日　特別措置法改正（国）</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緊急事態措置発令可能に</a:t>
            </a:r>
            <a:endParaRPr lang="en-US" altLang="ja-JP" sz="7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2695744" y="4492213"/>
            <a:ext cx="628121" cy="1828386"/>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rPr>
              <a:t>日　感染拡大地域自粛検討（国）</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b="1" u="sng" dirty="0">
                <a:latin typeface="Meiryo UI" panose="020B0604030504040204" pitchFamily="50" charset="-128"/>
                <a:ea typeface="Meiryo UI" panose="020B0604030504040204" pitchFamily="50" charset="-128"/>
              </a:rPr>
              <a:t>ライブクラスター収束宣言</a:t>
            </a:r>
            <a:endParaRPr lang="en-US" altLang="ja-JP" sz="700" b="1" u="sng"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en-US" altLang="ja-JP" sz="700" b="1" u="sng" dirty="0">
                <a:latin typeface="Meiryo UI" panose="020B0604030504040204" pitchFamily="50" charset="-128"/>
                <a:ea typeface="Meiryo UI" panose="020B0604030504040204" pitchFamily="50" charset="-128"/>
              </a:rPr>
              <a:t>3</a:t>
            </a:r>
            <a:r>
              <a:rPr lang="ja-JP" altLang="en-US" sz="700" b="1" u="sng" dirty="0">
                <a:latin typeface="Meiryo UI" panose="020B0604030504040204" pitchFamily="50" charset="-128"/>
                <a:ea typeface="Meiryo UI" panose="020B0604030504040204" pitchFamily="50" charset="-128"/>
              </a:rPr>
              <a:t>連休の兵庫県との往来、</a:t>
            </a:r>
            <a:endParaRPr lang="en-US" altLang="ja-JP" sz="700" b="1" u="sng"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b="1" u="sng" dirty="0">
                <a:latin typeface="Meiryo UI" panose="020B0604030504040204" pitchFamily="50" charset="-128"/>
                <a:ea typeface="Meiryo UI" panose="020B0604030504040204" pitchFamily="50" charset="-128"/>
              </a:rPr>
              <a:t>不要不急の外出自粛要請（大阪府）</a:t>
            </a:r>
            <a:endParaRPr lang="en-US" altLang="ja-JP" sz="700" b="1" u="sng"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3180003" y="4491662"/>
            <a:ext cx="412677" cy="164275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rPr>
              <a:t>日　歴史的緊急事態に初指定（国）</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en-US" altLang="ja-JP" sz="700" dirty="0">
                <a:latin typeface="Meiryo UI" panose="020B0604030504040204" pitchFamily="50" charset="-128"/>
                <a:ea typeface="Meiryo UI" panose="020B0604030504040204" pitchFamily="50" charset="-128"/>
              </a:rPr>
              <a:t>3</a:t>
            </a:r>
            <a:r>
              <a:rPr lang="ja-JP" altLang="en-US" sz="700" dirty="0">
                <a:latin typeface="Meiryo UI" panose="020B0604030504040204" pitchFamily="50" charset="-128"/>
                <a:ea typeface="Meiryo UI" panose="020B0604030504040204" pitchFamily="50" charset="-128"/>
              </a:rPr>
              <a:t>密回避ポスター配布（国）</a:t>
            </a:r>
            <a:endParaRPr lang="en-US" altLang="ja-JP" sz="700"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3544471" y="4495972"/>
            <a:ext cx="298672" cy="164275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rPr>
              <a:t>日　ロックダウンに言及（東京都）</a:t>
            </a:r>
            <a:endParaRPr lang="en-US" altLang="ja-JP" sz="700" dirty="0">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3706916" y="4495669"/>
            <a:ext cx="298672" cy="1912062"/>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rPr>
              <a:t>日　オリンピックパラリンピック延期決定</a:t>
            </a:r>
            <a:endParaRPr lang="en-US" altLang="ja-JP" sz="700"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3866645" y="4491662"/>
            <a:ext cx="298672" cy="2091598"/>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rPr>
              <a:t>日　イベントや週末の外出自粛要請（東京都）</a:t>
            </a:r>
            <a:endParaRPr lang="en-US" altLang="ja-JP" sz="700" dirty="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4026646" y="4499039"/>
            <a:ext cx="412677" cy="2032288"/>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rPr>
              <a:t>日　本部会議設置（国）</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外出自粛要請（東京都・近隣</a:t>
            </a:r>
            <a:r>
              <a:rPr lang="en-US" altLang="ja-JP" sz="700" dirty="0">
                <a:latin typeface="Meiryo UI" panose="020B0604030504040204" pitchFamily="50" charset="-128"/>
                <a:ea typeface="Meiryo UI" panose="020B0604030504040204" pitchFamily="50" charset="-128"/>
              </a:rPr>
              <a:t>4</a:t>
            </a:r>
            <a:r>
              <a:rPr lang="ja-JP" altLang="en-US" sz="700" dirty="0">
                <a:latin typeface="Meiryo UI" panose="020B0604030504040204" pitchFamily="50" charset="-128"/>
                <a:ea typeface="Meiryo UI" panose="020B0604030504040204" pitchFamily="50" charset="-128"/>
              </a:rPr>
              <a:t>県合同）</a:t>
            </a:r>
            <a:endParaRPr lang="en-US" altLang="ja-JP" sz="70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4368118" y="4498665"/>
            <a:ext cx="406393" cy="1559081"/>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rPr>
              <a:t>日　国内感染者百人超</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b="1" u="sng" dirty="0">
                <a:latin typeface="Meiryo UI" panose="020B0604030504040204" pitchFamily="50" charset="-128"/>
                <a:ea typeface="Meiryo UI" panose="020B0604030504040204" pitchFamily="50" charset="-128"/>
              </a:rPr>
              <a:t>週末外出自粛要請（大阪府）</a:t>
            </a:r>
            <a:endParaRPr lang="en-US" altLang="ja-JP" sz="700" b="1" u="sng" dirty="0">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4657988" y="4495669"/>
            <a:ext cx="298672" cy="119391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rPr>
              <a:t>日　国内感染者二百人超</a:t>
            </a:r>
            <a:endParaRPr lang="en-US" altLang="ja-JP" sz="700" dirty="0">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4798410" y="4501803"/>
            <a:ext cx="298672" cy="1104148"/>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rPr>
              <a:t>日　志村けんさん死去</a:t>
            </a:r>
            <a:endParaRPr lang="en-US" altLang="ja-JP" sz="700" dirty="0">
              <a:latin typeface="Meiryo UI" panose="020B0604030504040204" pitchFamily="50" charset="-128"/>
              <a:ea typeface="Meiryo UI" panose="020B0604030504040204" pitchFamily="50" charset="-128"/>
            </a:endParaRPr>
          </a:p>
        </p:txBody>
      </p:sp>
      <p:sp>
        <p:nvSpPr>
          <p:cNvPr id="69" name="テキスト ボックス 68"/>
          <p:cNvSpPr txBox="1"/>
          <p:nvPr/>
        </p:nvSpPr>
        <p:spPr>
          <a:xfrm>
            <a:off x="4925626" y="4498665"/>
            <a:ext cx="298672" cy="164275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rPr>
              <a:t>日　夜間酒場等自粛要請（東京都）</a:t>
            </a:r>
            <a:endParaRPr lang="en-US" altLang="ja-JP" sz="700"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5051509" y="4499009"/>
            <a:ext cx="298672" cy="2091598"/>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rPr>
              <a:t>日　</a:t>
            </a:r>
            <a:r>
              <a:rPr lang="ja-JP" altLang="en-US" sz="700" b="1" u="sng" dirty="0">
                <a:latin typeface="Meiryo UI" panose="020B0604030504040204" pitchFamily="50" charset="-128"/>
                <a:ea typeface="Meiryo UI" panose="020B0604030504040204" pitchFamily="50" charset="-128"/>
              </a:rPr>
              <a:t>夜の飲食店等へ</a:t>
            </a:r>
            <a:r>
              <a:rPr lang="ja-JP" altLang="en-US" sz="700" b="1" u="sng" dirty="0" smtClean="0">
                <a:latin typeface="Meiryo UI" panose="020B0604030504040204" pitchFamily="50" charset="-128"/>
                <a:ea typeface="Meiryo UI" panose="020B0604030504040204" pitchFamily="50" charset="-128"/>
              </a:rPr>
              <a:t>の外出自粛</a:t>
            </a:r>
            <a:r>
              <a:rPr lang="ja-JP" altLang="en-US" sz="700" b="1" u="sng" dirty="0">
                <a:latin typeface="Meiryo UI" panose="020B0604030504040204" pitchFamily="50" charset="-128"/>
                <a:ea typeface="Meiryo UI" panose="020B0604030504040204" pitchFamily="50" charset="-128"/>
              </a:rPr>
              <a:t>要請（大阪府）</a:t>
            </a:r>
            <a:endParaRPr lang="en-US" altLang="ja-JP" sz="700" b="1" u="sng" dirty="0">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5196304" y="4495669"/>
            <a:ext cx="406393" cy="173861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a:t>
            </a:r>
            <a:r>
              <a:rPr lang="ja-JP" altLang="en-US" sz="700" dirty="0">
                <a:latin typeface="Meiryo UI" panose="020B0604030504040204" pitchFamily="50" charset="-128"/>
                <a:ea typeface="Meiryo UI" panose="020B0604030504040204" pitchFamily="50" charset="-128"/>
              </a:rPr>
              <a:t>日　全世帯マスク配布方針公表（国）</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b="1" u="sng" dirty="0">
                <a:latin typeface="Meiryo UI" panose="020B0604030504040204" pitchFamily="50" charset="-128"/>
                <a:ea typeface="Meiryo UI" panose="020B0604030504040204" pitchFamily="50" charset="-128"/>
              </a:rPr>
              <a:t>夜の街クラスター発表（大阪府）</a:t>
            </a:r>
            <a:endParaRPr lang="en-US" altLang="ja-JP" sz="700" b="1" u="sng"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450982" y="4489166"/>
            <a:ext cx="406393" cy="2007922"/>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3</a:t>
            </a:r>
            <a:r>
              <a:rPr lang="ja-JP" altLang="en-US" sz="700" dirty="0">
                <a:latin typeface="Meiryo UI" panose="020B0604030504040204" pitchFamily="50" charset="-128"/>
                <a:ea typeface="Meiryo UI" panose="020B0604030504040204" pitchFamily="50" charset="-128"/>
              </a:rPr>
              <a:t>日　国内感染者三百人超</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b="1" u="sng" dirty="0">
                <a:latin typeface="Meiryo UI" panose="020B0604030504040204" pitchFamily="50" charset="-128"/>
                <a:ea typeface="Meiryo UI" panose="020B0604030504040204" pitchFamily="50" charset="-128"/>
              </a:rPr>
              <a:t>週末外出自粛・花見自粛要請（大阪府）</a:t>
            </a:r>
            <a:endParaRPr lang="en-US" altLang="ja-JP" sz="700" b="1" u="sng"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5697439" y="4486339"/>
            <a:ext cx="406393" cy="1469313"/>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7</a:t>
            </a:r>
            <a:r>
              <a:rPr lang="ja-JP" altLang="en-US" sz="700" dirty="0">
                <a:latin typeface="Meiryo UI" panose="020B0604030504040204" pitchFamily="50" charset="-128"/>
                <a:ea typeface="Meiryo UI" panose="020B0604030504040204" pitchFamily="50" charset="-128"/>
              </a:rPr>
              <a:t>日　緊急事態宣言（国）</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b="1" u="sng" dirty="0">
                <a:latin typeface="Meiryo UI" panose="020B0604030504040204" pitchFamily="50" charset="-128"/>
                <a:ea typeface="Meiryo UI" panose="020B0604030504040204" pitchFamily="50" charset="-128"/>
              </a:rPr>
              <a:t>テレワーク要請（大阪府）</a:t>
            </a:r>
            <a:endParaRPr lang="en-US" altLang="ja-JP" sz="700" b="1" u="sng" dirty="0">
              <a:latin typeface="Meiryo UI" panose="020B0604030504040204" pitchFamily="50" charset="-128"/>
              <a:ea typeface="Meiryo UI" panose="020B0604030504040204" pitchFamily="50" charset="-128"/>
            </a:endParaRPr>
          </a:p>
        </p:txBody>
      </p:sp>
      <p:sp>
        <p:nvSpPr>
          <p:cNvPr id="29" name="正方形/長方形 28"/>
          <p:cNvSpPr/>
          <p:nvPr/>
        </p:nvSpPr>
        <p:spPr>
          <a:xfrm>
            <a:off x="0" y="509864"/>
            <a:ext cx="12183492" cy="66039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lvl="0" indent="-285744">
              <a:buFont typeface="Wingdings" panose="05000000000000000000" pitchFamily="2" charset="2"/>
              <a:buChar char="u"/>
            </a:pPr>
            <a:r>
              <a:rPr lang="ja-JP" altLang="en-US" sz="2000" b="1" dirty="0">
                <a:solidFill>
                  <a:prstClr val="black"/>
                </a:solidFill>
                <a:latin typeface="Meiryo UI" panose="020B0604030504040204" pitchFamily="50" charset="-128"/>
                <a:ea typeface="Meiryo UI" panose="020B0604030504040204" pitchFamily="50" charset="-128"/>
              </a:rPr>
              <a:t>３月以降、大阪府以外にも、国内の感染状況を踏まえて全国的なイベント等の中止延期や、国・他府県による対応が連日なされた。</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651247" y="4485651"/>
            <a:ext cx="298672" cy="2360903"/>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rPr>
              <a:t>日　</a:t>
            </a:r>
            <a:r>
              <a:rPr lang="ja-JP" altLang="en-US" sz="700" b="1" u="sng" dirty="0">
                <a:latin typeface="Meiryo UI" panose="020B0604030504040204" pitchFamily="50" charset="-128"/>
                <a:ea typeface="Meiryo UI" panose="020B0604030504040204" pitchFamily="50" charset="-128"/>
              </a:rPr>
              <a:t>緊急事態措置の強化・施設の使用制限（大阪府）</a:t>
            </a:r>
            <a:endParaRPr lang="en-US" altLang="ja-JP" sz="700" b="1" u="sng"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1133741" y="4485651"/>
            <a:ext cx="298672" cy="164275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rPr>
              <a:t>日　</a:t>
            </a:r>
            <a:r>
              <a:rPr lang="ja-JP" altLang="en-US" sz="700" b="1" u="sng" dirty="0">
                <a:latin typeface="Meiryo UI" panose="020B0604030504040204" pitchFamily="50" charset="-128"/>
                <a:ea typeface="Meiryo UI" panose="020B0604030504040204" pitchFamily="50" charset="-128"/>
              </a:rPr>
              <a:t>緊急事態措置の緩和（大阪府）</a:t>
            </a:r>
            <a:endParaRPr lang="en-US" altLang="ja-JP" sz="700" b="1" u="sng"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948346" y="4492213"/>
            <a:ext cx="298672" cy="2181366"/>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rPr>
              <a:t>日　緊急事態措置を実施すべき区域の拡大（国）</a:t>
            </a:r>
            <a:endParaRPr lang="en-US" altLang="ja-JP" sz="7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9649485" y="4492213"/>
            <a:ext cx="292388" cy="2157001"/>
          </a:xfrm>
          <a:prstGeom prst="rect">
            <a:avLst/>
          </a:prstGeom>
          <a:noFill/>
        </p:spPr>
        <p:txBody>
          <a:bodyPr vert="eaVert" wrap="none" rtlCol="0">
            <a:spAutoFit/>
          </a:bodyPr>
          <a:lstStyle/>
          <a:p>
            <a:r>
              <a:rPr lang="ja-JP" altLang="en-US" sz="700" dirty="0">
                <a:latin typeface="Meiryo UI" panose="020B0604030504040204" pitchFamily="50" charset="-128"/>
                <a:ea typeface="Meiryo UI" panose="020B0604030504040204" pitchFamily="50" charset="-128"/>
              </a:rPr>
              <a:t>４日　緊急事態措置を実施すべき期間の延長（国）</a:t>
            </a:r>
            <a:endParaRPr lang="en-US" altLang="ja-JP" sz="7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0921686" y="4495669"/>
            <a:ext cx="298672" cy="2181366"/>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rPr>
              <a:t>日　緊急事態措置を実施すべき区域の縮小（国）</a:t>
            </a:r>
            <a:endParaRPr lang="en-US" altLang="ja-JP" sz="7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＜仮説１＞　府民</a:t>
            </a:r>
            <a:r>
              <a:rPr lang="ja-JP" altLang="en-US" sz="2400" b="1" dirty="0">
                <a:solidFill>
                  <a:schemeClr val="bg1"/>
                </a:solidFill>
                <a:latin typeface="Meiryo UI" panose="020B0604030504040204" pitchFamily="50" charset="-128"/>
                <a:ea typeface="Meiryo UI" panose="020B0604030504040204" pitchFamily="50" charset="-128"/>
              </a:rPr>
              <a:t>の行動</a:t>
            </a:r>
            <a:r>
              <a:rPr lang="ja-JP" altLang="en-US" sz="2400" b="1" dirty="0" smtClean="0">
                <a:solidFill>
                  <a:schemeClr val="bg1"/>
                </a:solidFill>
                <a:latin typeface="Meiryo UI" panose="020B0604030504040204" pitchFamily="50" charset="-128"/>
                <a:ea typeface="Meiryo UI" panose="020B0604030504040204" pitchFamily="50" charset="-128"/>
              </a:rPr>
              <a:t>変容</a:t>
            </a:r>
            <a:endParaRPr lang="ja-JP" altLang="en-US" sz="2400" b="1"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0" y="1238541"/>
            <a:ext cx="13096875" cy="3600450"/>
          </a:xfrm>
          <a:prstGeom prst="rect">
            <a:avLst/>
          </a:prstGeom>
        </p:spPr>
      </p:pic>
    </p:spTree>
    <p:extLst>
      <p:ext uri="{BB962C8B-B14F-4D97-AF65-F5344CB8AC3E}">
        <p14:creationId xmlns:p14="http://schemas.microsoft.com/office/powerpoint/2010/main" val="350581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165369026"/>
              </p:ext>
            </p:extLst>
          </p:nvPr>
        </p:nvGraphicFramePr>
        <p:xfrm>
          <a:off x="395077" y="1751251"/>
          <a:ext cx="4521440" cy="2074184"/>
        </p:xfrm>
        <a:graphic>
          <a:graphicData uri="http://schemas.openxmlformats.org/drawingml/2006/table">
            <a:tbl>
              <a:tblPr firstRow="1" bandRow="1">
                <a:tableStyleId>{5940675A-B579-460E-94D1-54222C63F5DA}</a:tableStyleId>
              </a:tblPr>
              <a:tblGrid>
                <a:gridCol w="3722714">
                  <a:extLst>
                    <a:ext uri="{9D8B030D-6E8A-4147-A177-3AD203B41FA5}">
                      <a16:colId xmlns:a16="http://schemas.microsoft.com/office/drawing/2014/main" val="807857528"/>
                    </a:ext>
                  </a:extLst>
                </a:gridCol>
                <a:gridCol w="798726">
                  <a:extLst>
                    <a:ext uri="{9D8B030D-6E8A-4147-A177-3AD203B41FA5}">
                      <a16:colId xmlns:a16="http://schemas.microsoft.com/office/drawing/2014/main" val="112506604"/>
                    </a:ext>
                  </a:extLst>
                </a:gridCol>
              </a:tblGrid>
              <a:tr h="296312">
                <a:tc>
                  <a:txBody>
                    <a:bodyPr/>
                    <a:lstStyle/>
                    <a:p>
                      <a:pPr algn="ctr"/>
                      <a:r>
                        <a:rPr kumimoji="1" lang="ja-JP" altLang="en-US" sz="1200" dirty="0"/>
                        <a:t>感染者の分類</a:t>
                      </a:r>
                    </a:p>
                  </a:txBody>
                  <a:tcPr marL="82953" marR="82953" marT="41476" marB="41476" anchor="ctr">
                    <a:solidFill>
                      <a:schemeClr val="bg2">
                        <a:lumMod val="75000"/>
                      </a:schemeClr>
                    </a:solidFill>
                  </a:tcPr>
                </a:tc>
                <a:tc>
                  <a:txBody>
                    <a:bodyPr/>
                    <a:lstStyle/>
                    <a:p>
                      <a:pPr algn="ctr"/>
                      <a:r>
                        <a:rPr kumimoji="1" lang="ja-JP" altLang="en-US" sz="1200" dirty="0"/>
                        <a:t>人数</a:t>
                      </a:r>
                      <a:endParaRPr kumimoji="1" lang="en-US" altLang="ja-JP" sz="1200" dirty="0"/>
                    </a:p>
                  </a:txBody>
                  <a:tcPr marL="82953" marR="82953" marT="41476" marB="41476" anchor="ctr">
                    <a:solidFill>
                      <a:schemeClr val="bg2">
                        <a:lumMod val="75000"/>
                      </a:schemeClr>
                    </a:solidFill>
                  </a:tcPr>
                </a:tc>
                <a:extLst>
                  <a:ext uri="{0D108BD9-81ED-4DB2-BD59-A6C34878D82A}">
                    <a16:rowId xmlns:a16="http://schemas.microsoft.com/office/drawing/2014/main" val="559395885"/>
                  </a:ext>
                </a:extLst>
              </a:tr>
              <a:tr h="296312">
                <a:tc>
                  <a:txBody>
                    <a:bodyPr/>
                    <a:lstStyle/>
                    <a:p>
                      <a:r>
                        <a:rPr kumimoji="1" lang="ja-JP" altLang="en-US" sz="1200" dirty="0"/>
                        <a:t>ライブ参加者とその濃厚接触者</a:t>
                      </a:r>
                      <a:endParaRPr kumimoji="1" lang="en-US" altLang="ja-JP" sz="1200" dirty="0"/>
                    </a:p>
                  </a:txBody>
                  <a:tcPr marL="82953" marR="82953" marT="41476" marB="41476" anchor="ctr"/>
                </a:tc>
                <a:tc>
                  <a:txBody>
                    <a:bodyPr/>
                    <a:lstStyle/>
                    <a:p>
                      <a:pPr algn="r"/>
                      <a:r>
                        <a:rPr kumimoji="1" lang="en-US" altLang="ja-JP" sz="1200" dirty="0"/>
                        <a:t>68</a:t>
                      </a:r>
                      <a:r>
                        <a:rPr kumimoji="1" lang="ja-JP" altLang="en-US" sz="1200" dirty="0"/>
                        <a:t>人</a:t>
                      </a:r>
                    </a:p>
                  </a:txBody>
                  <a:tcPr marL="82953" marR="82953" marT="41476" marB="41476" anchor="ctr"/>
                </a:tc>
                <a:extLst>
                  <a:ext uri="{0D108BD9-81ED-4DB2-BD59-A6C34878D82A}">
                    <a16:rowId xmlns:a16="http://schemas.microsoft.com/office/drawing/2014/main" val="1336727954"/>
                  </a:ext>
                </a:extLst>
              </a:tr>
              <a:tr h="296312">
                <a:tc>
                  <a:txBody>
                    <a:bodyPr/>
                    <a:lstStyle/>
                    <a:p>
                      <a:r>
                        <a:rPr kumimoji="1" lang="ja-JP" altLang="en-US" sz="1200" dirty="0"/>
                        <a:t>海外からの帰国者とその濃厚接触者</a:t>
                      </a:r>
                      <a:endParaRPr kumimoji="1" lang="en-US" altLang="ja-JP" sz="1200" dirty="0"/>
                    </a:p>
                  </a:txBody>
                  <a:tcPr marL="82953" marR="82953" marT="41476" marB="41476" anchor="ctr"/>
                </a:tc>
                <a:tc>
                  <a:txBody>
                    <a:bodyPr/>
                    <a:lstStyle/>
                    <a:p>
                      <a:pPr algn="r"/>
                      <a:r>
                        <a:rPr kumimoji="1" lang="en-US" altLang="ja-JP" sz="1200" dirty="0"/>
                        <a:t>21</a:t>
                      </a:r>
                      <a:r>
                        <a:rPr kumimoji="1" lang="ja-JP" altLang="en-US" sz="1200" dirty="0"/>
                        <a:t>人</a:t>
                      </a:r>
                    </a:p>
                  </a:txBody>
                  <a:tcPr marL="82953" marR="82953" marT="41476" marB="41476" anchor="ctr"/>
                </a:tc>
                <a:extLst>
                  <a:ext uri="{0D108BD9-81ED-4DB2-BD59-A6C34878D82A}">
                    <a16:rowId xmlns:a16="http://schemas.microsoft.com/office/drawing/2014/main" val="1661121438"/>
                  </a:ext>
                </a:extLst>
              </a:tr>
              <a:tr h="296312">
                <a:tc>
                  <a:txBody>
                    <a:bodyPr/>
                    <a:lstStyle/>
                    <a:p>
                      <a:r>
                        <a:rPr kumimoji="1" lang="ja-JP" altLang="en-US" sz="1200" dirty="0"/>
                        <a:t>京都産業大学関連</a:t>
                      </a:r>
                      <a:endParaRPr kumimoji="1" lang="en-US" altLang="ja-JP" sz="1200" dirty="0"/>
                    </a:p>
                  </a:txBody>
                  <a:tcPr marL="82953" marR="82953" marT="41476" marB="41476" anchor="ctr"/>
                </a:tc>
                <a:tc>
                  <a:txBody>
                    <a:bodyPr/>
                    <a:lstStyle/>
                    <a:p>
                      <a:pPr algn="r"/>
                      <a:r>
                        <a:rPr kumimoji="1" lang="en-US" altLang="ja-JP" sz="1200" dirty="0"/>
                        <a:t>5</a:t>
                      </a:r>
                      <a:r>
                        <a:rPr kumimoji="1" lang="ja-JP" altLang="en-US" sz="1200" dirty="0"/>
                        <a:t>人</a:t>
                      </a:r>
                    </a:p>
                  </a:txBody>
                  <a:tcPr marL="82953" marR="82953" marT="41476" marB="41476" anchor="ctr"/>
                </a:tc>
                <a:extLst>
                  <a:ext uri="{0D108BD9-81ED-4DB2-BD59-A6C34878D82A}">
                    <a16:rowId xmlns:a16="http://schemas.microsoft.com/office/drawing/2014/main" val="2593328943"/>
                  </a:ext>
                </a:extLst>
              </a:tr>
              <a:tr h="296312">
                <a:tc>
                  <a:txBody>
                    <a:bodyPr/>
                    <a:lstStyle/>
                    <a:p>
                      <a:r>
                        <a:rPr kumimoji="1" lang="ja-JP" altLang="en-US" sz="1200" b="1" dirty="0"/>
                        <a:t>感染経路不明者</a:t>
                      </a:r>
                      <a:endParaRPr kumimoji="1" lang="en-US" altLang="ja-JP" sz="1200" b="1" dirty="0"/>
                    </a:p>
                  </a:txBody>
                  <a:tcPr marL="82953" marR="82953" marT="41476" marB="41476" anchor="ctr"/>
                </a:tc>
                <a:tc>
                  <a:txBody>
                    <a:bodyPr/>
                    <a:lstStyle/>
                    <a:p>
                      <a:pPr algn="r"/>
                      <a:r>
                        <a:rPr kumimoji="1" lang="en-US" altLang="ja-JP" sz="1200" b="1" dirty="0"/>
                        <a:t>100</a:t>
                      </a:r>
                      <a:r>
                        <a:rPr kumimoji="1" lang="ja-JP" altLang="en-US" sz="1200" b="1" dirty="0"/>
                        <a:t>人</a:t>
                      </a:r>
                    </a:p>
                  </a:txBody>
                  <a:tcPr marL="82953" marR="82953" marT="41476" marB="41476" anchor="ctr"/>
                </a:tc>
                <a:extLst>
                  <a:ext uri="{0D108BD9-81ED-4DB2-BD59-A6C34878D82A}">
                    <a16:rowId xmlns:a16="http://schemas.microsoft.com/office/drawing/2014/main" val="1001998296"/>
                  </a:ext>
                </a:extLst>
              </a:tr>
              <a:tr h="296312">
                <a:tc>
                  <a:txBody>
                    <a:bodyPr/>
                    <a:lstStyle/>
                    <a:p>
                      <a:r>
                        <a:rPr kumimoji="1" lang="ja-JP" altLang="en-US" sz="1200" b="1" dirty="0"/>
                        <a:t>感染経路不明者の濃厚接触者</a:t>
                      </a:r>
                    </a:p>
                  </a:txBody>
                  <a:tcPr marL="82953" marR="82953" marT="41476" marB="41476" anchor="ctr"/>
                </a:tc>
                <a:tc>
                  <a:txBody>
                    <a:bodyPr/>
                    <a:lstStyle/>
                    <a:p>
                      <a:pPr algn="r"/>
                      <a:r>
                        <a:rPr kumimoji="1" lang="en-US" altLang="ja-JP" sz="1200" b="1" dirty="0"/>
                        <a:t>46</a:t>
                      </a:r>
                      <a:r>
                        <a:rPr kumimoji="1" lang="ja-JP" altLang="en-US" sz="1200" b="1" dirty="0"/>
                        <a:t>人</a:t>
                      </a:r>
                    </a:p>
                  </a:txBody>
                  <a:tcPr marL="82953" marR="82953" marT="41476" marB="41476" anchor="ctr"/>
                </a:tc>
                <a:extLst>
                  <a:ext uri="{0D108BD9-81ED-4DB2-BD59-A6C34878D82A}">
                    <a16:rowId xmlns:a16="http://schemas.microsoft.com/office/drawing/2014/main" val="2775316239"/>
                  </a:ext>
                </a:extLst>
              </a:tr>
              <a:tr h="296312">
                <a:tc>
                  <a:txBody>
                    <a:bodyPr/>
                    <a:lstStyle/>
                    <a:p>
                      <a:r>
                        <a:rPr kumimoji="1" lang="ja-JP" altLang="en-US" sz="1200" dirty="0"/>
                        <a:t>合計</a:t>
                      </a:r>
                    </a:p>
                  </a:txBody>
                  <a:tcPr marL="82953" marR="82953" marT="41476" marB="41476" anchor="ctr"/>
                </a:tc>
                <a:tc>
                  <a:txBody>
                    <a:bodyPr/>
                    <a:lstStyle/>
                    <a:p>
                      <a:pPr algn="r"/>
                      <a:r>
                        <a:rPr kumimoji="1" lang="en-US" altLang="ja-JP" sz="1200" dirty="0"/>
                        <a:t>240</a:t>
                      </a:r>
                      <a:r>
                        <a:rPr kumimoji="1" lang="ja-JP" altLang="en-US" sz="1200" dirty="0"/>
                        <a:t>人</a:t>
                      </a:r>
                    </a:p>
                  </a:txBody>
                  <a:tcPr marL="82953" marR="82953" marT="41476" marB="41476" anchor="ctr"/>
                </a:tc>
                <a:extLst>
                  <a:ext uri="{0D108BD9-81ED-4DB2-BD59-A6C34878D82A}">
                    <a16:rowId xmlns:a16="http://schemas.microsoft.com/office/drawing/2014/main" val="350985822"/>
                  </a:ext>
                </a:extLst>
              </a:tr>
            </a:tbl>
          </a:graphicData>
        </a:graphic>
      </p:graphicFrame>
      <p:sp>
        <p:nvSpPr>
          <p:cNvPr id="7" name="テキスト ボックス 6"/>
          <p:cNvSpPr txBox="1"/>
          <p:nvPr/>
        </p:nvSpPr>
        <p:spPr>
          <a:xfrm>
            <a:off x="134407" y="1333943"/>
            <a:ext cx="3315331"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１．感染経路不明者の発生状況（</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p>
        </p:txBody>
      </p:sp>
      <p:sp>
        <p:nvSpPr>
          <p:cNvPr id="37" name="テキスト ボックス 36"/>
          <p:cNvSpPr txBox="1"/>
          <p:nvPr/>
        </p:nvSpPr>
        <p:spPr>
          <a:xfrm>
            <a:off x="5602206" y="1323653"/>
            <a:ext cx="3584636"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３．感染経路不明者からの感染拡大（</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p>
        </p:txBody>
      </p:sp>
      <p:sp>
        <p:nvSpPr>
          <p:cNvPr id="60" name="テキスト ボックス 59"/>
          <p:cNvSpPr txBox="1"/>
          <p:nvPr/>
        </p:nvSpPr>
        <p:spPr>
          <a:xfrm>
            <a:off x="134407" y="4446224"/>
            <a:ext cx="3999813"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２．感染経路不明者の濃厚接触者の内訳（</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p>
        </p:txBody>
      </p:sp>
      <p:graphicFrame>
        <p:nvGraphicFramePr>
          <p:cNvPr id="62" name="表 61"/>
          <p:cNvGraphicFramePr>
            <a:graphicFrameLocks noGrp="1"/>
          </p:cNvGraphicFramePr>
          <p:nvPr>
            <p:extLst>
              <p:ext uri="{D42A27DB-BD31-4B8C-83A1-F6EECF244321}">
                <p14:modId xmlns:p14="http://schemas.microsoft.com/office/powerpoint/2010/main" val="599289876"/>
              </p:ext>
            </p:extLst>
          </p:nvPr>
        </p:nvGraphicFramePr>
        <p:xfrm>
          <a:off x="398069" y="4812120"/>
          <a:ext cx="4521601" cy="1330385"/>
        </p:xfrm>
        <a:graphic>
          <a:graphicData uri="http://schemas.openxmlformats.org/drawingml/2006/table">
            <a:tbl>
              <a:tblPr firstRow="1" bandRow="1">
                <a:tableStyleId>{5940675A-B579-460E-94D1-54222C63F5DA}</a:tableStyleId>
              </a:tblPr>
              <a:tblGrid>
                <a:gridCol w="3143703">
                  <a:extLst>
                    <a:ext uri="{9D8B030D-6E8A-4147-A177-3AD203B41FA5}">
                      <a16:colId xmlns:a16="http://schemas.microsoft.com/office/drawing/2014/main" val="1620103761"/>
                    </a:ext>
                  </a:extLst>
                </a:gridCol>
                <a:gridCol w="669624">
                  <a:extLst>
                    <a:ext uri="{9D8B030D-6E8A-4147-A177-3AD203B41FA5}">
                      <a16:colId xmlns:a16="http://schemas.microsoft.com/office/drawing/2014/main" val="4151611326"/>
                    </a:ext>
                  </a:extLst>
                </a:gridCol>
                <a:gridCol w="708274">
                  <a:extLst>
                    <a:ext uri="{9D8B030D-6E8A-4147-A177-3AD203B41FA5}">
                      <a16:colId xmlns:a16="http://schemas.microsoft.com/office/drawing/2014/main" val="3556882095"/>
                    </a:ext>
                  </a:extLst>
                </a:gridCol>
              </a:tblGrid>
              <a:tr h="266077">
                <a:tc>
                  <a:txBody>
                    <a:bodyPr/>
                    <a:lstStyle/>
                    <a:p>
                      <a:pPr algn="ctr"/>
                      <a:r>
                        <a:rPr kumimoji="1" lang="ja-JP" altLang="en-US" sz="1200" dirty="0"/>
                        <a:t>分類</a:t>
                      </a:r>
                    </a:p>
                  </a:txBody>
                  <a:tcPr marL="42012" marR="42012" marT="21006" marB="21006" anchor="ctr">
                    <a:solidFill>
                      <a:schemeClr val="bg2">
                        <a:lumMod val="75000"/>
                      </a:schemeClr>
                    </a:solidFill>
                  </a:tcPr>
                </a:tc>
                <a:tc>
                  <a:txBody>
                    <a:bodyPr/>
                    <a:lstStyle/>
                    <a:p>
                      <a:pPr algn="ctr"/>
                      <a:r>
                        <a:rPr kumimoji="1" lang="ja-JP" altLang="en-US" sz="1200" dirty="0"/>
                        <a:t>件数</a:t>
                      </a:r>
                      <a:endParaRPr kumimoji="1" lang="en-US" altLang="ja-JP" sz="1200" dirty="0"/>
                    </a:p>
                  </a:txBody>
                  <a:tcPr marL="42012" marR="42012" marT="21006" marB="21006" anchor="ctr">
                    <a:solidFill>
                      <a:schemeClr val="bg2">
                        <a:lumMod val="75000"/>
                      </a:schemeClr>
                    </a:solidFill>
                  </a:tcPr>
                </a:tc>
                <a:tc>
                  <a:txBody>
                    <a:bodyPr/>
                    <a:lstStyle/>
                    <a:p>
                      <a:pPr algn="ctr"/>
                      <a:r>
                        <a:rPr kumimoji="1" lang="ja-JP" altLang="en-US" sz="1200" dirty="0"/>
                        <a:t>割合</a:t>
                      </a:r>
                      <a:endParaRPr kumimoji="1" lang="en-US" altLang="ja-JP" sz="1200" dirty="0"/>
                    </a:p>
                  </a:txBody>
                  <a:tcPr marL="42012" marR="42012" marT="21006" marB="21006" anchor="ctr">
                    <a:solidFill>
                      <a:schemeClr val="bg2">
                        <a:lumMod val="75000"/>
                      </a:schemeClr>
                    </a:solidFill>
                  </a:tcPr>
                </a:tc>
                <a:extLst>
                  <a:ext uri="{0D108BD9-81ED-4DB2-BD59-A6C34878D82A}">
                    <a16:rowId xmlns:a16="http://schemas.microsoft.com/office/drawing/2014/main" val="2919943037"/>
                  </a:ext>
                </a:extLst>
              </a:tr>
              <a:tr h="266077">
                <a:tc>
                  <a:txBody>
                    <a:bodyPr/>
                    <a:lstStyle/>
                    <a:p>
                      <a:pPr algn="l"/>
                      <a:r>
                        <a:rPr kumimoji="1" lang="ja-JP" altLang="en-US" sz="1200" b="1" dirty="0"/>
                        <a:t>濃厚接触者として把握していた者</a:t>
                      </a:r>
                      <a:endParaRPr kumimoji="1" lang="en-US" altLang="ja-JP" sz="1200" b="1" dirty="0"/>
                    </a:p>
                  </a:txBody>
                  <a:tcPr marL="90000" marR="42012" marT="21006" marB="21006" anchor="ctr"/>
                </a:tc>
                <a:tc>
                  <a:txBody>
                    <a:bodyPr/>
                    <a:lstStyle/>
                    <a:p>
                      <a:pPr algn="r"/>
                      <a:r>
                        <a:rPr kumimoji="1" lang="en-US" altLang="ja-JP" sz="1200" b="1" dirty="0"/>
                        <a:t>30</a:t>
                      </a:r>
                    </a:p>
                  </a:txBody>
                  <a:tcPr marL="42012" marR="42012" marT="21006" marB="21006" anchor="ctr"/>
                </a:tc>
                <a:tc>
                  <a:txBody>
                    <a:bodyPr/>
                    <a:lstStyle/>
                    <a:p>
                      <a:pPr algn="r"/>
                      <a:r>
                        <a:rPr kumimoji="1" lang="en-US" altLang="ja-JP" sz="1200" b="1" dirty="0"/>
                        <a:t>65.2</a:t>
                      </a:r>
                      <a:endParaRPr kumimoji="1" lang="ja-JP" altLang="en-US" sz="1200" b="1" dirty="0"/>
                    </a:p>
                  </a:txBody>
                  <a:tcPr marL="42012" marR="90000" marT="21006" marB="21006" anchor="ctr"/>
                </a:tc>
                <a:extLst>
                  <a:ext uri="{0D108BD9-81ED-4DB2-BD59-A6C34878D82A}">
                    <a16:rowId xmlns:a16="http://schemas.microsoft.com/office/drawing/2014/main" val="486051571"/>
                  </a:ext>
                </a:extLst>
              </a:tr>
              <a:tr h="266077">
                <a:tc>
                  <a:txBody>
                    <a:bodyPr/>
                    <a:lstStyle/>
                    <a:p>
                      <a:pPr algn="l"/>
                      <a:r>
                        <a:rPr kumimoji="1" lang="ja-JP" altLang="en-US" sz="1200" b="1" dirty="0"/>
                        <a:t>感染源と同時検査した者</a:t>
                      </a:r>
                      <a:endParaRPr kumimoji="1" lang="en-US" altLang="ja-JP" sz="1200" b="1" dirty="0"/>
                    </a:p>
                  </a:txBody>
                  <a:tcPr marL="90000" marR="42012" marT="21006" marB="21006" anchor="ctr"/>
                </a:tc>
                <a:tc>
                  <a:txBody>
                    <a:bodyPr/>
                    <a:lstStyle/>
                    <a:p>
                      <a:pPr algn="r"/>
                      <a:r>
                        <a:rPr kumimoji="1" lang="en-US" altLang="ja-JP" sz="1200" b="1" dirty="0"/>
                        <a:t>3</a:t>
                      </a:r>
                      <a:endParaRPr kumimoji="1" lang="ja-JP" altLang="en-US" sz="1200" b="1" dirty="0"/>
                    </a:p>
                  </a:txBody>
                  <a:tcPr marL="42012" marR="42012" marT="21006" marB="21006" anchor="ctr"/>
                </a:tc>
                <a:tc>
                  <a:txBody>
                    <a:bodyPr/>
                    <a:lstStyle/>
                    <a:p>
                      <a:pPr algn="r"/>
                      <a:r>
                        <a:rPr kumimoji="1" lang="en-US" altLang="ja-JP" sz="1200" b="1" dirty="0"/>
                        <a:t>6.5</a:t>
                      </a:r>
                      <a:endParaRPr kumimoji="1" lang="ja-JP" altLang="en-US" sz="1200" b="1" dirty="0"/>
                    </a:p>
                  </a:txBody>
                  <a:tcPr marL="42012" marR="90000" marT="21006" marB="21006" anchor="ctr"/>
                </a:tc>
                <a:extLst>
                  <a:ext uri="{0D108BD9-81ED-4DB2-BD59-A6C34878D82A}">
                    <a16:rowId xmlns:a16="http://schemas.microsoft.com/office/drawing/2014/main" val="768789421"/>
                  </a:ext>
                </a:extLst>
              </a:tr>
              <a:tr h="266077">
                <a:tc>
                  <a:txBody>
                    <a:bodyPr/>
                    <a:lstStyle/>
                    <a:p>
                      <a:pPr algn="l"/>
                      <a:r>
                        <a:rPr kumimoji="1" lang="ja-JP" altLang="en-US" sz="1200" dirty="0"/>
                        <a:t>その他（感染源から申告なし</a:t>
                      </a:r>
                      <a:r>
                        <a:rPr kumimoji="1" lang="en-US" altLang="ja-JP" sz="1200" dirty="0"/>
                        <a:t>/</a:t>
                      </a:r>
                      <a:r>
                        <a:rPr kumimoji="1" lang="ja-JP" altLang="en-US" sz="1200" dirty="0"/>
                        <a:t>不明）</a:t>
                      </a:r>
                      <a:endParaRPr kumimoji="1" lang="en-US" altLang="ja-JP" sz="1200" dirty="0"/>
                    </a:p>
                  </a:txBody>
                  <a:tcPr marL="90000" marR="42012" marT="21006" marB="21006" anchor="ctr"/>
                </a:tc>
                <a:tc>
                  <a:txBody>
                    <a:bodyPr/>
                    <a:lstStyle/>
                    <a:p>
                      <a:pPr algn="r"/>
                      <a:r>
                        <a:rPr kumimoji="1" lang="en-US" altLang="ja-JP" sz="1200" dirty="0"/>
                        <a:t>13</a:t>
                      </a:r>
                    </a:p>
                  </a:txBody>
                  <a:tcPr marL="42012" marR="42012" marT="21006" marB="21006" anchor="ctr"/>
                </a:tc>
                <a:tc>
                  <a:txBody>
                    <a:bodyPr/>
                    <a:lstStyle/>
                    <a:p>
                      <a:pPr algn="r"/>
                      <a:r>
                        <a:rPr kumimoji="1" lang="en-US" altLang="ja-JP" sz="1200" dirty="0"/>
                        <a:t>28.3</a:t>
                      </a:r>
                    </a:p>
                  </a:txBody>
                  <a:tcPr marL="42012" marR="90000" marT="21006" marB="21006" anchor="ctr"/>
                </a:tc>
                <a:extLst>
                  <a:ext uri="{0D108BD9-81ED-4DB2-BD59-A6C34878D82A}">
                    <a16:rowId xmlns:a16="http://schemas.microsoft.com/office/drawing/2014/main" val="990949849"/>
                  </a:ext>
                </a:extLst>
              </a:tr>
              <a:tr h="266077">
                <a:tc>
                  <a:txBody>
                    <a:bodyPr/>
                    <a:lstStyle/>
                    <a:p>
                      <a:pPr algn="l"/>
                      <a:r>
                        <a:rPr kumimoji="1" lang="ja-JP" altLang="en-US" sz="1200" dirty="0"/>
                        <a:t>合計</a:t>
                      </a:r>
                      <a:endParaRPr kumimoji="1" lang="en-US" altLang="ja-JP" sz="1200" dirty="0"/>
                    </a:p>
                  </a:txBody>
                  <a:tcPr marL="90000" marR="42012" marT="21006" marB="21006" anchor="ctr"/>
                </a:tc>
                <a:tc>
                  <a:txBody>
                    <a:bodyPr/>
                    <a:lstStyle/>
                    <a:p>
                      <a:pPr algn="r"/>
                      <a:r>
                        <a:rPr kumimoji="1" lang="en-US" altLang="ja-JP" sz="1200" dirty="0"/>
                        <a:t>46</a:t>
                      </a:r>
                      <a:endParaRPr kumimoji="1" lang="ja-JP" altLang="en-US" sz="1200" dirty="0"/>
                    </a:p>
                  </a:txBody>
                  <a:tcPr marL="42012" marR="42012" marT="21006" marB="21006" anchor="ctr"/>
                </a:tc>
                <a:tc>
                  <a:txBody>
                    <a:bodyPr/>
                    <a:lstStyle/>
                    <a:p>
                      <a:pPr algn="r"/>
                      <a:r>
                        <a:rPr kumimoji="1" lang="en-US" altLang="ja-JP" sz="1200" dirty="0"/>
                        <a:t>100.0</a:t>
                      </a:r>
                      <a:endParaRPr kumimoji="1" lang="ja-JP" altLang="en-US" sz="1200" dirty="0"/>
                    </a:p>
                  </a:txBody>
                  <a:tcPr marL="42012" marR="90000" marT="21006" marB="21006" anchor="ctr"/>
                </a:tc>
                <a:extLst>
                  <a:ext uri="{0D108BD9-81ED-4DB2-BD59-A6C34878D82A}">
                    <a16:rowId xmlns:a16="http://schemas.microsoft.com/office/drawing/2014/main" val="1591139665"/>
                  </a:ext>
                </a:extLst>
              </a:tr>
            </a:tbl>
          </a:graphicData>
        </a:graphic>
      </p:graphicFrame>
      <p:sp>
        <p:nvSpPr>
          <p:cNvPr id="63" name="正方形/長方形 62"/>
          <p:cNvSpPr/>
          <p:nvPr/>
        </p:nvSpPr>
        <p:spPr>
          <a:xfrm>
            <a:off x="420478" y="2905125"/>
            <a:ext cx="4474800" cy="611536"/>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400"/>
          </a:p>
        </p:txBody>
      </p:sp>
      <p:sp>
        <p:nvSpPr>
          <p:cNvPr id="64" name="テキスト ボックス 63"/>
          <p:cNvSpPr txBox="1"/>
          <p:nvPr/>
        </p:nvSpPr>
        <p:spPr>
          <a:xfrm>
            <a:off x="381812" y="6205835"/>
            <a:ext cx="4558896" cy="276999"/>
          </a:xfrm>
          <a:prstGeom prst="rect">
            <a:avLst/>
          </a:prstGeom>
          <a:noFill/>
        </p:spPr>
        <p:txBody>
          <a:bodyPr wrap="square" rtlCol="0">
            <a:spAutoFit/>
          </a:bodyPr>
          <a:lstStyle/>
          <a:p>
            <a:r>
              <a:rPr lang="en-US" altLang="ja-JP" sz="1200" b="1" dirty="0">
                <a:latin typeface="Meiryo UI" panose="020B0604030504040204" pitchFamily="50" charset="-128"/>
                <a:ea typeface="Meiryo UI" panose="020B0604030504040204" pitchFamily="50" charset="-128"/>
              </a:rPr>
              <a:t>7</a:t>
            </a:r>
            <a:r>
              <a:rPr lang="ja-JP" altLang="en-US" sz="1200" b="1" dirty="0">
                <a:latin typeface="Meiryo UI" panose="020B0604030504040204" pitchFamily="50" charset="-128"/>
                <a:ea typeface="Meiryo UI" panose="020B0604030504040204" pitchFamily="50" charset="-128"/>
              </a:rPr>
              <a:t>割以上</a:t>
            </a:r>
            <a:r>
              <a:rPr lang="ja-JP" altLang="en-US" sz="1200" dirty="0">
                <a:latin typeface="Meiryo UI" panose="020B0604030504040204" pitchFamily="50" charset="-128"/>
                <a:ea typeface="Meiryo UI" panose="020B0604030504040204" pitchFamily="50" charset="-128"/>
              </a:rPr>
              <a:t>を濃厚接触者もしくは濃厚接触者候補として保健所が把握</a:t>
            </a:r>
          </a:p>
        </p:txBody>
      </p:sp>
      <p:sp>
        <p:nvSpPr>
          <p:cNvPr id="35" name="テキスト ボックス 34"/>
          <p:cNvSpPr txBox="1"/>
          <p:nvPr/>
        </p:nvSpPr>
        <p:spPr>
          <a:xfrm>
            <a:off x="11556167" y="6537650"/>
            <a:ext cx="773297" cy="276999"/>
          </a:xfrm>
          <a:prstGeom prst="rect">
            <a:avLst/>
          </a:prstGeom>
          <a:noFill/>
        </p:spPr>
        <p:txBody>
          <a:bodyPr wrap="square" rtlCol="0">
            <a:spAutoFit/>
          </a:bodyPr>
          <a:lstStyle/>
          <a:p>
            <a:r>
              <a:rPr lang="en-US" altLang="ja-JP" sz="1200" dirty="0"/>
              <a:t>12</a:t>
            </a:r>
            <a:endParaRPr kumimoji="1" lang="ja-JP" altLang="en-US" sz="1200" dirty="0"/>
          </a:p>
        </p:txBody>
      </p:sp>
      <p:sp>
        <p:nvSpPr>
          <p:cNvPr id="20" name="テキスト ボックス 19"/>
          <p:cNvSpPr txBox="1"/>
          <p:nvPr/>
        </p:nvSpPr>
        <p:spPr>
          <a:xfrm>
            <a:off x="6973307" y="2658359"/>
            <a:ext cx="383438" cy="307777"/>
          </a:xfrm>
          <a:prstGeom prst="rect">
            <a:avLst/>
          </a:prstGeom>
          <a:noFill/>
        </p:spPr>
        <p:txBody>
          <a:bodyPr wrap="none" rtlCol="0">
            <a:spAutoFit/>
          </a:bodyPr>
          <a:lstStyle/>
          <a:p>
            <a:pPr algn="ctr"/>
            <a:r>
              <a:rPr lang="en-US" altLang="ja-JP" sz="1400" dirty="0"/>
              <a:t>73</a:t>
            </a:r>
            <a:endParaRPr kumimoji="1" lang="en-US" altLang="ja-JP" sz="1400" dirty="0"/>
          </a:p>
        </p:txBody>
      </p:sp>
      <p:sp>
        <p:nvSpPr>
          <p:cNvPr id="44" name="テキスト ボックス 43"/>
          <p:cNvSpPr txBox="1"/>
          <p:nvPr/>
        </p:nvSpPr>
        <p:spPr>
          <a:xfrm>
            <a:off x="6973307" y="3880184"/>
            <a:ext cx="383438" cy="307777"/>
          </a:xfrm>
          <a:prstGeom prst="rect">
            <a:avLst/>
          </a:prstGeom>
          <a:noFill/>
        </p:spPr>
        <p:txBody>
          <a:bodyPr wrap="none" rtlCol="0">
            <a:spAutoFit/>
          </a:bodyPr>
          <a:lstStyle/>
          <a:p>
            <a:pPr algn="ctr"/>
            <a:r>
              <a:rPr lang="en-US" altLang="ja-JP" sz="1400" dirty="0"/>
              <a:t>23</a:t>
            </a:r>
            <a:endParaRPr kumimoji="1" lang="en-US" altLang="ja-JP" sz="1400" dirty="0"/>
          </a:p>
        </p:txBody>
      </p:sp>
      <p:sp>
        <p:nvSpPr>
          <p:cNvPr id="45" name="テキスト ボックス 44"/>
          <p:cNvSpPr txBox="1"/>
          <p:nvPr/>
        </p:nvSpPr>
        <p:spPr>
          <a:xfrm>
            <a:off x="8150100" y="3708790"/>
            <a:ext cx="490253" cy="307777"/>
          </a:xfrm>
          <a:prstGeom prst="rect">
            <a:avLst/>
          </a:prstGeom>
          <a:noFill/>
        </p:spPr>
        <p:txBody>
          <a:bodyPr wrap="square" rtlCol="0">
            <a:spAutoFit/>
          </a:bodyPr>
          <a:lstStyle/>
          <a:p>
            <a:r>
              <a:rPr lang="en-US" altLang="ja-JP" sz="1400" dirty="0"/>
              <a:t>3</a:t>
            </a:r>
            <a:r>
              <a:rPr kumimoji="1" lang="en-US" altLang="ja-JP" sz="1400" dirty="0"/>
              <a:t>3</a:t>
            </a:r>
          </a:p>
        </p:txBody>
      </p:sp>
      <p:sp>
        <p:nvSpPr>
          <p:cNvPr id="49" name="テキスト ボックス 48"/>
          <p:cNvSpPr txBox="1"/>
          <p:nvPr/>
        </p:nvSpPr>
        <p:spPr>
          <a:xfrm>
            <a:off x="381812" y="3862682"/>
            <a:ext cx="4909257" cy="461665"/>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月に発生した事例（</a:t>
            </a:r>
            <a:r>
              <a:rPr lang="en-US" altLang="ja-JP" sz="1200" dirty="0">
                <a:latin typeface="Meiryo UI" panose="020B0604030504040204" pitchFamily="50" charset="-128"/>
                <a:ea typeface="Meiryo UI" panose="020B0604030504040204" pitchFamily="50" charset="-128"/>
              </a:rPr>
              <a:t>240</a:t>
            </a:r>
            <a:r>
              <a:rPr lang="ja-JP" altLang="en-US" sz="1200" dirty="0">
                <a:latin typeface="Meiryo UI" panose="020B0604030504040204" pitchFamily="50" charset="-128"/>
                <a:ea typeface="Meiryo UI" panose="020B0604030504040204" pitchFamily="50" charset="-128"/>
              </a:rPr>
              <a:t>人）のうち、</a:t>
            </a:r>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6</a:t>
            </a:r>
            <a:r>
              <a:rPr lang="ja-JP" altLang="en-US" sz="1200" b="1" dirty="0">
                <a:latin typeface="Meiryo UI" panose="020B0604030504040204" pitchFamily="50" charset="-128"/>
                <a:ea typeface="Meiryo UI" panose="020B0604030504040204" pitchFamily="50" charset="-128"/>
              </a:rPr>
              <a:t>割</a:t>
            </a:r>
            <a:r>
              <a:rPr lang="ja-JP" altLang="en-US" sz="1200" dirty="0">
                <a:latin typeface="Meiryo UI" panose="020B0604030504040204" pitchFamily="50" charset="-128"/>
                <a:ea typeface="Meiryo UI" panose="020B0604030504040204" pitchFamily="50" charset="-128"/>
              </a:rPr>
              <a:t>である</a:t>
            </a:r>
            <a:r>
              <a:rPr lang="en-US" altLang="ja-JP" sz="1200" dirty="0">
                <a:latin typeface="Meiryo UI" panose="020B0604030504040204" pitchFamily="50" charset="-128"/>
                <a:ea typeface="Meiryo UI" panose="020B0604030504040204" pitchFamily="50" charset="-128"/>
              </a:rPr>
              <a:t>146</a:t>
            </a:r>
            <a:r>
              <a:rPr lang="ja-JP" altLang="en-US" sz="1200" dirty="0">
                <a:latin typeface="Meiryo UI" panose="020B0604030504040204" pitchFamily="50" charset="-128"/>
                <a:ea typeface="Meiryo UI" panose="020B0604030504040204" pitchFamily="50" charset="-128"/>
              </a:rPr>
              <a:t>人が感染経路不明者かその濃厚接触者</a:t>
            </a:r>
          </a:p>
        </p:txBody>
      </p:sp>
      <p:sp>
        <p:nvSpPr>
          <p:cNvPr id="22" name="テキスト ボックス 21"/>
          <p:cNvSpPr txBox="1"/>
          <p:nvPr/>
        </p:nvSpPr>
        <p:spPr>
          <a:xfrm>
            <a:off x="8738811" y="2683795"/>
            <a:ext cx="2079415" cy="564682"/>
          </a:xfrm>
          <a:prstGeom prst="rect">
            <a:avLst/>
          </a:prstGeom>
          <a:ln>
            <a:solidFill>
              <a:schemeClr val="dk1">
                <a:alpha val="98000"/>
              </a:schemeClr>
            </a:solid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kumimoji="1" lang="ja-JP" altLang="en-US" sz="1200" dirty="0">
                <a:latin typeface="Meiryo UI" panose="020B0604030504040204" pitchFamily="50" charset="-128"/>
                <a:ea typeface="Meiryo UI" panose="020B0604030504040204" pitchFamily="50" charset="-128"/>
              </a:rPr>
              <a:t>感染拡大の大半が</a:t>
            </a:r>
            <a:endParaRPr kumimoji="1"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次感染で収まっている</a:t>
            </a:r>
            <a:endParaRPr kumimoji="1" lang="ja-JP" altLang="en-US" sz="12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8621347" y="6168327"/>
            <a:ext cx="2621421" cy="253916"/>
          </a:xfrm>
          <a:prstGeom prst="rect">
            <a:avLst/>
          </a:prstGeom>
          <a:noFill/>
        </p:spPr>
        <p:txBody>
          <a:bodyPr wrap="square" rtlCol="0">
            <a:spAutoFit/>
          </a:bodyPr>
          <a:lstStyle/>
          <a:p>
            <a:pPr algn="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他府県事例からの</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次感染者</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名を除く</a:t>
            </a:r>
          </a:p>
        </p:txBody>
      </p:sp>
      <p:sp>
        <p:nvSpPr>
          <p:cNvPr id="19" name="テキスト ボックス 18"/>
          <p:cNvSpPr txBox="1"/>
          <p:nvPr/>
        </p:nvSpPr>
        <p:spPr>
          <a:xfrm>
            <a:off x="0" y="-3853"/>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＜仮説２＞</a:t>
            </a:r>
            <a:r>
              <a:rPr lang="ja-JP" altLang="en-US" sz="2400" b="1" dirty="0">
                <a:solidFill>
                  <a:schemeClr val="bg1"/>
                </a:solidFill>
                <a:latin typeface="Meiryo UI" panose="020B0604030504040204" pitchFamily="50" charset="-128"/>
                <a:ea typeface="Meiryo UI" panose="020B0604030504040204" pitchFamily="50" charset="-128"/>
              </a:rPr>
              <a:t>　保健所による積極的疫学調査の</a:t>
            </a:r>
            <a:r>
              <a:rPr lang="ja-JP" altLang="en-US" sz="2400" b="1" dirty="0" smtClean="0">
                <a:solidFill>
                  <a:schemeClr val="bg1"/>
                </a:solidFill>
                <a:latin typeface="Meiryo UI" panose="020B0604030504040204" pitchFamily="50" charset="-128"/>
                <a:ea typeface="Meiryo UI" panose="020B0604030504040204" pitchFamily="50" charset="-128"/>
              </a:rPr>
              <a:t>徹底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0" y="533434"/>
            <a:ext cx="12183492" cy="59898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1"/>
                </a:solidFill>
                <a:latin typeface="Meiryo UI" panose="020B0604030504040204" pitchFamily="50" charset="-128"/>
                <a:ea typeface="Meiryo UI" panose="020B0604030504040204" pitchFamily="50" charset="-128"/>
              </a:rPr>
              <a:t>◆　感染経路不明者の濃厚接触者を特定し、３次感染、４次感染を防止。</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5681852" y="5844633"/>
            <a:ext cx="5874315" cy="243404"/>
          </a:xfrm>
          <a:prstGeom prst="rect">
            <a:avLst/>
          </a:prstGeom>
          <a:ln w="9525"/>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p>
        </p:txBody>
      </p:sp>
      <p:cxnSp>
        <p:nvCxnSpPr>
          <p:cNvPr id="3" name="直線コネクタ 2"/>
          <p:cNvCxnSpPr/>
          <p:nvPr/>
        </p:nvCxnSpPr>
        <p:spPr>
          <a:xfrm>
            <a:off x="6584950" y="5853084"/>
            <a:ext cx="0" cy="281034"/>
          </a:xfrm>
          <a:prstGeom prst="line">
            <a:avLst/>
          </a:prstGeom>
          <a:ln w="9525"/>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a:off x="9053205" y="5853084"/>
            <a:ext cx="0" cy="281034"/>
          </a:xfrm>
          <a:prstGeom prst="line">
            <a:avLst/>
          </a:prstGeom>
          <a:ln w="9525"/>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7798516" y="5853084"/>
            <a:ext cx="0" cy="281034"/>
          </a:xfrm>
          <a:prstGeom prst="line">
            <a:avLst/>
          </a:prstGeom>
          <a:ln w="9525"/>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10277162" y="5865963"/>
            <a:ext cx="0" cy="281034"/>
          </a:xfrm>
          <a:prstGeom prst="line">
            <a:avLst/>
          </a:prstGeom>
          <a:ln w="9525"/>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6953315" y="5828484"/>
            <a:ext cx="425036" cy="38037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lang="en-US" altLang="ja-JP" sz="1200" dirty="0"/>
              <a:t>100</a:t>
            </a:r>
            <a:endParaRPr kumimoji="1" lang="ja-JP" altLang="en-US" sz="1200" dirty="0"/>
          </a:p>
        </p:txBody>
      </p:sp>
      <p:sp>
        <p:nvSpPr>
          <p:cNvPr id="32" name="テキスト ボックス 31"/>
          <p:cNvSpPr txBox="1"/>
          <p:nvPr/>
        </p:nvSpPr>
        <p:spPr>
          <a:xfrm>
            <a:off x="5627605" y="5818875"/>
            <a:ext cx="425036" cy="38037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kumimoji="1" lang="ja-JP" altLang="en-US" sz="1200" dirty="0"/>
              <a:t>合計</a:t>
            </a:r>
          </a:p>
        </p:txBody>
      </p:sp>
      <p:sp>
        <p:nvSpPr>
          <p:cNvPr id="33" name="テキスト ボックス 32"/>
          <p:cNvSpPr txBox="1"/>
          <p:nvPr/>
        </p:nvSpPr>
        <p:spPr>
          <a:xfrm>
            <a:off x="8216822" y="5828484"/>
            <a:ext cx="425036" cy="38037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altLang="ja-JP" sz="1200" dirty="0"/>
              <a:t>38</a:t>
            </a:r>
            <a:endParaRPr kumimoji="1" lang="ja-JP" altLang="en-US" sz="1200" dirty="0"/>
          </a:p>
        </p:txBody>
      </p:sp>
      <p:sp>
        <p:nvSpPr>
          <p:cNvPr id="34" name="テキスト ボックス 33"/>
          <p:cNvSpPr txBox="1"/>
          <p:nvPr/>
        </p:nvSpPr>
        <p:spPr>
          <a:xfrm>
            <a:off x="9452666" y="5828484"/>
            <a:ext cx="425036" cy="38037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altLang="ja-JP" sz="1200" dirty="0"/>
              <a:t>5</a:t>
            </a:r>
            <a:endParaRPr kumimoji="1" lang="ja-JP" altLang="en-US" sz="1200" dirty="0"/>
          </a:p>
        </p:txBody>
      </p:sp>
      <p:sp>
        <p:nvSpPr>
          <p:cNvPr id="36" name="テキスト ボックス 35"/>
          <p:cNvSpPr txBox="1"/>
          <p:nvPr/>
        </p:nvSpPr>
        <p:spPr>
          <a:xfrm>
            <a:off x="10676623" y="5816290"/>
            <a:ext cx="425036" cy="38037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altLang="ja-JP" sz="1200" dirty="0"/>
              <a:t>2</a:t>
            </a:r>
            <a:endParaRPr kumimoji="1" lang="ja-JP" altLang="en-US" sz="1200" dirty="0"/>
          </a:p>
        </p:txBody>
      </p:sp>
      <p:cxnSp>
        <p:nvCxnSpPr>
          <p:cNvPr id="13" name="直線コネクタ 12"/>
          <p:cNvCxnSpPr/>
          <p:nvPr/>
        </p:nvCxnSpPr>
        <p:spPr>
          <a:xfrm>
            <a:off x="5688408" y="5853084"/>
            <a:ext cx="5867759" cy="8387"/>
          </a:xfrm>
          <a:prstGeom prst="line">
            <a:avLst/>
          </a:prstGeom>
          <a:ln w="9525" cmpd="sng"/>
        </p:spPr>
        <p:style>
          <a:lnRef idx="1">
            <a:schemeClr val="dk1"/>
          </a:lnRef>
          <a:fillRef idx="0">
            <a:schemeClr val="dk1"/>
          </a:fillRef>
          <a:effectRef idx="0">
            <a:schemeClr val="dk1"/>
          </a:effectRef>
          <a:fontRef idx="minor">
            <a:schemeClr val="tx1"/>
          </a:fontRef>
        </p:style>
      </p:cxnSp>
      <p:sp>
        <p:nvSpPr>
          <p:cNvPr id="42" name="テキスト ボックス 41"/>
          <p:cNvSpPr txBox="1"/>
          <p:nvPr/>
        </p:nvSpPr>
        <p:spPr>
          <a:xfrm>
            <a:off x="6953315" y="6376665"/>
            <a:ext cx="3405996" cy="400110"/>
          </a:xfrm>
          <a:prstGeom prst="rect">
            <a:avLst/>
          </a:prstGeom>
          <a:noFill/>
        </p:spPr>
        <p:txBody>
          <a:bodyPr wrap="square" rtlCol="0">
            <a:spAutoFit/>
          </a:bodyPr>
          <a:lstStyle/>
          <a:p>
            <a:r>
              <a:rPr lang="en-US" altLang="ja-JP" sz="2000" b="1" u="sng" dirty="0"/>
              <a:t>1</a:t>
            </a:r>
            <a:r>
              <a:rPr lang="ja-JP" altLang="en-US" sz="2000" b="1" u="sng" dirty="0"/>
              <a:t>人から</a:t>
            </a:r>
            <a:r>
              <a:rPr lang="en-US" altLang="ja-JP" sz="2000" b="1" u="sng" dirty="0"/>
              <a:t>0.45</a:t>
            </a:r>
            <a:r>
              <a:rPr lang="ja-JP" altLang="en-US" sz="2000" b="1" u="sng" dirty="0"/>
              <a:t>人が感染</a:t>
            </a:r>
          </a:p>
        </p:txBody>
      </p:sp>
      <p:cxnSp>
        <p:nvCxnSpPr>
          <p:cNvPr id="40" name="直線コネクタ 39"/>
          <p:cNvCxnSpPr/>
          <p:nvPr/>
        </p:nvCxnSpPr>
        <p:spPr>
          <a:xfrm>
            <a:off x="395077" y="5850288"/>
            <a:ext cx="4531149" cy="0"/>
          </a:xfrm>
          <a:prstGeom prst="line">
            <a:avLst/>
          </a:prstGeom>
          <a:ln w="9525" cmpd="sng"/>
        </p:spPr>
        <p:style>
          <a:lnRef idx="1">
            <a:schemeClr val="dk1"/>
          </a:lnRef>
          <a:fillRef idx="0">
            <a:schemeClr val="dk1"/>
          </a:fillRef>
          <a:effectRef idx="0">
            <a:schemeClr val="dk1"/>
          </a:effectRef>
          <a:fontRef idx="minor">
            <a:schemeClr val="tx1"/>
          </a:fontRef>
        </p:style>
      </p:cxnSp>
      <p:sp>
        <p:nvSpPr>
          <p:cNvPr id="43" name="正方形/長方形 42"/>
          <p:cNvSpPr/>
          <p:nvPr/>
        </p:nvSpPr>
        <p:spPr>
          <a:xfrm>
            <a:off x="420478" y="5057775"/>
            <a:ext cx="4474800" cy="55212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400"/>
          </a:p>
        </p:txBody>
      </p:sp>
      <p:pic>
        <p:nvPicPr>
          <p:cNvPr id="2" name="図 1"/>
          <p:cNvPicPr>
            <a:picLocks noChangeAspect="1"/>
          </p:cNvPicPr>
          <p:nvPr/>
        </p:nvPicPr>
        <p:blipFill>
          <a:blip r:embed="rId2"/>
          <a:stretch>
            <a:fillRect/>
          </a:stretch>
        </p:blipFill>
        <p:spPr>
          <a:xfrm>
            <a:off x="5526842" y="1694634"/>
            <a:ext cx="6029325" cy="4133850"/>
          </a:xfrm>
          <a:prstGeom prst="rect">
            <a:avLst/>
          </a:prstGeom>
        </p:spPr>
      </p:pic>
    </p:spTree>
    <p:extLst>
      <p:ext uri="{BB962C8B-B14F-4D97-AF65-F5344CB8AC3E}">
        <p14:creationId xmlns:p14="http://schemas.microsoft.com/office/powerpoint/2010/main" val="3401849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9076727" y="3706258"/>
            <a:ext cx="2847975" cy="3105150"/>
          </a:xfrm>
          <a:prstGeom prst="rect">
            <a:avLst/>
          </a:prstGeom>
        </p:spPr>
      </p:pic>
      <p:pic>
        <p:nvPicPr>
          <p:cNvPr id="4" name="図 3"/>
          <p:cNvPicPr>
            <a:picLocks noChangeAspect="1"/>
          </p:cNvPicPr>
          <p:nvPr/>
        </p:nvPicPr>
        <p:blipFill>
          <a:blip r:embed="rId3"/>
          <a:stretch>
            <a:fillRect/>
          </a:stretch>
        </p:blipFill>
        <p:spPr>
          <a:xfrm>
            <a:off x="6272257" y="3717923"/>
            <a:ext cx="2847975" cy="3105150"/>
          </a:xfrm>
          <a:prstGeom prst="rect">
            <a:avLst/>
          </a:prstGeom>
        </p:spPr>
      </p:pic>
      <p:pic>
        <p:nvPicPr>
          <p:cNvPr id="3" name="図 2"/>
          <p:cNvPicPr>
            <a:picLocks noChangeAspect="1"/>
          </p:cNvPicPr>
          <p:nvPr/>
        </p:nvPicPr>
        <p:blipFill>
          <a:blip r:embed="rId4"/>
          <a:stretch>
            <a:fillRect/>
          </a:stretch>
        </p:blipFill>
        <p:spPr>
          <a:xfrm>
            <a:off x="3465440" y="3689525"/>
            <a:ext cx="2838450" cy="3105150"/>
          </a:xfrm>
          <a:prstGeom prst="rect">
            <a:avLst/>
          </a:prstGeom>
        </p:spPr>
      </p:pic>
      <p:pic>
        <p:nvPicPr>
          <p:cNvPr id="2" name="図 1"/>
          <p:cNvPicPr>
            <a:picLocks noChangeAspect="1"/>
          </p:cNvPicPr>
          <p:nvPr/>
        </p:nvPicPr>
        <p:blipFill>
          <a:blip r:embed="rId5"/>
          <a:stretch>
            <a:fillRect/>
          </a:stretch>
        </p:blipFill>
        <p:spPr>
          <a:xfrm>
            <a:off x="576161" y="3717923"/>
            <a:ext cx="2847975" cy="3105150"/>
          </a:xfrm>
          <a:prstGeom prst="rect">
            <a:avLst/>
          </a:prstGeom>
        </p:spPr>
      </p:pic>
      <p:graphicFrame>
        <p:nvGraphicFramePr>
          <p:cNvPr id="100" name="表 99"/>
          <p:cNvGraphicFramePr>
            <a:graphicFrameLocks noGrp="1"/>
          </p:cNvGraphicFramePr>
          <p:nvPr>
            <p:extLst>
              <p:ext uri="{D42A27DB-BD31-4B8C-83A1-F6EECF244321}">
                <p14:modId xmlns:p14="http://schemas.microsoft.com/office/powerpoint/2010/main" val="2325470291"/>
              </p:ext>
            </p:extLst>
          </p:nvPr>
        </p:nvGraphicFramePr>
        <p:xfrm>
          <a:off x="189315" y="1137681"/>
          <a:ext cx="11753500" cy="5600802"/>
        </p:xfrm>
        <a:graphic>
          <a:graphicData uri="http://schemas.openxmlformats.org/drawingml/2006/table">
            <a:tbl>
              <a:tblPr firstRow="1" bandRow="1">
                <a:tableStyleId>{5940675A-B579-460E-94D1-54222C63F5DA}</a:tableStyleId>
              </a:tblPr>
              <a:tblGrid>
                <a:gridCol w="360852">
                  <a:extLst>
                    <a:ext uri="{9D8B030D-6E8A-4147-A177-3AD203B41FA5}">
                      <a16:colId xmlns:a16="http://schemas.microsoft.com/office/drawing/2014/main" val="39778010"/>
                    </a:ext>
                  </a:extLst>
                </a:gridCol>
                <a:gridCol w="2848162">
                  <a:extLst>
                    <a:ext uri="{9D8B030D-6E8A-4147-A177-3AD203B41FA5}">
                      <a16:colId xmlns:a16="http://schemas.microsoft.com/office/drawing/2014/main" val="2078902892"/>
                    </a:ext>
                  </a:extLst>
                </a:gridCol>
                <a:gridCol w="2848162">
                  <a:extLst>
                    <a:ext uri="{9D8B030D-6E8A-4147-A177-3AD203B41FA5}">
                      <a16:colId xmlns:a16="http://schemas.microsoft.com/office/drawing/2014/main" val="1512928437"/>
                    </a:ext>
                  </a:extLst>
                </a:gridCol>
                <a:gridCol w="2848162">
                  <a:extLst>
                    <a:ext uri="{9D8B030D-6E8A-4147-A177-3AD203B41FA5}">
                      <a16:colId xmlns:a16="http://schemas.microsoft.com/office/drawing/2014/main" val="278988669"/>
                    </a:ext>
                  </a:extLst>
                </a:gridCol>
                <a:gridCol w="2848162">
                  <a:extLst>
                    <a:ext uri="{9D8B030D-6E8A-4147-A177-3AD203B41FA5}">
                      <a16:colId xmlns:a16="http://schemas.microsoft.com/office/drawing/2014/main" val="109831009"/>
                    </a:ext>
                  </a:extLst>
                </a:gridCol>
              </a:tblGrid>
              <a:tr h="319860">
                <a:tc>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 </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木</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R w="3175" cap="flat" cmpd="sng" algn="ctr">
                      <a:solidFill>
                        <a:schemeClr val="tx1"/>
                      </a:solidFill>
                      <a:prstDash val="sysDash"/>
                      <a:round/>
                      <a:headEnd type="none" w="med" len="med"/>
                      <a:tailEnd type="none" w="med" len="med"/>
                    </a:lnR>
                    <a:solidFill>
                      <a:schemeClr val="accent6">
                        <a:lumMod val="40000"/>
                        <a:lumOff val="6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 </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木</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solidFill>
                      <a:schemeClr val="accent6">
                        <a:lumMod val="40000"/>
                        <a:lumOff val="6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木</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solidFill>
                      <a:schemeClr val="accent6">
                        <a:lumMod val="40000"/>
                        <a:lumOff val="6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木</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ys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3850511091"/>
                  </a:ext>
                </a:extLst>
              </a:tr>
              <a:tr h="2250593">
                <a:tc>
                  <a:txBody>
                    <a:bodyPr/>
                    <a:lstStyle/>
                    <a:p>
                      <a:pPr algn="ctr"/>
                      <a:r>
                        <a:rPr kumimoji="1" lang="ja-JP" altLang="en-US" sz="1400" dirty="0">
                          <a:latin typeface="Meiryo UI" panose="020B0604030504040204" pitchFamily="50" charset="-128"/>
                          <a:ea typeface="Meiryo UI" panose="020B0604030504040204" pitchFamily="50" charset="-128"/>
                        </a:rPr>
                        <a:t>陽性判明者</a:t>
                      </a:r>
                    </a:p>
                  </a:txBody>
                  <a:tcPr vert="eaVert" anchor="ctr">
                    <a:lnB w="3175" cap="flat" cmpd="sng" algn="ctr">
                      <a:solidFill>
                        <a:schemeClr val="tx1"/>
                      </a:solidFill>
                      <a:prstDash val="sysDash"/>
                      <a:round/>
                      <a:headEnd type="none" w="med" len="med"/>
                      <a:tailEnd type="none" w="med" len="med"/>
                    </a:lnB>
                    <a:solidFill>
                      <a:schemeClr val="accent6">
                        <a:lumMod val="40000"/>
                        <a:lumOff val="60000"/>
                      </a:scheme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ash"/>
                      <a:round/>
                      <a:headEnd type="none" w="med" len="med"/>
                      <a:tailEnd type="none" w="med" len="med"/>
                    </a:lnR>
                    <a:lnB w="3175" cap="flat" cmpd="sng" algn="ctr">
                      <a:solidFill>
                        <a:schemeClr val="tx1"/>
                      </a:solidFill>
                      <a:prstDash val="sysDash"/>
                      <a:round/>
                      <a:headEnd type="none" w="med" len="med"/>
                      <a:tailEnd type="none" w="med" len="med"/>
                    </a:lnB>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B w="3175" cap="flat" cmpd="sng" algn="ctr">
                      <a:solidFill>
                        <a:schemeClr val="tx1"/>
                      </a:solidFill>
                      <a:prstDash val="sysDash"/>
                      <a:round/>
                      <a:headEnd type="none" w="med" len="med"/>
                      <a:tailEnd type="none" w="med" len="med"/>
                    </a:lnB>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B w="3175" cap="flat" cmpd="sng" algn="ctr">
                      <a:solidFill>
                        <a:schemeClr val="tx1"/>
                      </a:solidFill>
                      <a:prstDash val="sysDash"/>
                      <a:round/>
                      <a:headEnd type="none" w="med" len="med"/>
                      <a:tailEnd type="none" w="med" len="med"/>
                    </a:lnB>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ash"/>
                      <a:round/>
                      <a:headEnd type="none" w="med" len="med"/>
                      <a:tailEnd type="none" w="med" len="med"/>
                    </a:lnL>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646416510"/>
                  </a:ext>
                </a:extLst>
              </a:tr>
              <a:tr h="3030349">
                <a:tc>
                  <a:txBody>
                    <a:bodyPr/>
                    <a:lstStyle/>
                    <a:p>
                      <a:pPr algn="ctr"/>
                      <a:r>
                        <a:rPr kumimoji="1" lang="ja-JP" altLang="en-US" sz="1400" dirty="0">
                          <a:latin typeface="Meiryo UI" panose="020B0604030504040204" pitchFamily="50" charset="-128"/>
                          <a:ea typeface="Meiryo UI" panose="020B0604030504040204" pitchFamily="50" charset="-128"/>
                        </a:rPr>
                        <a:t>感染拡大の状況</a:t>
                      </a:r>
                    </a:p>
                  </a:txBody>
                  <a:tcPr vert="eaVert" anchor="ctr">
                    <a:lnT w="3175" cap="flat" cmpd="sng" algn="ctr">
                      <a:solidFill>
                        <a:schemeClr val="tx1"/>
                      </a:solidFill>
                      <a:prstDash val="sysDash"/>
                      <a:round/>
                      <a:headEnd type="none" w="med" len="med"/>
                      <a:tailEnd type="none" w="med" len="med"/>
                    </a:lnT>
                    <a:solidFill>
                      <a:schemeClr val="accent6">
                        <a:lumMod val="40000"/>
                        <a:lumOff val="60000"/>
                      </a:scheme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ash"/>
                      <a:round/>
                      <a:headEnd type="none" w="med" len="med"/>
                      <a:tailEnd type="none" w="med" len="med"/>
                    </a:lnL>
                    <a:lnT w="3175"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4199009679"/>
                  </a:ext>
                </a:extLst>
              </a:tr>
            </a:tbl>
          </a:graphicData>
        </a:graphic>
      </p:graphicFrame>
      <p:sp>
        <p:nvSpPr>
          <p:cNvPr id="30" name="角丸四角形吹き出し 29"/>
          <p:cNvSpPr/>
          <p:nvPr/>
        </p:nvSpPr>
        <p:spPr>
          <a:xfrm>
            <a:off x="2292934" y="5260599"/>
            <a:ext cx="1080069" cy="461665"/>
          </a:xfrm>
          <a:prstGeom prst="wedgeRoundRectCallout">
            <a:avLst>
              <a:gd name="adj1" fmla="val -60807"/>
              <a:gd name="adj2" fmla="val 73504"/>
              <a:gd name="adj3" fmla="val 16667"/>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118813506"/>
              </p:ext>
            </p:extLst>
          </p:nvPr>
        </p:nvGraphicFramePr>
        <p:xfrm>
          <a:off x="646386" y="1524877"/>
          <a:ext cx="2717460" cy="1644120"/>
        </p:xfrm>
        <a:graphic>
          <a:graphicData uri="http://schemas.openxmlformats.org/drawingml/2006/table">
            <a:tbl>
              <a:tblPr firstRow="1" lastRow="1">
                <a:tableStyleId>{5940675A-B579-460E-94D1-54222C63F5DA}</a:tableStyleId>
              </a:tblPr>
              <a:tblGrid>
                <a:gridCol w="2184059">
                  <a:extLst>
                    <a:ext uri="{9D8B030D-6E8A-4147-A177-3AD203B41FA5}">
                      <a16:colId xmlns:a16="http://schemas.microsoft.com/office/drawing/2014/main" val="807857528"/>
                    </a:ext>
                  </a:extLst>
                </a:gridCol>
                <a:gridCol w="533401">
                  <a:extLst>
                    <a:ext uri="{9D8B030D-6E8A-4147-A177-3AD203B41FA5}">
                      <a16:colId xmlns:a16="http://schemas.microsoft.com/office/drawing/2014/main" val="112506604"/>
                    </a:ext>
                  </a:extLst>
                </a:gridCol>
              </a:tblGrid>
              <a:tr h="274020">
                <a:tc>
                  <a:txBody>
                    <a:bodyPr/>
                    <a:lstStyle/>
                    <a:p>
                      <a:pPr algn="ctr"/>
                      <a:r>
                        <a:rPr kumimoji="1" lang="ja-JP" altLang="en-US" sz="1100" dirty="0">
                          <a:latin typeface="Meiryo UI" panose="020B0604030504040204" pitchFamily="50" charset="-128"/>
                          <a:ea typeface="Meiryo UI" panose="020B0604030504040204" pitchFamily="50" charset="-128"/>
                        </a:rPr>
                        <a:t>感染者の分類</a:t>
                      </a:r>
                    </a:p>
                  </a:txBody>
                  <a:tcPr marL="82953" marR="82953" marT="41476" marB="41476" anchor="ctr">
                    <a:solidFill>
                      <a:schemeClr val="bg2">
                        <a:lumMod val="75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人数</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solidFill>
                      <a:schemeClr val="bg2">
                        <a:lumMod val="75000"/>
                      </a:schemeClr>
                    </a:solidFill>
                  </a:tcPr>
                </a:tc>
                <a:extLst>
                  <a:ext uri="{0D108BD9-81ED-4DB2-BD59-A6C34878D82A}">
                    <a16:rowId xmlns:a16="http://schemas.microsoft.com/office/drawing/2014/main" val="559395885"/>
                  </a:ext>
                </a:extLst>
              </a:tr>
              <a:tr h="274020">
                <a:tc>
                  <a:txBody>
                    <a:bodyPr/>
                    <a:lstStyle/>
                    <a:p>
                      <a:r>
                        <a:rPr kumimoji="1" lang="ja-JP" altLang="en-US" sz="1100" dirty="0">
                          <a:latin typeface="Meiryo UI" panose="020B0604030504040204" pitchFamily="50" charset="-128"/>
                          <a:ea typeface="Meiryo UI" panose="020B0604030504040204" pitchFamily="50" charset="-128"/>
                        </a:rPr>
                        <a:t>海外からの帰国者</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624750463"/>
                  </a:ext>
                </a:extLst>
              </a:tr>
              <a:tr h="274020">
                <a:tc>
                  <a:txBody>
                    <a:bodyPr/>
                    <a:lstStyle/>
                    <a:p>
                      <a:r>
                        <a:rPr kumimoji="1" lang="ja-JP" altLang="en-US" sz="1100" dirty="0">
                          <a:latin typeface="Meiryo UI" panose="020B0604030504040204" pitchFamily="50" charset="-128"/>
                          <a:ea typeface="Meiryo UI" panose="020B0604030504040204" pitchFamily="50" charset="-128"/>
                        </a:rPr>
                        <a:t>京都産業大学関連</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185780216"/>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a:t>
                      </a:r>
                      <a:endParaRPr kumimoji="1" lang="en-US" altLang="ja-JP" sz="1100" b="1"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b="1" dirty="0">
                          <a:latin typeface="Meiryo UI" panose="020B0604030504040204" pitchFamily="50" charset="-128"/>
                          <a:ea typeface="Meiryo UI" panose="020B0604030504040204" pitchFamily="50" charset="-128"/>
                        </a:rPr>
                        <a:t>21</a:t>
                      </a:r>
                      <a:r>
                        <a:rPr kumimoji="1" lang="ja-JP" altLang="en-US" sz="1100" b="1"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1001998296"/>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感染経路不明者の濃厚接触者</a:t>
                      </a:r>
                    </a:p>
                  </a:txBody>
                  <a:tcPr marL="82953" marR="82953" marT="41476" marB="41476" anchor="ctr"/>
                </a:tc>
                <a:tc>
                  <a:txBody>
                    <a:bodyPr/>
                    <a:lstStyle/>
                    <a:p>
                      <a:pPr algn="r"/>
                      <a:r>
                        <a:rPr kumimoji="1" lang="en-US" altLang="ja-JP" sz="1100" b="1" dirty="0">
                          <a:latin typeface="Meiryo UI" panose="020B0604030504040204" pitchFamily="50" charset="-128"/>
                          <a:ea typeface="Meiryo UI" panose="020B0604030504040204" pitchFamily="50" charset="-128"/>
                        </a:rPr>
                        <a:t>10</a:t>
                      </a:r>
                      <a:r>
                        <a:rPr kumimoji="1" lang="ja-JP" altLang="en-US" sz="1100" b="1"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775316239"/>
                  </a:ext>
                </a:extLst>
              </a:tr>
              <a:tr h="274020">
                <a:tc>
                  <a:txBody>
                    <a:bodyPr/>
                    <a:lstStyle/>
                    <a:p>
                      <a:r>
                        <a:rPr kumimoji="1" lang="ja-JP" altLang="en-US" sz="1100" b="0" dirty="0">
                          <a:latin typeface="Meiryo UI" panose="020B0604030504040204" pitchFamily="50" charset="-128"/>
                          <a:ea typeface="Meiryo UI" panose="020B0604030504040204" pitchFamily="50" charset="-128"/>
                        </a:rPr>
                        <a:t>合計</a:t>
                      </a:r>
                    </a:p>
                  </a:txBody>
                  <a:tcPr marL="82953" marR="82953" marT="41476" marB="41476" anchor="ctr"/>
                </a:tc>
                <a:tc>
                  <a:txBody>
                    <a:bodyPr/>
                    <a:lstStyle/>
                    <a:p>
                      <a:pPr algn="r"/>
                      <a:r>
                        <a:rPr kumimoji="1" lang="en-US" altLang="ja-JP" sz="1100" b="0" dirty="0">
                          <a:latin typeface="Meiryo UI" panose="020B0604030504040204" pitchFamily="50" charset="-128"/>
                          <a:ea typeface="Meiryo UI" panose="020B0604030504040204" pitchFamily="50" charset="-128"/>
                        </a:rPr>
                        <a:t>33</a:t>
                      </a:r>
                      <a:r>
                        <a:rPr kumimoji="1" lang="ja-JP" altLang="en-US" sz="1100" b="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3910325870"/>
                  </a:ext>
                </a:extLst>
              </a:tr>
            </a:tbl>
          </a:graphicData>
        </a:graphic>
      </p:graphicFrame>
      <p:sp>
        <p:nvSpPr>
          <p:cNvPr id="7" name="テキスト ボックス 6"/>
          <p:cNvSpPr txBox="1"/>
          <p:nvPr/>
        </p:nvSpPr>
        <p:spPr>
          <a:xfrm>
            <a:off x="513036" y="3161778"/>
            <a:ext cx="2844460" cy="5561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nchor="ctr" anchorCtr="0">
            <a:noAutofit/>
          </a:bodyPr>
          <a:lstStyle/>
          <a:p>
            <a:r>
              <a:rPr lang="ja-JP" altLang="en-US" sz="1200" dirty="0">
                <a:latin typeface="Meiryo UI" panose="020B0604030504040204" pitchFamily="50" charset="-128"/>
                <a:ea typeface="Meiryo UI" panose="020B0604030504040204" pitchFamily="50" charset="-128"/>
              </a:rPr>
              <a:t>・感染経路不明者は、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陽性判明者の</a:t>
            </a:r>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6</a:t>
            </a:r>
            <a:r>
              <a:rPr lang="ja-JP" altLang="en-US" sz="1200" b="1" dirty="0">
                <a:latin typeface="Meiryo UI" panose="020B0604030504040204" pitchFamily="50" charset="-128"/>
                <a:ea typeface="Meiryo UI" panose="020B0604030504040204" pitchFamily="50" charset="-128"/>
              </a:rPr>
              <a:t>割</a:t>
            </a:r>
            <a:r>
              <a:rPr lang="ja-JP" altLang="en-US" sz="1200" dirty="0">
                <a:latin typeface="Meiryo UI" panose="020B0604030504040204" pitchFamily="50" charset="-128"/>
                <a:ea typeface="Meiryo UI" panose="020B0604030504040204" pitchFamily="50" charset="-128"/>
              </a:rPr>
              <a:t>を占める</a:t>
            </a:r>
            <a:endParaRPr kumimoji="1" lang="ja-JP" altLang="en-US"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887345" y="6287251"/>
            <a:ext cx="697627" cy="400110"/>
          </a:xfrm>
          <a:prstGeom prst="rect">
            <a:avLst/>
          </a:prstGeom>
          <a:noFill/>
        </p:spPr>
        <p:txBody>
          <a:bodyPr wrap="none" rtlCol="0">
            <a:spAutoFit/>
          </a:bodyPr>
          <a:lstStyle/>
          <a:p>
            <a:pPr algn="ctr"/>
            <a:r>
              <a:rPr kumimoji="1" lang="ja-JP" altLang="en-US" sz="1000" dirty="0"/>
              <a:t>感染経路</a:t>
            </a:r>
            <a:endParaRPr kumimoji="1" lang="en-US" altLang="ja-JP" sz="1000" dirty="0"/>
          </a:p>
          <a:p>
            <a:pPr algn="ctr"/>
            <a:r>
              <a:rPr lang="ja-JP" altLang="en-US" sz="1000" dirty="0"/>
              <a:t>不明</a:t>
            </a:r>
            <a:endParaRPr kumimoji="1" lang="ja-JP" altLang="en-US" sz="1000" dirty="0"/>
          </a:p>
        </p:txBody>
      </p:sp>
      <p:sp>
        <p:nvSpPr>
          <p:cNvPr id="11" name="テキスト ボックス 10"/>
          <p:cNvSpPr txBox="1"/>
          <p:nvPr/>
        </p:nvSpPr>
        <p:spPr>
          <a:xfrm>
            <a:off x="1780016" y="6287251"/>
            <a:ext cx="639919" cy="246221"/>
          </a:xfrm>
          <a:prstGeom prst="rect">
            <a:avLst/>
          </a:prstGeom>
          <a:noFill/>
        </p:spPr>
        <p:txBody>
          <a:bodyPr wrap="none" rtlCol="0">
            <a:spAutoFit/>
          </a:bodyPr>
          <a:lstStyle/>
          <a:p>
            <a:pPr algn="ctr"/>
            <a:r>
              <a:rPr lang="en-US" altLang="ja-JP" sz="1000" dirty="0"/>
              <a:t>2</a:t>
            </a:r>
            <a:r>
              <a:rPr lang="ja-JP" altLang="en-US" sz="1000" dirty="0"/>
              <a:t>次感染</a:t>
            </a:r>
            <a:endParaRPr kumimoji="1" lang="en-US" altLang="ja-JP" sz="1000" dirty="0"/>
          </a:p>
        </p:txBody>
      </p:sp>
      <p:sp>
        <p:nvSpPr>
          <p:cNvPr id="12" name="テキスト ボックス 11"/>
          <p:cNvSpPr txBox="1"/>
          <p:nvPr/>
        </p:nvSpPr>
        <p:spPr>
          <a:xfrm>
            <a:off x="2611169" y="6287251"/>
            <a:ext cx="639919" cy="246221"/>
          </a:xfrm>
          <a:prstGeom prst="rect">
            <a:avLst/>
          </a:prstGeom>
          <a:noFill/>
        </p:spPr>
        <p:txBody>
          <a:bodyPr wrap="none" rtlCol="0">
            <a:spAutoFit/>
          </a:bodyPr>
          <a:lstStyle/>
          <a:p>
            <a:pPr algn="ctr"/>
            <a:r>
              <a:rPr lang="en-US" altLang="ja-JP" sz="1000" dirty="0"/>
              <a:t>3</a:t>
            </a:r>
            <a:r>
              <a:rPr lang="ja-JP" altLang="en-US" sz="1000" dirty="0"/>
              <a:t>次感染</a:t>
            </a:r>
            <a:endParaRPr kumimoji="1" lang="en-US" altLang="ja-JP" sz="1000" dirty="0"/>
          </a:p>
        </p:txBody>
      </p:sp>
      <p:sp>
        <p:nvSpPr>
          <p:cNvPr id="13" name="テキスト ボックス 12"/>
          <p:cNvSpPr txBox="1"/>
          <p:nvPr/>
        </p:nvSpPr>
        <p:spPr>
          <a:xfrm>
            <a:off x="1057387" y="5136770"/>
            <a:ext cx="332143" cy="246221"/>
          </a:xfrm>
          <a:prstGeom prst="rect">
            <a:avLst/>
          </a:prstGeom>
          <a:noFill/>
        </p:spPr>
        <p:txBody>
          <a:bodyPr wrap="none" rtlCol="0">
            <a:spAutoFit/>
          </a:bodyPr>
          <a:lstStyle/>
          <a:p>
            <a:pPr algn="ctr"/>
            <a:r>
              <a:rPr kumimoji="1" lang="en-US" altLang="ja-JP" sz="1000" b="1" dirty="0"/>
              <a:t>15</a:t>
            </a:r>
            <a:endParaRPr kumimoji="1" lang="ja-JP" altLang="en-US" sz="1000" b="1" dirty="0"/>
          </a:p>
        </p:txBody>
      </p:sp>
      <p:sp>
        <p:nvSpPr>
          <p:cNvPr id="14" name="テキスト ボックス 13"/>
          <p:cNvSpPr txBox="1"/>
          <p:nvPr/>
        </p:nvSpPr>
        <p:spPr>
          <a:xfrm>
            <a:off x="1094256" y="5901872"/>
            <a:ext cx="258404" cy="246221"/>
          </a:xfrm>
          <a:prstGeom prst="rect">
            <a:avLst/>
          </a:prstGeom>
          <a:noFill/>
        </p:spPr>
        <p:txBody>
          <a:bodyPr wrap="none" rtlCol="0">
            <a:spAutoFit/>
          </a:bodyPr>
          <a:lstStyle/>
          <a:p>
            <a:pPr algn="ctr"/>
            <a:r>
              <a:rPr kumimoji="1" lang="en-US" altLang="ja-JP" sz="1000" b="1" dirty="0"/>
              <a:t>5</a:t>
            </a:r>
            <a:endParaRPr kumimoji="1" lang="ja-JP" altLang="en-US" sz="1000" b="1" dirty="0"/>
          </a:p>
        </p:txBody>
      </p:sp>
      <p:sp>
        <p:nvSpPr>
          <p:cNvPr id="15" name="テキスト ボックス 14"/>
          <p:cNvSpPr txBox="1"/>
          <p:nvPr/>
        </p:nvSpPr>
        <p:spPr>
          <a:xfrm>
            <a:off x="743603" y="6048722"/>
            <a:ext cx="258404" cy="246221"/>
          </a:xfrm>
          <a:prstGeom prst="rect">
            <a:avLst/>
          </a:prstGeom>
          <a:noFill/>
        </p:spPr>
        <p:txBody>
          <a:bodyPr wrap="none" rtlCol="0">
            <a:spAutoFit/>
          </a:bodyPr>
          <a:lstStyle/>
          <a:p>
            <a:pPr algn="ctr"/>
            <a:r>
              <a:rPr lang="en-US" altLang="ja-JP" sz="1000" b="1" dirty="0"/>
              <a:t>1</a:t>
            </a:r>
            <a:endParaRPr kumimoji="1" lang="ja-JP" altLang="en-US" sz="1000" b="1" dirty="0"/>
          </a:p>
        </p:txBody>
      </p:sp>
      <p:cxnSp>
        <p:nvCxnSpPr>
          <p:cNvPr id="17" name="直線コネクタ 16"/>
          <p:cNvCxnSpPr/>
          <p:nvPr/>
        </p:nvCxnSpPr>
        <p:spPr>
          <a:xfrm flipH="1" flipV="1">
            <a:off x="923762" y="6179499"/>
            <a:ext cx="138051" cy="101630"/>
          </a:xfrm>
          <a:prstGeom prst="line">
            <a:avLst/>
          </a:prstGeom>
        </p:spPr>
        <p:style>
          <a:lnRef idx="1">
            <a:schemeClr val="dk1"/>
          </a:lnRef>
          <a:fillRef idx="0">
            <a:schemeClr val="dk1"/>
          </a:fillRef>
          <a:effectRef idx="0">
            <a:schemeClr val="dk1"/>
          </a:effectRef>
          <a:fontRef idx="minor">
            <a:schemeClr val="tx1"/>
          </a:fontRef>
        </p:style>
      </p:cxnSp>
      <p:sp>
        <p:nvSpPr>
          <p:cNvPr id="23" name="テキスト ボックス 22"/>
          <p:cNvSpPr txBox="1"/>
          <p:nvPr/>
        </p:nvSpPr>
        <p:spPr>
          <a:xfrm>
            <a:off x="1936740" y="5242100"/>
            <a:ext cx="258404" cy="246221"/>
          </a:xfrm>
          <a:prstGeom prst="rect">
            <a:avLst/>
          </a:prstGeom>
          <a:noFill/>
        </p:spPr>
        <p:txBody>
          <a:bodyPr wrap="none" rtlCol="0">
            <a:spAutoFit/>
          </a:bodyPr>
          <a:lstStyle/>
          <a:p>
            <a:pPr algn="ctr"/>
            <a:r>
              <a:rPr lang="en-US" altLang="ja-JP" sz="1000" b="1" dirty="0"/>
              <a:t>5</a:t>
            </a:r>
            <a:endParaRPr kumimoji="1" lang="ja-JP" altLang="en-US" sz="1000" b="1" dirty="0"/>
          </a:p>
        </p:txBody>
      </p:sp>
      <p:sp>
        <p:nvSpPr>
          <p:cNvPr id="24" name="テキスト ボックス 23"/>
          <p:cNvSpPr txBox="1"/>
          <p:nvPr/>
        </p:nvSpPr>
        <p:spPr>
          <a:xfrm>
            <a:off x="1936740" y="5834343"/>
            <a:ext cx="258404" cy="246221"/>
          </a:xfrm>
          <a:prstGeom prst="rect">
            <a:avLst/>
          </a:prstGeom>
          <a:noFill/>
        </p:spPr>
        <p:txBody>
          <a:bodyPr wrap="none" rtlCol="0">
            <a:spAutoFit/>
          </a:bodyPr>
          <a:lstStyle/>
          <a:p>
            <a:pPr algn="ctr"/>
            <a:r>
              <a:rPr lang="en-US" altLang="ja-JP" sz="1000" b="1" dirty="0"/>
              <a:t>9</a:t>
            </a:r>
            <a:endParaRPr kumimoji="1" lang="ja-JP" altLang="en-US" sz="1000" b="1" dirty="0"/>
          </a:p>
        </p:txBody>
      </p:sp>
      <p:sp>
        <p:nvSpPr>
          <p:cNvPr id="25" name="テキスト ボックス 24"/>
          <p:cNvSpPr txBox="1"/>
          <p:nvPr/>
        </p:nvSpPr>
        <p:spPr>
          <a:xfrm>
            <a:off x="2782875" y="6107865"/>
            <a:ext cx="258404" cy="246221"/>
          </a:xfrm>
          <a:prstGeom prst="rect">
            <a:avLst/>
          </a:prstGeom>
          <a:noFill/>
        </p:spPr>
        <p:txBody>
          <a:bodyPr wrap="none" rtlCol="0">
            <a:spAutoFit/>
          </a:bodyPr>
          <a:lstStyle/>
          <a:p>
            <a:pPr algn="ctr"/>
            <a:r>
              <a:rPr lang="en-US" altLang="ja-JP" sz="1000" b="1" dirty="0"/>
              <a:t>2</a:t>
            </a:r>
            <a:endParaRPr kumimoji="1" lang="ja-JP" altLang="en-US" sz="1000" b="1" dirty="0"/>
          </a:p>
        </p:txBody>
      </p:sp>
      <p:sp>
        <p:nvSpPr>
          <p:cNvPr id="29" name="テキスト ボックス 28"/>
          <p:cNvSpPr txBox="1"/>
          <p:nvPr/>
        </p:nvSpPr>
        <p:spPr>
          <a:xfrm>
            <a:off x="2262292" y="5287398"/>
            <a:ext cx="1154587" cy="415498"/>
          </a:xfrm>
          <a:prstGeom prst="rect">
            <a:avLst/>
          </a:prstGeom>
          <a:noFill/>
        </p:spPr>
        <p:txBody>
          <a:bodyPr wrap="square" rtlCol="0">
            <a:spAutoFit/>
          </a:bodyPr>
          <a:lstStyle/>
          <a:p>
            <a:r>
              <a:rPr lang="ja-JP" altLang="en-US" sz="700" dirty="0"/>
              <a:t>感染経路不明の</a:t>
            </a:r>
            <a:r>
              <a:rPr lang="en-US" altLang="ja-JP" sz="700" dirty="0"/>
              <a:t>1</a:t>
            </a:r>
            <a:r>
              <a:rPr lang="ja-JP" altLang="en-US" sz="700" dirty="0"/>
              <a:t>名は、</a:t>
            </a:r>
            <a:endParaRPr lang="en-US" altLang="ja-JP" sz="700" dirty="0"/>
          </a:p>
          <a:p>
            <a:r>
              <a:rPr lang="ja-JP" altLang="en-US" sz="700" dirty="0"/>
              <a:t>セミナー講師</a:t>
            </a:r>
            <a:endParaRPr lang="en-US" altLang="ja-JP" sz="700" dirty="0"/>
          </a:p>
          <a:p>
            <a:r>
              <a:rPr lang="ja-JP" altLang="en-US" sz="700" dirty="0"/>
              <a:t>多数との接触有</a:t>
            </a:r>
            <a:endParaRPr lang="en-US" altLang="ja-JP" sz="900" dirty="0"/>
          </a:p>
        </p:txBody>
      </p:sp>
      <p:sp>
        <p:nvSpPr>
          <p:cNvPr id="31" name="テキスト ボックス 30"/>
          <p:cNvSpPr txBox="1"/>
          <p:nvPr/>
        </p:nvSpPr>
        <p:spPr>
          <a:xfrm>
            <a:off x="597706" y="6185555"/>
            <a:ext cx="255198" cy="246221"/>
          </a:xfrm>
          <a:prstGeom prst="rect">
            <a:avLst/>
          </a:prstGeom>
          <a:noFill/>
        </p:spPr>
        <p:txBody>
          <a:bodyPr wrap="none" rtlCol="0">
            <a:spAutoFit/>
          </a:bodyPr>
          <a:lstStyle/>
          <a:p>
            <a:pPr algn="ctr"/>
            <a:r>
              <a:rPr lang="en-US" altLang="ja-JP" sz="1000" dirty="0"/>
              <a:t>0</a:t>
            </a:r>
            <a:endParaRPr kumimoji="1" lang="ja-JP" altLang="en-US" sz="1000" dirty="0"/>
          </a:p>
        </p:txBody>
      </p:sp>
      <p:sp>
        <p:nvSpPr>
          <p:cNvPr id="32" name="テキスト ボックス 31"/>
          <p:cNvSpPr txBox="1"/>
          <p:nvPr/>
        </p:nvSpPr>
        <p:spPr>
          <a:xfrm>
            <a:off x="562439" y="5348056"/>
            <a:ext cx="325730" cy="246221"/>
          </a:xfrm>
          <a:prstGeom prst="rect">
            <a:avLst/>
          </a:prstGeom>
          <a:noFill/>
        </p:spPr>
        <p:txBody>
          <a:bodyPr wrap="none" rtlCol="0">
            <a:spAutoFit/>
          </a:bodyPr>
          <a:lstStyle/>
          <a:p>
            <a:pPr algn="ctr"/>
            <a:r>
              <a:rPr lang="en-US" altLang="ja-JP" sz="1000" dirty="0"/>
              <a:t>10</a:t>
            </a:r>
            <a:endParaRPr kumimoji="1" lang="ja-JP" altLang="en-US" sz="1000" dirty="0"/>
          </a:p>
        </p:txBody>
      </p:sp>
      <p:sp>
        <p:nvSpPr>
          <p:cNvPr id="33" name="テキスト ボックス 32"/>
          <p:cNvSpPr txBox="1"/>
          <p:nvPr/>
        </p:nvSpPr>
        <p:spPr>
          <a:xfrm>
            <a:off x="562440" y="4525807"/>
            <a:ext cx="325731" cy="246221"/>
          </a:xfrm>
          <a:prstGeom prst="rect">
            <a:avLst/>
          </a:prstGeom>
          <a:noFill/>
        </p:spPr>
        <p:txBody>
          <a:bodyPr wrap="none" rtlCol="0">
            <a:spAutoFit/>
          </a:bodyPr>
          <a:lstStyle/>
          <a:p>
            <a:pPr algn="ctr"/>
            <a:r>
              <a:rPr lang="en-US" altLang="ja-JP" sz="1000" dirty="0"/>
              <a:t>20</a:t>
            </a:r>
            <a:endParaRPr kumimoji="1" lang="ja-JP" altLang="en-US" sz="1000" dirty="0"/>
          </a:p>
        </p:txBody>
      </p:sp>
      <p:sp>
        <p:nvSpPr>
          <p:cNvPr id="34" name="テキスト ボックス 33"/>
          <p:cNvSpPr txBox="1"/>
          <p:nvPr/>
        </p:nvSpPr>
        <p:spPr>
          <a:xfrm>
            <a:off x="562440" y="3711147"/>
            <a:ext cx="325730" cy="246221"/>
          </a:xfrm>
          <a:prstGeom prst="rect">
            <a:avLst/>
          </a:prstGeom>
          <a:noFill/>
        </p:spPr>
        <p:txBody>
          <a:bodyPr wrap="none" rtlCol="0">
            <a:spAutoFit/>
          </a:bodyPr>
          <a:lstStyle/>
          <a:p>
            <a:pPr algn="ctr"/>
            <a:r>
              <a:rPr lang="en-US" altLang="ja-JP" sz="1000" dirty="0"/>
              <a:t>30</a:t>
            </a:r>
            <a:endParaRPr kumimoji="1" lang="ja-JP" altLang="en-US" sz="1000" dirty="0"/>
          </a:p>
        </p:txBody>
      </p:sp>
      <p:sp>
        <p:nvSpPr>
          <p:cNvPr id="38" name="テキスト ボックス 37"/>
          <p:cNvSpPr txBox="1"/>
          <p:nvPr/>
        </p:nvSpPr>
        <p:spPr>
          <a:xfrm>
            <a:off x="3727824" y="6306301"/>
            <a:ext cx="697627" cy="400110"/>
          </a:xfrm>
          <a:prstGeom prst="rect">
            <a:avLst/>
          </a:prstGeom>
          <a:noFill/>
        </p:spPr>
        <p:txBody>
          <a:bodyPr wrap="none" rtlCol="0">
            <a:spAutoFit/>
          </a:bodyPr>
          <a:lstStyle/>
          <a:p>
            <a:pPr algn="ctr"/>
            <a:r>
              <a:rPr kumimoji="1" lang="ja-JP" altLang="en-US" sz="1000" dirty="0"/>
              <a:t>感染経路</a:t>
            </a:r>
            <a:endParaRPr kumimoji="1" lang="en-US" altLang="ja-JP" sz="1000" dirty="0"/>
          </a:p>
          <a:p>
            <a:pPr algn="ctr"/>
            <a:r>
              <a:rPr lang="ja-JP" altLang="en-US" sz="1000" dirty="0"/>
              <a:t>不明</a:t>
            </a:r>
            <a:endParaRPr kumimoji="1" lang="ja-JP" altLang="en-US" sz="1000" dirty="0"/>
          </a:p>
        </p:txBody>
      </p:sp>
      <p:sp>
        <p:nvSpPr>
          <p:cNvPr id="39" name="テキスト ボックス 38"/>
          <p:cNvSpPr txBox="1"/>
          <p:nvPr/>
        </p:nvSpPr>
        <p:spPr>
          <a:xfrm>
            <a:off x="4620495" y="6306301"/>
            <a:ext cx="639919" cy="246221"/>
          </a:xfrm>
          <a:prstGeom prst="rect">
            <a:avLst/>
          </a:prstGeom>
          <a:noFill/>
        </p:spPr>
        <p:txBody>
          <a:bodyPr wrap="none" rtlCol="0">
            <a:spAutoFit/>
          </a:bodyPr>
          <a:lstStyle/>
          <a:p>
            <a:pPr algn="ctr"/>
            <a:r>
              <a:rPr lang="en-US" altLang="ja-JP" sz="1000" dirty="0"/>
              <a:t>2</a:t>
            </a:r>
            <a:r>
              <a:rPr lang="ja-JP" altLang="en-US" sz="1000" dirty="0"/>
              <a:t>次感染</a:t>
            </a:r>
            <a:endParaRPr kumimoji="1" lang="en-US" altLang="ja-JP" sz="1000" dirty="0"/>
          </a:p>
        </p:txBody>
      </p:sp>
      <p:sp>
        <p:nvSpPr>
          <p:cNvPr id="40" name="テキスト ボックス 39"/>
          <p:cNvSpPr txBox="1"/>
          <p:nvPr/>
        </p:nvSpPr>
        <p:spPr>
          <a:xfrm>
            <a:off x="5451648" y="6306301"/>
            <a:ext cx="639919" cy="246221"/>
          </a:xfrm>
          <a:prstGeom prst="rect">
            <a:avLst/>
          </a:prstGeom>
          <a:noFill/>
        </p:spPr>
        <p:txBody>
          <a:bodyPr wrap="none" rtlCol="0">
            <a:spAutoFit/>
          </a:bodyPr>
          <a:lstStyle/>
          <a:p>
            <a:pPr algn="ctr"/>
            <a:r>
              <a:rPr lang="en-US" altLang="ja-JP" sz="1000" dirty="0"/>
              <a:t>3</a:t>
            </a:r>
            <a:r>
              <a:rPr lang="ja-JP" altLang="en-US" sz="1000" dirty="0"/>
              <a:t>次感染</a:t>
            </a:r>
            <a:endParaRPr kumimoji="1" lang="en-US" altLang="ja-JP" sz="1000" dirty="0"/>
          </a:p>
        </p:txBody>
      </p:sp>
      <p:sp>
        <p:nvSpPr>
          <p:cNvPr id="41" name="テキスト ボックス 40"/>
          <p:cNvSpPr txBox="1"/>
          <p:nvPr/>
        </p:nvSpPr>
        <p:spPr>
          <a:xfrm>
            <a:off x="3450887" y="6185555"/>
            <a:ext cx="255198" cy="246221"/>
          </a:xfrm>
          <a:prstGeom prst="rect">
            <a:avLst/>
          </a:prstGeom>
          <a:noFill/>
        </p:spPr>
        <p:txBody>
          <a:bodyPr wrap="none" rtlCol="0">
            <a:spAutoFit/>
          </a:bodyPr>
          <a:lstStyle/>
          <a:p>
            <a:pPr algn="ctr"/>
            <a:r>
              <a:rPr lang="en-US" altLang="ja-JP" sz="1000" dirty="0"/>
              <a:t>0</a:t>
            </a:r>
            <a:endParaRPr kumimoji="1" lang="ja-JP" altLang="en-US" sz="1000" dirty="0"/>
          </a:p>
        </p:txBody>
      </p:sp>
      <p:sp>
        <p:nvSpPr>
          <p:cNvPr id="42" name="テキスト ボックス 41"/>
          <p:cNvSpPr txBox="1"/>
          <p:nvPr/>
        </p:nvSpPr>
        <p:spPr>
          <a:xfrm>
            <a:off x="3415620" y="5569036"/>
            <a:ext cx="325730" cy="246221"/>
          </a:xfrm>
          <a:prstGeom prst="rect">
            <a:avLst/>
          </a:prstGeom>
          <a:noFill/>
        </p:spPr>
        <p:txBody>
          <a:bodyPr wrap="none" rtlCol="0">
            <a:spAutoFit/>
          </a:bodyPr>
          <a:lstStyle/>
          <a:p>
            <a:pPr algn="ctr"/>
            <a:r>
              <a:rPr lang="en-US" altLang="ja-JP" sz="1000" dirty="0"/>
              <a:t>20</a:t>
            </a:r>
            <a:endParaRPr kumimoji="1" lang="ja-JP" altLang="en-US" sz="1000" dirty="0"/>
          </a:p>
        </p:txBody>
      </p:sp>
      <p:sp>
        <p:nvSpPr>
          <p:cNvPr id="43" name="テキスト ボックス 42"/>
          <p:cNvSpPr txBox="1"/>
          <p:nvPr/>
        </p:nvSpPr>
        <p:spPr>
          <a:xfrm>
            <a:off x="3415621" y="4317665"/>
            <a:ext cx="325730" cy="246221"/>
          </a:xfrm>
          <a:prstGeom prst="rect">
            <a:avLst/>
          </a:prstGeom>
          <a:noFill/>
        </p:spPr>
        <p:txBody>
          <a:bodyPr wrap="none" rtlCol="0">
            <a:spAutoFit/>
          </a:bodyPr>
          <a:lstStyle/>
          <a:p>
            <a:pPr algn="ctr"/>
            <a:r>
              <a:rPr lang="en-US" altLang="ja-JP" sz="1000" dirty="0"/>
              <a:t>60</a:t>
            </a:r>
            <a:endParaRPr kumimoji="1" lang="ja-JP" altLang="en-US" sz="1000" dirty="0"/>
          </a:p>
        </p:txBody>
      </p:sp>
      <p:sp>
        <p:nvSpPr>
          <p:cNvPr id="44" name="テキスト ボックス 43"/>
          <p:cNvSpPr txBox="1"/>
          <p:nvPr/>
        </p:nvSpPr>
        <p:spPr>
          <a:xfrm>
            <a:off x="3415621" y="3711147"/>
            <a:ext cx="325730" cy="246221"/>
          </a:xfrm>
          <a:prstGeom prst="rect">
            <a:avLst/>
          </a:prstGeom>
          <a:noFill/>
        </p:spPr>
        <p:txBody>
          <a:bodyPr wrap="none" rtlCol="0">
            <a:spAutoFit/>
          </a:bodyPr>
          <a:lstStyle/>
          <a:p>
            <a:pPr algn="ctr"/>
            <a:r>
              <a:rPr lang="en-US" altLang="ja-JP" sz="1000" dirty="0"/>
              <a:t>80</a:t>
            </a:r>
            <a:endParaRPr kumimoji="1" lang="ja-JP" altLang="en-US" sz="1000" dirty="0"/>
          </a:p>
        </p:txBody>
      </p:sp>
      <p:sp>
        <p:nvSpPr>
          <p:cNvPr id="45" name="テキスト ボックス 44"/>
          <p:cNvSpPr txBox="1"/>
          <p:nvPr/>
        </p:nvSpPr>
        <p:spPr>
          <a:xfrm>
            <a:off x="3415620" y="4942465"/>
            <a:ext cx="325730" cy="246221"/>
          </a:xfrm>
          <a:prstGeom prst="rect">
            <a:avLst/>
          </a:prstGeom>
          <a:noFill/>
        </p:spPr>
        <p:txBody>
          <a:bodyPr wrap="none" rtlCol="0">
            <a:spAutoFit/>
          </a:bodyPr>
          <a:lstStyle/>
          <a:p>
            <a:pPr algn="ctr"/>
            <a:r>
              <a:rPr lang="en-US" altLang="ja-JP" sz="1000" dirty="0"/>
              <a:t>40</a:t>
            </a:r>
            <a:endParaRPr kumimoji="1" lang="ja-JP" altLang="en-US" sz="1000" dirty="0"/>
          </a:p>
        </p:txBody>
      </p:sp>
      <p:sp>
        <p:nvSpPr>
          <p:cNvPr id="46" name="テキスト ボックス 45"/>
          <p:cNvSpPr txBox="1"/>
          <p:nvPr/>
        </p:nvSpPr>
        <p:spPr>
          <a:xfrm>
            <a:off x="3943063" y="4861018"/>
            <a:ext cx="332143" cy="246221"/>
          </a:xfrm>
          <a:prstGeom prst="rect">
            <a:avLst/>
          </a:prstGeom>
          <a:noFill/>
        </p:spPr>
        <p:txBody>
          <a:bodyPr wrap="none" rtlCol="0">
            <a:spAutoFit/>
          </a:bodyPr>
          <a:lstStyle/>
          <a:p>
            <a:pPr algn="ctr"/>
            <a:r>
              <a:rPr lang="en-US" altLang="ja-JP" sz="1000" b="1" dirty="0"/>
              <a:t>52</a:t>
            </a:r>
            <a:endParaRPr kumimoji="1" lang="ja-JP" altLang="en-US" sz="1000" b="1" dirty="0"/>
          </a:p>
        </p:txBody>
      </p:sp>
      <p:sp>
        <p:nvSpPr>
          <p:cNvPr id="47" name="テキスト ボックス 46"/>
          <p:cNvSpPr txBox="1"/>
          <p:nvPr/>
        </p:nvSpPr>
        <p:spPr>
          <a:xfrm>
            <a:off x="3943063" y="5901872"/>
            <a:ext cx="332143" cy="246221"/>
          </a:xfrm>
          <a:prstGeom prst="rect">
            <a:avLst/>
          </a:prstGeom>
          <a:noFill/>
        </p:spPr>
        <p:txBody>
          <a:bodyPr wrap="none" rtlCol="0">
            <a:spAutoFit/>
          </a:bodyPr>
          <a:lstStyle/>
          <a:p>
            <a:pPr algn="ctr"/>
            <a:r>
              <a:rPr lang="en-US" altLang="ja-JP" sz="1000" b="1" dirty="0"/>
              <a:t>16</a:t>
            </a:r>
            <a:endParaRPr kumimoji="1" lang="ja-JP" altLang="en-US" sz="1000" b="1" dirty="0"/>
          </a:p>
        </p:txBody>
      </p:sp>
      <p:sp>
        <p:nvSpPr>
          <p:cNvPr id="48" name="テキスト ボックス 47"/>
          <p:cNvSpPr txBox="1"/>
          <p:nvPr/>
        </p:nvSpPr>
        <p:spPr>
          <a:xfrm>
            <a:off x="3629279" y="6048722"/>
            <a:ext cx="258404" cy="246221"/>
          </a:xfrm>
          <a:prstGeom prst="rect">
            <a:avLst/>
          </a:prstGeom>
          <a:noFill/>
        </p:spPr>
        <p:txBody>
          <a:bodyPr wrap="none" rtlCol="0">
            <a:spAutoFit/>
          </a:bodyPr>
          <a:lstStyle/>
          <a:p>
            <a:pPr algn="ctr"/>
            <a:r>
              <a:rPr lang="en-US" altLang="ja-JP" sz="1000" b="1" dirty="0"/>
              <a:t>2</a:t>
            </a:r>
            <a:endParaRPr kumimoji="1" lang="ja-JP" altLang="en-US" sz="1000" b="1" dirty="0"/>
          </a:p>
        </p:txBody>
      </p:sp>
      <p:cxnSp>
        <p:nvCxnSpPr>
          <p:cNvPr id="49" name="直線コネクタ 48"/>
          <p:cNvCxnSpPr/>
          <p:nvPr/>
        </p:nvCxnSpPr>
        <p:spPr>
          <a:xfrm flipH="1" flipV="1">
            <a:off x="3823835" y="6162691"/>
            <a:ext cx="138051" cy="101630"/>
          </a:xfrm>
          <a:prstGeom prst="line">
            <a:avLst/>
          </a:prstGeom>
        </p:spPr>
        <p:style>
          <a:lnRef idx="1">
            <a:schemeClr val="dk1"/>
          </a:lnRef>
          <a:fillRef idx="0">
            <a:schemeClr val="dk1"/>
          </a:fillRef>
          <a:effectRef idx="0">
            <a:schemeClr val="dk1"/>
          </a:effectRef>
          <a:fontRef idx="minor">
            <a:schemeClr val="tx1"/>
          </a:fontRef>
        </p:style>
      </p:cxnSp>
      <p:sp>
        <p:nvSpPr>
          <p:cNvPr id="50" name="テキスト ボックス 49"/>
          <p:cNvSpPr txBox="1"/>
          <p:nvPr/>
        </p:nvSpPr>
        <p:spPr>
          <a:xfrm>
            <a:off x="4779139" y="5808322"/>
            <a:ext cx="332143" cy="246221"/>
          </a:xfrm>
          <a:prstGeom prst="rect">
            <a:avLst/>
          </a:prstGeom>
          <a:noFill/>
        </p:spPr>
        <p:txBody>
          <a:bodyPr wrap="none" rtlCol="0">
            <a:spAutoFit/>
          </a:bodyPr>
          <a:lstStyle/>
          <a:p>
            <a:pPr algn="ctr"/>
            <a:r>
              <a:rPr lang="en-US" altLang="ja-JP" sz="1000" b="1" dirty="0"/>
              <a:t>23</a:t>
            </a:r>
            <a:endParaRPr kumimoji="1" lang="ja-JP" altLang="en-US" sz="1000" b="1" dirty="0"/>
          </a:p>
        </p:txBody>
      </p:sp>
      <p:sp>
        <p:nvSpPr>
          <p:cNvPr id="51" name="テキスト ボックス 50"/>
          <p:cNvSpPr txBox="1"/>
          <p:nvPr/>
        </p:nvSpPr>
        <p:spPr>
          <a:xfrm>
            <a:off x="5112772" y="5968526"/>
            <a:ext cx="258404" cy="246221"/>
          </a:xfrm>
          <a:prstGeom prst="rect">
            <a:avLst/>
          </a:prstGeom>
          <a:noFill/>
        </p:spPr>
        <p:txBody>
          <a:bodyPr wrap="none" rtlCol="0">
            <a:spAutoFit/>
          </a:bodyPr>
          <a:lstStyle/>
          <a:p>
            <a:pPr algn="ctr"/>
            <a:r>
              <a:rPr lang="en-US" altLang="ja-JP" sz="1000" b="1" dirty="0"/>
              <a:t>2</a:t>
            </a:r>
            <a:endParaRPr kumimoji="1" lang="ja-JP" altLang="en-US" sz="1000" b="1" dirty="0"/>
          </a:p>
        </p:txBody>
      </p:sp>
      <p:sp>
        <p:nvSpPr>
          <p:cNvPr id="52" name="テキスト ボックス 51"/>
          <p:cNvSpPr txBox="1"/>
          <p:nvPr/>
        </p:nvSpPr>
        <p:spPr>
          <a:xfrm>
            <a:off x="5866209" y="5968526"/>
            <a:ext cx="258404" cy="246221"/>
          </a:xfrm>
          <a:prstGeom prst="rect">
            <a:avLst/>
          </a:prstGeom>
          <a:noFill/>
        </p:spPr>
        <p:txBody>
          <a:bodyPr wrap="none" rtlCol="0">
            <a:spAutoFit/>
          </a:bodyPr>
          <a:lstStyle/>
          <a:p>
            <a:pPr algn="ctr"/>
            <a:r>
              <a:rPr lang="en-US" altLang="ja-JP" sz="1000" b="1" dirty="0"/>
              <a:t>2</a:t>
            </a:r>
            <a:endParaRPr kumimoji="1" lang="ja-JP" altLang="en-US" sz="1000" b="1" dirty="0"/>
          </a:p>
        </p:txBody>
      </p:sp>
      <p:cxnSp>
        <p:nvCxnSpPr>
          <p:cNvPr id="53" name="直線コネクタ 52"/>
          <p:cNvCxnSpPr/>
          <p:nvPr/>
        </p:nvCxnSpPr>
        <p:spPr>
          <a:xfrm rot="16200000" flipH="1" flipV="1">
            <a:off x="5053403" y="6148482"/>
            <a:ext cx="138051" cy="101630"/>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rot="16200000" flipH="1" flipV="1">
            <a:off x="5824201" y="6142406"/>
            <a:ext cx="138051" cy="101630"/>
          </a:xfrm>
          <a:prstGeom prst="line">
            <a:avLst/>
          </a:prstGeom>
        </p:spPr>
        <p:style>
          <a:lnRef idx="1">
            <a:schemeClr val="dk1"/>
          </a:lnRef>
          <a:fillRef idx="0">
            <a:schemeClr val="dk1"/>
          </a:fillRef>
          <a:effectRef idx="0">
            <a:schemeClr val="dk1"/>
          </a:effectRef>
          <a:fontRef idx="minor">
            <a:schemeClr val="tx1"/>
          </a:fontRef>
        </p:style>
      </p:cxnSp>
      <p:sp>
        <p:nvSpPr>
          <p:cNvPr id="56" name="テキスト ボックス 55"/>
          <p:cNvSpPr txBox="1"/>
          <p:nvPr/>
        </p:nvSpPr>
        <p:spPr>
          <a:xfrm>
            <a:off x="4420674" y="4226290"/>
            <a:ext cx="1674660" cy="743593"/>
          </a:xfrm>
          <a:prstGeom prst="rect">
            <a:avLst/>
          </a:prstGeom>
          <a:ln>
            <a:solidFill>
              <a:schemeClr val="dk1">
                <a:alpha val="98000"/>
              </a:schemeClr>
            </a:solid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kumimoji="1" lang="ja-JP" altLang="en-US" sz="1200" dirty="0">
                <a:latin typeface="Meiryo UI" panose="020B0604030504040204" pitchFamily="50" charset="-128"/>
                <a:ea typeface="Meiryo UI" panose="020B0604030504040204" pitchFamily="50" charset="-128"/>
              </a:rPr>
              <a:t>感染拡大の大半が</a:t>
            </a:r>
            <a:endParaRPr kumimoji="1" lang="en-US" altLang="ja-JP" sz="1200"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次感染で収まって</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いる</a:t>
            </a:r>
            <a:endParaRPr kumimoji="1" lang="ja-JP" altLang="en-US" sz="1200" b="1"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6590465" y="6306301"/>
            <a:ext cx="697627" cy="400110"/>
          </a:xfrm>
          <a:prstGeom prst="rect">
            <a:avLst/>
          </a:prstGeom>
          <a:noFill/>
        </p:spPr>
        <p:txBody>
          <a:bodyPr wrap="none" rtlCol="0">
            <a:spAutoFit/>
          </a:bodyPr>
          <a:lstStyle/>
          <a:p>
            <a:pPr algn="ctr"/>
            <a:r>
              <a:rPr kumimoji="1" lang="ja-JP" altLang="en-US" sz="1000" dirty="0"/>
              <a:t>感染経路</a:t>
            </a:r>
            <a:endParaRPr kumimoji="1" lang="en-US" altLang="ja-JP" sz="1000" dirty="0"/>
          </a:p>
          <a:p>
            <a:pPr algn="ctr"/>
            <a:r>
              <a:rPr lang="ja-JP" altLang="en-US" sz="1000" dirty="0"/>
              <a:t>不明</a:t>
            </a:r>
            <a:endParaRPr kumimoji="1" lang="ja-JP" altLang="en-US" sz="1000" dirty="0"/>
          </a:p>
        </p:txBody>
      </p:sp>
      <p:sp>
        <p:nvSpPr>
          <p:cNvPr id="59" name="テキスト ボックス 58"/>
          <p:cNvSpPr txBox="1"/>
          <p:nvPr/>
        </p:nvSpPr>
        <p:spPr>
          <a:xfrm>
            <a:off x="7483136" y="6306301"/>
            <a:ext cx="639919" cy="246221"/>
          </a:xfrm>
          <a:prstGeom prst="rect">
            <a:avLst/>
          </a:prstGeom>
          <a:noFill/>
        </p:spPr>
        <p:txBody>
          <a:bodyPr wrap="none" rtlCol="0">
            <a:spAutoFit/>
          </a:bodyPr>
          <a:lstStyle/>
          <a:p>
            <a:pPr algn="ctr"/>
            <a:r>
              <a:rPr lang="en-US" altLang="ja-JP" sz="1000" dirty="0"/>
              <a:t>2</a:t>
            </a:r>
            <a:r>
              <a:rPr lang="ja-JP" altLang="en-US" sz="1000" dirty="0"/>
              <a:t>次感染</a:t>
            </a:r>
            <a:endParaRPr kumimoji="1" lang="en-US" altLang="ja-JP" sz="1000" dirty="0"/>
          </a:p>
        </p:txBody>
      </p:sp>
      <p:sp>
        <p:nvSpPr>
          <p:cNvPr id="60" name="テキスト ボックス 59"/>
          <p:cNvSpPr txBox="1"/>
          <p:nvPr/>
        </p:nvSpPr>
        <p:spPr>
          <a:xfrm>
            <a:off x="8314289" y="6306301"/>
            <a:ext cx="639919" cy="246221"/>
          </a:xfrm>
          <a:prstGeom prst="rect">
            <a:avLst/>
          </a:prstGeom>
          <a:noFill/>
        </p:spPr>
        <p:txBody>
          <a:bodyPr wrap="none" rtlCol="0">
            <a:spAutoFit/>
          </a:bodyPr>
          <a:lstStyle/>
          <a:p>
            <a:pPr algn="ctr"/>
            <a:r>
              <a:rPr lang="en-US" altLang="ja-JP" sz="1000" dirty="0"/>
              <a:t>3</a:t>
            </a:r>
            <a:r>
              <a:rPr lang="ja-JP" altLang="en-US" sz="1000" dirty="0"/>
              <a:t>次感染</a:t>
            </a:r>
            <a:endParaRPr kumimoji="1" lang="en-US" altLang="ja-JP" sz="1000" dirty="0"/>
          </a:p>
        </p:txBody>
      </p:sp>
      <p:sp>
        <p:nvSpPr>
          <p:cNvPr id="61" name="テキスト ボックス 60"/>
          <p:cNvSpPr txBox="1"/>
          <p:nvPr/>
        </p:nvSpPr>
        <p:spPr>
          <a:xfrm>
            <a:off x="6264828" y="6185555"/>
            <a:ext cx="255198" cy="246221"/>
          </a:xfrm>
          <a:prstGeom prst="rect">
            <a:avLst/>
          </a:prstGeom>
          <a:noFill/>
        </p:spPr>
        <p:txBody>
          <a:bodyPr wrap="none" rtlCol="0">
            <a:spAutoFit/>
          </a:bodyPr>
          <a:lstStyle/>
          <a:p>
            <a:pPr algn="ctr"/>
            <a:r>
              <a:rPr lang="en-US" altLang="ja-JP" sz="1000" dirty="0"/>
              <a:t>0</a:t>
            </a:r>
            <a:endParaRPr kumimoji="1" lang="ja-JP" altLang="en-US" sz="1000" dirty="0"/>
          </a:p>
        </p:txBody>
      </p:sp>
      <p:sp>
        <p:nvSpPr>
          <p:cNvPr id="62" name="テキスト ボックス 61"/>
          <p:cNvSpPr txBox="1"/>
          <p:nvPr/>
        </p:nvSpPr>
        <p:spPr>
          <a:xfrm>
            <a:off x="6229561" y="5569036"/>
            <a:ext cx="325730" cy="246221"/>
          </a:xfrm>
          <a:prstGeom prst="rect">
            <a:avLst/>
          </a:prstGeom>
          <a:noFill/>
        </p:spPr>
        <p:txBody>
          <a:bodyPr wrap="none" rtlCol="0">
            <a:spAutoFit/>
          </a:bodyPr>
          <a:lstStyle/>
          <a:p>
            <a:pPr algn="ctr"/>
            <a:r>
              <a:rPr lang="en-US" altLang="ja-JP" sz="1000" dirty="0"/>
              <a:t>10</a:t>
            </a:r>
            <a:endParaRPr kumimoji="1" lang="ja-JP" altLang="en-US" sz="1000" dirty="0"/>
          </a:p>
        </p:txBody>
      </p:sp>
      <p:sp>
        <p:nvSpPr>
          <p:cNvPr id="63" name="テキスト ボックス 62"/>
          <p:cNvSpPr txBox="1"/>
          <p:nvPr/>
        </p:nvSpPr>
        <p:spPr>
          <a:xfrm>
            <a:off x="6229562" y="4317665"/>
            <a:ext cx="325730" cy="246221"/>
          </a:xfrm>
          <a:prstGeom prst="rect">
            <a:avLst/>
          </a:prstGeom>
          <a:noFill/>
        </p:spPr>
        <p:txBody>
          <a:bodyPr wrap="none" rtlCol="0">
            <a:spAutoFit/>
          </a:bodyPr>
          <a:lstStyle/>
          <a:p>
            <a:pPr algn="ctr"/>
            <a:r>
              <a:rPr lang="en-US" altLang="ja-JP" sz="1000" dirty="0"/>
              <a:t>30</a:t>
            </a:r>
            <a:endParaRPr kumimoji="1" lang="ja-JP" altLang="en-US" sz="1000" dirty="0"/>
          </a:p>
        </p:txBody>
      </p:sp>
      <p:sp>
        <p:nvSpPr>
          <p:cNvPr id="64" name="テキスト ボックス 63"/>
          <p:cNvSpPr txBox="1"/>
          <p:nvPr/>
        </p:nvSpPr>
        <p:spPr>
          <a:xfrm>
            <a:off x="6229562" y="3711147"/>
            <a:ext cx="325730" cy="246221"/>
          </a:xfrm>
          <a:prstGeom prst="rect">
            <a:avLst/>
          </a:prstGeom>
          <a:noFill/>
        </p:spPr>
        <p:txBody>
          <a:bodyPr wrap="none" rtlCol="0">
            <a:spAutoFit/>
          </a:bodyPr>
          <a:lstStyle/>
          <a:p>
            <a:pPr algn="ctr"/>
            <a:r>
              <a:rPr lang="en-US" altLang="ja-JP" sz="1000" dirty="0"/>
              <a:t>40</a:t>
            </a:r>
            <a:endParaRPr kumimoji="1" lang="ja-JP" altLang="en-US" sz="1000" dirty="0"/>
          </a:p>
        </p:txBody>
      </p:sp>
      <p:sp>
        <p:nvSpPr>
          <p:cNvPr id="65" name="テキスト ボックス 64"/>
          <p:cNvSpPr txBox="1"/>
          <p:nvPr/>
        </p:nvSpPr>
        <p:spPr>
          <a:xfrm>
            <a:off x="6229561" y="4942465"/>
            <a:ext cx="325730" cy="246221"/>
          </a:xfrm>
          <a:prstGeom prst="rect">
            <a:avLst/>
          </a:prstGeom>
          <a:noFill/>
        </p:spPr>
        <p:txBody>
          <a:bodyPr wrap="none" rtlCol="0">
            <a:spAutoFit/>
          </a:bodyPr>
          <a:lstStyle/>
          <a:p>
            <a:pPr algn="ctr"/>
            <a:r>
              <a:rPr lang="en-US" altLang="ja-JP" sz="1000" dirty="0"/>
              <a:t>20</a:t>
            </a:r>
            <a:endParaRPr kumimoji="1" lang="ja-JP" altLang="en-US" sz="1000" dirty="0"/>
          </a:p>
        </p:txBody>
      </p:sp>
      <p:sp>
        <p:nvSpPr>
          <p:cNvPr id="66" name="テキスト ボックス 65"/>
          <p:cNvSpPr txBox="1"/>
          <p:nvPr/>
        </p:nvSpPr>
        <p:spPr>
          <a:xfrm>
            <a:off x="6735107" y="5164287"/>
            <a:ext cx="332143" cy="246221"/>
          </a:xfrm>
          <a:prstGeom prst="rect">
            <a:avLst/>
          </a:prstGeom>
          <a:noFill/>
        </p:spPr>
        <p:txBody>
          <a:bodyPr wrap="none" rtlCol="0">
            <a:spAutoFit/>
          </a:bodyPr>
          <a:lstStyle/>
          <a:p>
            <a:pPr algn="ctr"/>
            <a:r>
              <a:rPr lang="en-US" altLang="ja-JP" sz="1000" b="1" dirty="0"/>
              <a:t>28</a:t>
            </a:r>
            <a:endParaRPr kumimoji="1" lang="ja-JP" altLang="en-US" sz="1000" b="1" dirty="0"/>
          </a:p>
        </p:txBody>
      </p:sp>
      <p:sp>
        <p:nvSpPr>
          <p:cNvPr id="67" name="テキスト ボックス 66"/>
          <p:cNvSpPr txBox="1"/>
          <p:nvPr/>
        </p:nvSpPr>
        <p:spPr>
          <a:xfrm>
            <a:off x="6771975" y="6064236"/>
            <a:ext cx="258404" cy="246221"/>
          </a:xfrm>
          <a:prstGeom prst="rect">
            <a:avLst/>
          </a:prstGeom>
          <a:noFill/>
        </p:spPr>
        <p:txBody>
          <a:bodyPr wrap="none" rtlCol="0">
            <a:spAutoFit/>
          </a:bodyPr>
          <a:lstStyle/>
          <a:p>
            <a:pPr algn="ctr"/>
            <a:r>
              <a:rPr lang="en-US" altLang="ja-JP" sz="1000" b="1" dirty="0"/>
              <a:t>4</a:t>
            </a:r>
            <a:endParaRPr kumimoji="1" lang="ja-JP" altLang="en-US" sz="1000" b="1" dirty="0"/>
          </a:p>
        </p:txBody>
      </p:sp>
      <p:sp>
        <p:nvSpPr>
          <p:cNvPr id="68" name="テキスト ボックス 67"/>
          <p:cNvSpPr txBox="1"/>
          <p:nvPr/>
        </p:nvSpPr>
        <p:spPr>
          <a:xfrm>
            <a:off x="7618509" y="6064236"/>
            <a:ext cx="258404" cy="246221"/>
          </a:xfrm>
          <a:prstGeom prst="rect">
            <a:avLst/>
          </a:prstGeom>
          <a:noFill/>
        </p:spPr>
        <p:txBody>
          <a:bodyPr wrap="none" rtlCol="0">
            <a:spAutoFit/>
          </a:bodyPr>
          <a:lstStyle/>
          <a:p>
            <a:pPr algn="ctr"/>
            <a:r>
              <a:rPr lang="en-US" altLang="ja-JP" sz="1000" b="1" dirty="0"/>
              <a:t>4</a:t>
            </a:r>
            <a:endParaRPr kumimoji="1" lang="ja-JP" altLang="en-US" sz="1000" b="1" dirty="0"/>
          </a:p>
        </p:txBody>
      </p:sp>
      <p:sp>
        <p:nvSpPr>
          <p:cNvPr id="69" name="テキスト ボックス 68"/>
          <p:cNvSpPr txBox="1"/>
          <p:nvPr/>
        </p:nvSpPr>
        <p:spPr>
          <a:xfrm>
            <a:off x="10075441" y="4226290"/>
            <a:ext cx="1674660" cy="633697"/>
          </a:xfrm>
          <a:prstGeom prst="rect">
            <a:avLst/>
          </a:prstGeom>
          <a:ln>
            <a:solidFill>
              <a:schemeClr val="dk1">
                <a:alpha val="98000"/>
              </a:schemeClr>
            </a:solid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kumimoji="1" lang="ja-JP" altLang="en-US" sz="1200" dirty="0">
                <a:latin typeface="Meiryo UI" panose="020B0604030504040204" pitchFamily="50" charset="-128"/>
                <a:ea typeface="Meiryo UI" panose="020B0604030504040204" pitchFamily="50" charset="-128"/>
              </a:rPr>
              <a:t>感染拡大が</a:t>
            </a:r>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次感染</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で収まっている</a:t>
            </a:r>
            <a:endParaRPr kumimoji="1" lang="ja-JP" altLang="en-US" sz="1200" b="1" dirty="0">
              <a:latin typeface="Meiryo UI" panose="020B0604030504040204" pitchFamily="50" charset="-128"/>
              <a:ea typeface="Meiryo UI" panose="020B0604030504040204" pitchFamily="50" charset="-128"/>
            </a:endParaRPr>
          </a:p>
        </p:txBody>
      </p:sp>
      <p:sp>
        <p:nvSpPr>
          <p:cNvPr id="70" name="楕円 69"/>
          <p:cNvSpPr/>
          <p:nvPr/>
        </p:nvSpPr>
        <p:spPr>
          <a:xfrm>
            <a:off x="8314289" y="5779294"/>
            <a:ext cx="530137" cy="455999"/>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9377814" y="6306301"/>
            <a:ext cx="697627" cy="400110"/>
          </a:xfrm>
          <a:prstGeom prst="rect">
            <a:avLst/>
          </a:prstGeom>
          <a:noFill/>
        </p:spPr>
        <p:txBody>
          <a:bodyPr wrap="none" rtlCol="0">
            <a:spAutoFit/>
          </a:bodyPr>
          <a:lstStyle/>
          <a:p>
            <a:pPr algn="ctr"/>
            <a:r>
              <a:rPr kumimoji="1" lang="ja-JP" altLang="en-US" sz="1000" dirty="0"/>
              <a:t>感染経路</a:t>
            </a:r>
            <a:endParaRPr kumimoji="1" lang="en-US" altLang="ja-JP" sz="1000" dirty="0"/>
          </a:p>
          <a:p>
            <a:pPr algn="ctr"/>
            <a:r>
              <a:rPr lang="ja-JP" altLang="en-US" sz="1000" dirty="0"/>
              <a:t>不明</a:t>
            </a:r>
            <a:endParaRPr kumimoji="1" lang="ja-JP" altLang="en-US" sz="1000" dirty="0"/>
          </a:p>
        </p:txBody>
      </p:sp>
      <p:sp>
        <p:nvSpPr>
          <p:cNvPr id="73" name="テキスト ボックス 72"/>
          <p:cNvSpPr txBox="1"/>
          <p:nvPr/>
        </p:nvSpPr>
        <p:spPr>
          <a:xfrm>
            <a:off x="10270485" y="6306301"/>
            <a:ext cx="639919" cy="246221"/>
          </a:xfrm>
          <a:prstGeom prst="rect">
            <a:avLst/>
          </a:prstGeom>
          <a:noFill/>
        </p:spPr>
        <p:txBody>
          <a:bodyPr wrap="none" rtlCol="0">
            <a:spAutoFit/>
          </a:bodyPr>
          <a:lstStyle/>
          <a:p>
            <a:pPr algn="ctr"/>
            <a:r>
              <a:rPr lang="en-US" altLang="ja-JP" sz="1000" dirty="0"/>
              <a:t>2</a:t>
            </a:r>
            <a:r>
              <a:rPr lang="ja-JP" altLang="en-US" sz="1000" dirty="0"/>
              <a:t>次感染</a:t>
            </a:r>
            <a:endParaRPr kumimoji="1" lang="en-US" altLang="ja-JP" sz="1000" dirty="0"/>
          </a:p>
        </p:txBody>
      </p:sp>
      <p:sp>
        <p:nvSpPr>
          <p:cNvPr id="74" name="テキスト ボックス 73"/>
          <p:cNvSpPr txBox="1"/>
          <p:nvPr/>
        </p:nvSpPr>
        <p:spPr>
          <a:xfrm>
            <a:off x="11101638" y="6306301"/>
            <a:ext cx="639919" cy="246221"/>
          </a:xfrm>
          <a:prstGeom prst="rect">
            <a:avLst/>
          </a:prstGeom>
          <a:noFill/>
        </p:spPr>
        <p:txBody>
          <a:bodyPr wrap="none" rtlCol="0">
            <a:spAutoFit/>
          </a:bodyPr>
          <a:lstStyle/>
          <a:p>
            <a:pPr algn="ctr"/>
            <a:r>
              <a:rPr lang="en-US" altLang="ja-JP" sz="1000" dirty="0"/>
              <a:t>3</a:t>
            </a:r>
            <a:r>
              <a:rPr lang="ja-JP" altLang="en-US" sz="1000" dirty="0"/>
              <a:t>次感染</a:t>
            </a:r>
            <a:endParaRPr kumimoji="1" lang="en-US" altLang="ja-JP" sz="1000" dirty="0"/>
          </a:p>
        </p:txBody>
      </p:sp>
      <p:sp>
        <p:nvSpPr>
          <p:cNvPr id="75" name="テキスト ボックス 74"/>
          <p:cNvSpPr txBox="1"/>
          <p:nvPr/>
        </p:nvSpPr>
        <p:spPr>
          <a:xfrm>
            <a:off x="9115677" y="6185555"/>
            <a:ext cx="255198" cy="246221"/>
          </a:xfrm>
          <a:prstGeom prst="rect">
            <a:avLst/>
          </a:prstGeom>
          <a:noFill/>
        </p:spPr>
        <p:txBody>
          <a:bodyPr wrap="none" rtlCol="0">
            <a:spAutoFit/>
          </a:bodyPr>
          <a:lstStyle/>
          <a:p>
            <a:pPr algn="ctr"/>
            <a:r>
              <a:rPr lang="en-US" altLang="ja-JP" sz="1000" dirty="0"/>
              <a:t>0</a:t>
            </a:r>
            <a:endParaRPr kumimoji="1" lang="ja-JP" altLang="en-US" sz="1000" dirty="0"/>
          </a:p>
        </p:txBody>
      </p:sp>
      <p:sp>
        <p:nvSpPr>
          <p:cNvPr id="76" name="テキスト ボックス 75"/>
          <p:cNvSpPr txBox="1"/>
          <p:nvPr/>
        </p:nvSpPr>
        <p:spPr>
          <a:xfrm>
            <a:off x="9080411" y="3711147"/>
            <a:ext cx="325730" cy="246221"/>
          </a:xfrm>
          <a:prstGeom prst="rect">
            <a:avLst/>
          </a:prstGeom>
          <a:noFill/>
        </p:spPr>
        <p:txBody>
          <a:bodyPr wrap="none" rtlCol="0">
            <a:spAutoFit/>
          </a:bodyPr>
          <a:lstStyle/>
          <a:p>
            <a:pPr algn="ctr"/>
            <a:r>
              <a:rPr lang="en-US" altLang="ja-JP" sz="1000" dirty="0"/>
              <a:t>20</a:t>
            </a:r>
            <a:endParaRPr kumimoji="1" lang="ja-JP" altLang="en-US" sz="1000" dirty="0"/>
          </a:p>
        </p:txBody>
      </p:sp>
      <p:sp>
        <p:nvSpPr>
          <p:cNvPr id="77" name="テキスト ボックス 76"/>
          <p:cNvSpPr txBox="1"/>
          <p:nvPr/>
        </p:nvSpPr>
        <p:spPr>
          <a:xfrm>
            <a:off x="9080411" y="4942465"/>
            <a:ext cx="325730" cy="246221"/>
          </a:xfrm>
          <a:prstGeom prst="rect">
            <a:avLst/>
          </a:prstGeom>
          <a:noFill/>
        </p:spPr>
        <p:txBody>
          <a:bodyPr wrap="none" rtlCol="0">
            <a:spAutoFit/>
          </a:bodyPr>
          <a:lstStyle/>
          <a:p>
            <a:pPr algn="ctr"/>
            <a:r>
              <a:rPr lang="en-US" altLang="ja-JP" sz="1000" dirty="0"/>
              <a:t>10</a:t>
            </a:r>
            <a:endParaRPr kumimoji="1" lang="ja-JP" altLang="en-US" sz="1000" dirty="0"/>
          </a:p>
        </p:txBody>
      </p:sp>
      <p:sp>
        <p:nvSpPr>
          <p:cNvPr id="78" name="楕円 77"/>
          <p:cNvSpPr/>
          <p:nvPr/>
        </p:nvSpPr>
        <p:spPr>
          <a:xfrm>
            <a:off x="11101638" y="5779294"/>
            <a:ext cx="530137" cy="455999"/>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7243391" y="4226290"/>
            <a:ext cx="1674660" cy="633697"/>
          </a:xfrm>
          <a:prstGeom prst="rect">
            <a:avLst/>
          </a:prstGeom>
          <a:ln>
            <a:solidFill>
              <a:schemeClr val="dk1">
                <a:alpha val="98000"/>
              </a:schemeClr>
            </a:solid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kumimoji="1" lang="ja-JP" altLang="en-US" sz="1200" dirty="0">
                <a:latin typeface="Meiryo UI" panose="020B0604030504040204" pitchFamily="50" charset="-128"/>
                <a:ea typeface="Meiryo UI" panose="020B0604030504040204" pitchFamily="50" charset="-128"/>
              </a:rPr>
              <a:t>感染拡大が</a:t>
            </a:r>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次感染</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で収まっている</a:t>
            </a:r>
            <a:endParaRPr kumimoji="1" lang="ja-JP" altLang="en-US" sz="1200" b="1"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9597424" y="5656183"/>
            <a:ext cx="258404" cy="246221"/>
          </a:xfrm>
          <a:prstGeom prst="rect">
            <a:avLst/>
          </a:prstGeom>
          <a:noFill/>
        </p:spPr>
        <p:txBody>
          <a:bodyPr wrap="none" rtlCol="0">
            <a:spAutoFit/>
          </a:bodyPr>
          <a:lstStyle/>
          <a:p>
            <a:pPr algn="ctr"/>
            <a:r>
              <a:rPr lang="en-US" altLang="ja-JP" sz="1000" b="1" dirty="0"/>
              <a:t>7</a:t>
            </a:r>
            <a:endParaRPr kumimoji="1" lang="ja-JP" altLang="en-US" sz="1000" b="1" dirty="0"/>
          </a:p>
        </p:txBody>
      </p:sp>
      <p:sp>
        <p:nvSpPr>
          <p:cNvPr id="81" name="テキスト ボックス 80"/>
          <p:cNvSpPr txBox="1"/>
          <p:nvPr/>
        </p:nvSpPr>
        <p:spPr>
          <a:xfrm>
            <a:off x="9589477" y="6121306"/>
            <a:ext cx="258404" cy="246221"/>
          </a:xfrm>
          <a:prstGeom prst="rect">
            <a:avLst/>
          </a:prstGeom>
          <a:noFill/>
        </p:spPr>
        <p:txBody>
          <a:bodyPr wrap="none" rtlCol="0">
            <a:spAutoFit/>
          </a:bodyPr>
          <a:lstStyle/>
          <a:p>
            <a:pPr algn="ctr"/>
            <a:r>
              <a:rPr lang="en-US" altLang="ja-JP" sz="1000" b="1" dirty="0"/>
              <a:t>1</a:t>
            </a:r>
            <a:endParaRPr kumimoji="1" lang="ja-JP" altLang="en-US" sz="1000" b="1" dirty="0"/>
          </a:p>
        </p:txBody>
      </p:sp>
      <p:sp>
        <p:nvSpPr>
          <p:cNvPr id="82" name="テキスト ボックス 81"/>
          <p:cNvSpPr txBox="1"/>
          <p:nvPr/>
        </p:nvSpPr>
        <p:spPr>
          <a:xfrm>
            <a:off x="10439970" y="6121306"/>
            <a:ext cx="258404" cy="246221"/>
          </a:xfrm>
          <a:prstGeom prst="rect">
            <a:avLst/>
          </a:prstGeom>
          <a:noFill/>
        </p:spPr>
        <p:txBody>
          <a:bodyPr wrap="none" rtlCol="0">
            <a:spAutoFit/>
          </a:bodyPr>
          <a:lstStyle/>
          <a:p>
            <a:pPr algn="ctr"/>
            <a:r>
              <a:rPr lang="en-US" altLang="ja-JP" sz="1000" b="1" dirty="0"/>
              <a:t>1</a:t>
            </a:r>
            <a:endParaRPr kumimoji="1" lang="ja-JP" altLang="en-US" sz="1000" b="1" dirty="0"/>
          </a:p>
        </p:txBody>
      </p:sp>
      <p:graphicFrame>
        <p:nvGraphicFramePr>
          <p:cNvPr id="85" name="表 84"/>
          <p:cNvGraphicFramePr>
            <a:graphicFrameLocks noGrp="1"/>
          </p:cNvGraphicFramePr>
          <p:nvPr>
            <p:extLst>
              <p:ext uri="{D42A27DB-BD31-4B8C-83A1-F6EECF244321}">
                <p14:modId xmlns:p14="http://schemas.microsoft.com/office/powerpoint/2010/main" val="2789782686"/>
              </p:ext>
            </p:extLst>
          </p:nvPr>
        </p:nvGraphicFramePr>
        <p:xfrm>
          <a:off x="3486701" y="1524877"/>
          <a:ext cx="2717460" cy="1096080"/>
        </p:xfrm>
        <a:graphic>
          <a:graphicData uri="http://schemas.openxmlformats.org/drawingml/2006/table">
            <a:tbl>
              <a:tblPr firstRow="1" lastRow="1">
                <a:tableStyleId>{5940675A-B579-460E-94D1-54222C63F5DA}</a:tableStyleId>
              </a:tblPr>
              <a:tblGrid>
                <a:gridCol w="2184059">
                  <a:extLst>
                    <a:ext uri="{9D8B030D-6E8A-4147-A177-3AD203B41FA5}">
                      <a16:colId xmlns:a16="http://schemas.microsoft.com/office/drawing/2014/main" val="807857528"/>
                    </a:ext>
                  </a:extLst>
                </a:gridCol>
                <a:gridCol w="533401">
                  <a:extLst>
                    <a:ext uri="{9D8B030D-6E8A-4147-A177-3AD203B41FA5}">
                      <a16:colId xmlns:a16="http://schemas.microsoft.com/office/drawing/2014/main" val="112506604"/>
                    </a:ext>
                  </a:extLst>
                </a:gridCol>
              </a:tblGrid>
              <a:tr h="274020">
                <a:tc>
                  <a:txBody>
                    <a:bodyPr/>
                    <a:lstStyle/>
                    <a:p>
                      <a:pPr algn="ctr"/>
                      <a:r>
                        <a:rPr kumimoji="1" lang="ja-JP" altLang="en-US" sz="1100" dirty="0">
                          <a:latin typeface="Meiryo UI" panose="020B0604030504040204" pitchFamily="50" charset="-128"/>
                          <a:ea typeface="Meiryo UI" panose="020B0604030504040204" pitchFamily="50" charset="-128"/>
                        </a:rPr>
                        <a:t>感染者の分類</a:t>
                      </a:r>
                    </a:p>
                  </a:txBody>
                  <a:tcPr marL="82953" marR="82953" marT="41476" marB="41476" anchor="ctr">
                    <a:solidFill>
                      <a:schemeClr val="bg2">
                        <a:lumMod val="75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人数</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solidFill>
                      <a:schemeClr val="bg2">
                        <a:lumMod val="75000"/>
                      </a:schemeClr>
                    </a:solidFill>
                  </a:tcPr>
                </a:tc>
                <a:extLst>
                  <a:ext uri="{0D108BD9-81ED-4DB2-BD59-A6C34878D82A}">
                    <a16:rowId xmlns:a16="http://schemas.microsoft.com/office/drawing/2014/main" val="559395885"/>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a:t>
                      </a:r>
                      <a:endParaRPr kumimoji="1" lang="en-US" altLang="ja-JP" sz="1100" b="1"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b="1" dirty="0">
                          <a:latin typeface="Meiryo UI" panose="020B0604030504040204" pitchFamily="50" charset="-128"/>
                          <a:ea typeface="Meiryo UI" panose="020B0604030504040204" pitchFamily="50" charset="-128"/>
                        </a:rPr>
                        <a:t>70</a:t>
                      </a:r>
                      <a:r>
                        <a:rPr kumimoji="1" lang="ja-JP" altLang="en-US" sz="1100" b="1"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1001998296"/>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感染経路不明者の濃厚接触者</a:t>
                      </a:r>
                    </a:p>
                  </a:txBody>
                  <a:tcPr marL="82953" marR="82953" marT="41476" marB="41476" anchor="ctr"/>
                </a:tc>
                <a:tc>
                  <a:txBody>
                    <a:bodyPr/>
                    <a:lstStyle/>
                    <a:p>
                      <a:pPr algn="r"/>
                      <a:r>
                        <a:rPr kumimoji="1" lang="en-US" altLang="ja-JP" sz="1100" b="1" dirty="0">
                          <a:latin typeface="Meiryo UI" panose="020B0604030504040204" pitchFamily="50" charset="-128"/>
                          <a:ea typeface="Meiryo UI" panose="020B0604030504040204" pitchFamily="50" charset="-128"/>
                        </a:rPr>
                        <a:t>22</a:t>
                      </a:r>
                      <a:r>
                        <a:rPr kumimoji="1" lang="ja-JP" altLang="en-US" sz="1100" b="1"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775316239"/>
                  </a:ext>
                </a:extLst>
              </a:tr>
              <a:tr h="274020">
                <a:tc>
                  <a:txBody>
                    <a:bodyPr/>
                    <a:lstStyle/>
                    <a:p>
                      <a:r>
                        <a:rPr kumimoji="1" lang="ja-JP" altLang="en-US" sz="1100" b="0" dirty="0">
                          <a:latin typeface="Meiryo UI" panose="020B0604030504040204" pitchFamily="50" charset="-128"/>
                          <a:ea typeface="Meiryo UI" panose="020B0604030504040204" pitchFamily="50" charset="-128"/>
                        </a:rPr>
                        <a:t>合計</a:t>
                      </a:r>
                    </a:p>
                  </a:txBody>
                  <a:tcPr marL="82953" marR="82953" marT="41476" marB="41476" anchor="ctr"/>
                </a:tc>
                <a:tc>
                  <a:txBody>
                    <a:bodyPr/>
                    <a:lstStyle/>
                    <a:p>
                      <a:pPr algn="r"/>
                      <a:r>
                        <a:rPr kumimoji="1" lang="en-US" altLang="ja-JP" sz="1100" b="0" dirty="0">
                          <a:latin typeface="Meiryo UI" panose="020B0604030504040204" pitchFamily="50" charset="-128"/>
                          <a:ea typeface="Meiryo UI" panose="020B0604030504040204" pitchFamily="50" charset="-128"/>
                        </a:rPr>
                        <a:t>92</a:t>
                      </a:r>
                      <a:r>
                        <a:rPr kumimoji="1" lang="ja-JP" altLang="en-US" sz="1100" b="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3910325870"/>
                  </a:ext>
                </a:extLst>
              </a:tr>
            </a:tbl>
          </a:graphicData>
        </a:graphic>
      </p:graphicFrame>
      <p:sp>
        <p:nvSpPr>
          <p:cNvPr id="86" name="テキスト ボックス 85"/>
          <p:cNvSpPr txBox="1"/>
          <p:nvPr/>
        </p:nvSpPr>
        <p:spPr>
          <a:xfrm>
            <a:off x="3334679" y="3047908"/>
            <a:ext cx="2844460" cy="5561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nchor="ctr" anchorCtr="0">
            <a:noAutofit/>
          </a:bodyPr>
          <a:lstStyle/>
          <a:p>
            <a:r>
              <a:rPr lang="ja-JP" altLang="en-US" sz="1200" dirty="0">
                <a:latin typeface="Meiryo UI" panose="020B0604030504040204" pitchFamily="50" charset="-128"/>
                <a:ea typeface="Meiryo UI" panose="020B0604030504040204" pitchFamily="50" charset="-128"/>
              </a:rPr>
              <a:t>・感染経路不明者は、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陽性判明者の</a:t>
            </a:r>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8</a:t>
            </a:r>
            <a:r>
              <a:rPr lang="ja-JP" altLang="en-US" sz="1200" b="1" dirty="0">
                <a:latin typeface="Meiryo UI" panose="020B0604030504040204" pitchFamily="50" charset="-128"/>
                <a:ea typeface="Meiryo UI" panose="020B0604030504040204" pitchFamily="50" charset="-128"/>
              </a:rPr>
              <a:t>割</a:t>
            </a:r>
            <a:r>
              <a:rPr lang="ja-JP" altLang="en-US" sz="1200" dirty="0">
                <a:latin typeface="Meiryo UI" panose="020B0604030504040204" pitchFamily="50" charset="-128"/>
                <a:ea typeface="Meiryo UI" panose="020B0604030504040204" pitchFamily="50" charset="-128"/>
              </a:rPr>
              <a:t>を占める</a:t>
            </a:r>
            <a:endParaRPr kumimoji="1" lang="ja-JP" altLang="en-US" sz="1200" dirty="0">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3344840" y="2636296"/>
            <a:ext cx="2844460" cy="3737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nchor="ctr" anchorCtr="0">
            <a:no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日当たりの陽性判明者が</a:t>
            </a:r>
            <a:r>
              <a:rPr kumimoji="1" lang="ja-JP" altLang="en-US" sz="1200" b="1" dirty="0">
                <a:latin typeface="Meiryo UI" panose="020B0604030504040204" pitchFamily="50" charset="-128"/>
                <a:ea typeface="Meiryo UI" panose="020B0604030504040204" pitchFamily="50" charset="-128"/>
              </a:rPr>
              <a:t>最大</a:t>
            </a:r>
          </a:p>
        </p:txBody>
      </p:sp>
      <p:graphicFrame>
        <p:nvGraphicFramePr>
          <p:cNvPr id="88" name="表 87"/>
          <p:cNvGraphicFramePr>
            <a:graphicFrameLocks noGrp="1"/>
          </p:cNvGraphicFramePr>
          <p:nvPr>
            <p:extLst>
              <p:ext uri="{D42A27DB-BD31-4B8C-83A1-F6EECF244321}">
                <p14:modId xmlns:p14="http://schemas.microsoft.com/office/powerpoint/2010/main" val="714153007"/>
              </p:ext>
            </p:extLst>
          </p:nvPr>
        </p:nvGraphicFramePr>
        <p:xfrm>
          <a:off x="6314343" y="1524877"/>
          <a:ext cx="2717460" cy="1096080"/>
        </p:xfrm>
        <a:graphic>
          <a:graphicData uri="http://schemas.openxmlformats.org/drawingml/2006/table">
            <a:tbl>
              <a:tblPr firstRow="1" lastRow="1">
                <a:tableStyleId>{5940675A-B579-460E-94D1-54222C63F5DA}</a:tableStyleId>
              </a:tblPr>
              <a:tblGrid>
                <a:gridCol w="2184059">
                  <a:extLst>
                    <a:ext uri="{9D8B030D-6E8A-4147-A177-3AD203B41FA5}">
                      <a16:colId xmlns:a16="http://schemas.microsoft.com/office/drawing/2014/main" val="807857528"/>
                    </a:ext>
                  </a:extLst>
                </a:gridCol>
                <a:gridCol w="533401">
                  <a:extLst>
                    <a:ext uri="{9D8B030D-6E8A-4147-A177-3AD203B41FA5}">
                      <a16:colId xmlns:a16="http://schemas.microsoft.com/office/drawing/2014/main" val="112506604"/>
                    </a:ext>
                  </a:extLst>
                </a:gridCol>
              </a:tblGrid>
              <a:tr h="274020">
                <a:tc>
                  <a:txBody>
                    <a:bodyPr/>
                    <a:lstStyle/>
                    <a:p>
                      <a:pPr algn="ctr"/>
                      <a:r>
                        <a:rPr kumimoji="1" lang="ja-JP" altLang="en-US" sz="1100" dirty="0">
                          <a:latin typeface="Meiryo UI" panose="020B0604030504040204" pitchFamily="50" charset="-128"/>
                          <a:ea typeface="Meiryo UI" panose="020B0604030504040204" pitchFamily="50" charset="-128"/>
                        </a:rPr>
                        <a:t>感染者の分類</a:t>
                      </a:r>
                    </a:p>
                  </a:txBody>
                  <a:tcPr marL="82953" marR="82953" marT="41476" marB="41476" anchor="ctr">
                    <a:solidFill>
                      <a:schemeClr val="bg2">
                        <a:lumMod val="75000"/>
                      </a:schemeClr>
                    </a:solidFill>
                  </a:tcPr>
                </a:tc>
                <a:tc>
                  <a:txBody>
                    <a:bodyPr/>
                    <a:lstStyle/>
                    <a:p>
                      <a:pPr algn="ctr"/>
                      <a:r>
                        <a:rPr kumimoji="1" lang="ja-JP" altLang="en-US" sz="1200" dirty="0"/>
                        <a:t>人数</a:t>
                      </a:r>
                      <a:endParaRPr kumimoji="1" lang="en-US" altLang="ja-JP" sz="1200" dirty="0"/>
                    </a:p>
                  </a:txBody>
                  <a:tcPr marL="82953" marR="82953" marT="41476" marB="41476" anchor="ctr">
                    <a:solidFill>
                      <a:schemeClr val="bg2">
                        <a:lumMod val="75000"/>
                      </a:schemeClr>
                    </a:solidFill>
                  </a:tcPr>
                </a:tc>
                <a:extLst>
                  <a:ext uri="{0D108BD9-81ED-4DB2-BD59-A6C34878D82A}">
                    <a16:rowId xmlns:a16="http://schemas.microsoft.com/office/drawing/2014/main" val="559395885"/>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a:t>
                      </a:r>
                      <a:endParaRPr kumimoji="1" lang="en-US" altLang="ja-JP" sz="1100" b="1"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200" b="1" dirty="0"/>
                        <a:t>32</a:t>
                      </a:r>
                      <a:r>
                        <a:rPr kumimoji="1" lang="ja-JP" altLang="en-US" sz="1200" b="1" dirty="0"/>
                        <a:t>人</a:t>
                      </a:r>
                    </a:p>
                  </a:txBody>
                  <a:tcPr marL="82953" marR="82953" marT="41476" marB="41476" anchor="ctr"/>
                </a:tc>
                <a:extLst>
                  <a:ext uri="{0D108BD9-81ED-4DB2-BD59-A6C34878D82A}">
                    <a16:rowId xmlns:a16="http://schemas.microsoft.com/office/drawing/2014/main" val="1001998296"/>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感染経路不明者の濃厚接触者</a:t>
                      </a:r>
                    </a:p>
                  </a:txBody>
                  <a:tcPr marL="82953" marR="82953" marT="41476" marB="41476" anchor="ctr"/>
                </a:tc>
                <a:tc>
                  <a:txBody>
                    <a:bodyPr/>
                    <a:lstStyle/>
                    <a:p>
                      <a:pPr algn="r"/>
                      <a:r>
                        <a:rPr kumimoji="1" lang="en-US" altLang="ja-JP" sz="1200" b="1" dirty="0"/>
                        <a:t>20</a:t>
                      </a:r>
                      <a:r>
                        <a:rPr kumimoji="1" lang="ja-JP" altLang="en-US" sz="1200" b="1" dirty="0"/>
                        <a:t>人</a:t>
                      </a:r>
                    </a:p>
                  </a:txBody>
                  <a:tcPr marL="82953" marR="82953" marT="41476" marB="41476" anchor="ctr"/>
                </a:tc>
                <a:extLst>
                  <a:ext uri="{0D108BD9-81ED-4DB2-BD59-A6C34878D82A}">
                    <a16:rowId xmlns:a16="http://schemas.microsoft.com/office/drawing/2014/main" val="2775316239"/>
                  </a:ext>
                </a:extLst>
              </a:tr>
              <a:tr h="274020">
                <a:tc>
                  <a:txBody>
                    <a:bodyPr/>
                    <a:lstStyle/>
                    <a:p>
                      <a:r>
                        <a:rPr kumimoji="1" lang="ja-JP" altLang="en-US" sz="1100" b="0" dirty="0">
                          <a:latin typeface="Meiryo UI" panose="020B0604030504040204" pitchFamily="50" charset="-128"/>
                          <a:ea typeface="Meiryo UI" panose="020B0604030504040204" pitchFamily="50" charset="-128"/>
                        </a:rPr>
                        <a:t>合計</a:t>
                      </a:r>
                    </a:p>
                  </a:txBody>
                  <a:tcPr marL="82953" marR="82953" marT="41476" marB="41476" anchor="ctr"/>
                </a:tc>
                <a:tc>
                  <a:txBody>
                    <a:bodyPr/>
                    <a:lstStyle/>
                    <a:p>
                      <a:pPr algn="r"/>
                      <a:r>
                        <a:rPr kumimoji="1" lang="en-US" altLang="ja-JP" sz="1200" b="0" dirty="0"/>
                        <a:t>52</a:t>
                      </a:r>
                      <a:r>
                        <a:rPr kumimoji="1" lang="ja-JP" altLang="en-US" sz="1200" b="0" dirty="0"/>
                        <a:t>人</a:t>
                      </a:r>
                    </a:p>
                  </a:txBody>
                  <a:tcPr marL="82953" marR="82953" marT="41476" marB="41476" anchor="ctr"/>
                </a:tc>
                <a:extLst>
                  <a:ext uri="{0D108BD9-81ED-4DB2-BD59-A6C34878D82A}">
                    <a16:rowId xmlns:a16="http://schemas.microsoft.com/office/drawing/2014/main" val="3910325870"/>
                  </a:ext>
                </a:extLst>
              </a:tr>
            </a:tbl>
          </a:graphicData>
        </a:graphic>
      </p:graphicFrame>
      <p:sp>
        <p:nvSpPr>
          <p:cNvPr id="90" name="テキスト ボックス 89"/>
          <p:cNvSpPr txBox="1"/>
          <p:nvPr/>
        </p:nvSpPr>
        <p:spPr>
          <a:xfrm>
            <a:off x="6235982" y="2760654"/>
            <a:ext cx="2844460" cy="5561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nchor="ctr" anchorCtr="0">
            <a:noAutofit/>
          </a:bodyPr>
          <a:lstStyle/>
          <a:p>
            <a:r>
              <a:rPr lang="ja-JP" altLang="en-US" sz="1200" dirty="0">
                <a:latin typeface="Meiryo UI" panose="020B0604030504040204" pitchFamily="50" charset="-128"/>
                <a:ea typeface="Meiryo UI" panose="020B0604030504040204" pitchFamily="50" charset="-128"/>
              </a:rPr>
              <a:t>・感染経路不明者は、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陽性判明者の</a:t>
            </a:r>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6</a:t>
            </a:r>
            <a:r>
              <a:rPr lang="ja-JP" altLang="en-US" sz="1200" b="1" dirty="0">
                <a:latin typeface="Meiryo UI" panose="020B0604030504040204" pitchFamily="50" charset="-128"/>
                <a:ea typeface="Meiryo UI" panose="020B0604030504040204" pitchFamily="50" charset="-128"/>
              </a:rPr>
              <a:t>割</a:t>
            </a:r>
            <a:r>
              <a:rPr lang="ja-JP" altLang="en-US" sz="1200" dirty="0">
                <a:latin typeface="Meiryo UI" panose="020B0604030504040204" pitchFamily="50" charset="-128"/>
                <a:ea typeface="Meiryo UI" panose="020B0604030504040204" pitchFamily="50" charset="-128"/>
              </a:rPr>
              <a:t>を占める</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91" name="表 90"/>
          <p:cNvGraphicFramePr>
            <a:graphicFrameLocks noGrp="1"/>
          </p:cNvGraphicFramePr>
          <p:nvPr>
            <p:extLst>
              <p:ext uri="{D42A27DB-BD31-4B8C-83A1-F6EECF244321}">
                <p14:modId xmlns:p14="http://schemas.microsoft.com/office/powerpoint/2010/main" val="1337420529"/>
              </p:ext>
            </p:extLst>
          </p:nvPr>
        </p:nvGraphicFramePr>
        <p:xfrm>
          <a:off x="9141985" y="1524877"/>
          <a:ext cx="2717460" cy="1644120"/>
        </p:xfrm>
        <a:graphic>
          <a:graphicData uri="http://schemas.openxmlformats.org/drawingml/2006/table">
            <a:tbl>
              <a:tblPr firstRow="1" lastRow="1">
                <a:tableStyleId>{5940675A-B579-460E-94D1-54222C63F5DA}</a:tableStyleId>
              </a:tblPr>
              <a:tblGrid>
                <a:gridCol w="2184059">
                  <a:extLst>
                    <a:ext uri="{9D8B030D-6E8A-4147-A177-3AD203B41FA5}">
                      <a16:colId xmlns:a16="http://schemas.microsoft.com/office/drawing/2014/main" val="807857528"/>
                    </a:ext>
                  </a:extLst>
                </a:gridCol>
                <a:gridCol w="533401">
                  <a:extLst>
                    <a:ext uri="{9D8B030D-6E8A-4147-A177-3AD203B41FA5}">
                      <a16:colId xmlns:a16="http://schemas.microsoft.com/office/drawing/2014/main" val="112506604"/>
                    </a:ext>
                  </a:extLst>
                </a:gridCol>
              </a:tblGrid>
              <a:tr h="274020">
                <a:tc>
                  <a:txBody>
                    <a:bodyPr/>
                    <a:lstStyle/>
                    <a:p>
                      <a:pPr algn="ctr"/>
                      <a:r>
                        <a:rPr kumimoji="1" lang="ja-JP" altLang="en-US" sz="1100" dirty="0">
                          <a:latin typeface="Meiryo UI" panose="020B0604030504040204" pitchFamily="50" charset="-128"/>
                          <a:ea typeface="Meiryo UI" panose="020B0604030504040204" pitchFamily="50" charset="-128"/>
                        </a:rPr>
                        <a:t>感染者の分類</a:t>
                      </a:r>
                    </a:p>
                  </a:txBody>
                  <a:tcPr marL="82953" marR="82953" marT="41476" marB="41476" anchor="ctr">
                    <a:solidFill>
                      <a:schemeClr val="bg2">
                        <a:lumMod val="75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人数</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solidFill>
                      <a:schemeClr val="bg2">
                        <a:lumMod val="75000"/>
                      </a:schemeClr>
                    </a:solidFill>
                  </a:tcPr>
                </a:tc>
                <a:extLst>
                  <a:ext uri="{0D108BD9-81ED-4DB2-BD59-A6C34878D82A}">
                    <a16:rowId xmlns:a16="http://schemas.microsoft.com/office/drawing/2014/main" val="559395885"/>
                  </a:ext>
                </a:extLst>
              </a:tr>
              <a:tr h="274020">
                <a:tc>
                  <a:txBody>
                    <a:bodyPr/>
                    <a:lstStyle/>
                    <a:p>
                      <a:r>
                        <a:rPr kumimoji="1" lang="ja-JP" altLang="en-US" sz="1100" dirty="0">
                          <a:latin typeface="Meiryo UI" panose="020B0604030504040204" pitchFamily="50" charset="-128"/>
                          <a:ea typeface="Meiryo UI" panose="020B0604030504040204" pitchFamily="50" charset="-128"/>
                        </a:rPr>
                        <a:t>医療機関関連</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624750463"/>
                  </a:ext>
                </a:extLst>
              </a:tr>
              <a:tr h="274020">
                <a:tc>
                  <a:txBody>
                    <a:bodyPr/>
                    <a:lstStyle/>
                    <a:p>
                      <a:r>
                        <a:rPr kumimoji="1" lang="ja-JP" altLang="en-US" sz="1100" dirty="0">
                          <a:latin typeface="Meiryo UI" panose="020B0604030504040204" pitchFamily="50" charset="-128"/>
                          <a:ea typeface="Meiryo UI" panose="020B0604030504040204" pitchFamily="50" charset="-128"/>
                        </a:rPr>
                        <a:t>医療機関関連の濃厚接触者</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185780216"/>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a:t>
                      </a:r>
                      <a:endParaRPr kumimoji="1" lang="en-US" altLang="ja-JP" sz="1100" b="1"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b="1" dirty="0">
                          <a:latin typeface="Meiryo UI" panose="020B0604030504040204" pitchFamily="50" charset="-128"/>
                          <a:ea typeface="Meiryo UI" panose="020B0604030504040204" pitchFamily="50" charset="-128"/>
                        </a:rPr>
                        <a:t>8</a:t>
                      </a:r>
                      <a:r>
                        <a:rPr kumimoji="1" lang="ja-JP" altLang="en-US" sz="1100" b="1"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1001998296"/>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感染経路不明者の濃厚接触者</a:t>
                      </a:r>
                    </a:p>
                  </a:txBody>
                  <a:tcPr marL="82953" marR="82953" marT="41476" marB="41476" anchor="ctr"/>
                </a:tc>
                <a:tc>
                  <a:txBody>
                    <a:bodyPr/>
                    <a:lstStyle/>
                    <a:p>
                      <a:pPr algn="r"/>
                      <a:r>
                        <a:rPr kumimoji="1" lang="en-US" altLang="ja-JP" sz="1100" b="1" dirty="0">
                          <a:latin typeface="Meiryo UI" panose="020B0604030504040204" pitchFamily="50" charset="-128"/>
                          <a:ea typeface="Meiryo UI" panose="020B0604030504040204" pitchFamily="50" charset="-128"/>
                        </a:rPr>
                        <a:t>16</a:t>
                      </a:r>
                      <a:r>
                        <a:rPr kumimoji="1" lang="ja-JP" altLang="en-US" sz="1100" b="1"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775316239"/>
                  </a:ext>
                </a:extLst>
              </a:tr>
              <a:tr h="274020">
                <a:tc>
                  <a:txBody>
                    <a:bodyPr/>
                    <a:lstStyle/>
                    <a:p>
                      <a:r>
                        <a:rPr kumimoji="1" lang="ja-JP" altLang="en-US" sz="1100" b="0" dirty="0">
                          <a:latin typeface="Meiryo UI" panose="020B0604030504040204" pitchFamily="50" charset="-128"/>
                          <a:ea typeface="Meiryo UI" panose="020B0604030504040204" pitchFamily="50" charset="-128"/>
                        </a:rPr>
                        <a:t>合計</a:t>
                      </a:r>
                    </a:p>
                  </a:txBody>
                  <a:tcPr marL="82953" marR="82953" marT="41476" marB="41476" anchor="ctr"/>
                </a:tc>
                <a:tc>
                  <a:txBody>
                    <a:bodyPr/>
                    <a:lstStyle/>
                    <a:p>
                      <a:pPr algn="r"/>
                      <a:r>
                        <a:rPr kumimoji="1" lang="en-US" altLang="ja-JP" sz="1100" b="0" dirty="0">
                          <a:latin typeface="Meiryo UI" panose="020B0604030504040204" pitchFamily="50" charset="-128"/>
                          <a:ea typeface="Meiryo UI" panose="020B0604030504040204" pitchFamily="50" charset="-128"/>
                        </a:rPr>
                        <a:t>35</a:t>
                      </a:r>
                      <a:r>
                        <a:rPr kumimoji="1" lang="ja-JP" altLang="en-US" sz="1100" b="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3910325870"/>
                  </a:ext>
                </a:extLst>
              </a:tr>
            </a:tbl>
          </a:graphicData>
        </a:graphic>
      </p:graphicFrame>
      <p:sp>
        <p:nvSpPr>
          <p:cNvPr id="92" name="テキスト ボックス 91"/>
          <p:cNvSpPr txBox="1"/>
          <p:nvPr/>
        </p:nvSpPr>
        <p:spPr>
          <a:xfrm>
            <a:off x="9126009" y="3161778"/>
            <a:ext cx="2844460" cy="5561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nchor="ctr" anchorCtr="0">
            <a:noAutofit/>
          </a:bodyPr>
          <a:lstStyle/>
          <a:p>
            <a:r>
              <a:rPr lang="ja-JP" altLang="en-US" sz="1200" dirty="0">
                <a:latin typeface="Meiryo UI" panose="020B0604030504040204" pitchFamily="50" charset="-128"/>
                <a:ea typeface="Meiryo UI" panose="020B0604030504040204" pitchFamily="50" charset="-128"/>
              </a:rPr>
              <a:t>・感染経路不明者は、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陽性判明者の</a:t>
            </a:r>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割</a:t>
            </a:r>
            <a:r>
              <a:rPr lang="ja-JP" altLang="en-US" sz="1200" dirty="0">
                <a:latin typeface="Meiryo UI" panose="020B0604030504040204" pitchFamily="50" charset="-128"/>
                <a:ea typeface="Meiryo UI" panose="020B0604030504040204" pitchFamily="50" charset="-128"/>
              </a:rPr>
              <a:t>を占める</a:t>
            </a:r>
            <a:endParaRPr kumimoji="1" lang="ja-JP" altLang="en-US" sz="1200" dirty="0">
              <a:latin typeface="Meiryo UI" panose="020B0604030504040204" pitchFamily="50" charset="-128"/>
              <a:ea typeface="Meiryo UI" panose="020B0604030504040204" pitchFamily="50" charset="-128"/>
            </a:endParaRPr>
          </a:p>
        </p:txBody>
      </p:sp>
      <p:sp>
        <p:nvSpPr>
          <p:cNvPr id="93" name="テキスト ボックス 92"/>
          <p:cNvSpPr txBox="1"/>
          <p:nvPr/>
        </p:nvSpPr>
        <p:spPr>
          <a:xfrm>
            <a:off x="1575907" y="4226290"/>
            <a:ext cx="1674660" cy="743593"/>
          </a:xfrm>
          <a:prstGeom prst="rect">
            <a:avLst/>
          </a:prstGeom>
          <a:ln>
            <a:solidFill>
              <a:schemeClr val="dk1">
                <a:alpha val="98000"/>
              </a:schemeClr>
            </a:solid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kumimoji="1" lang="ja-JP" altLang="en-US" sz="1200" dirty="0">
                <a:latin typeface="Meiryo UI" panose="020B0604030504040204" pitchFamily="50" charset="-128"/>
                <a:ea typeface="Meiryo UI" panose="020B0604030504040204" pitchFamily="50" charset="-128"/>
              </a:rPr>
              <a:t>感染拡大の大半が</a:t>
            </a:r>
            <a:endParaRPr kumimoji="1" lang="en-US" altLang="ja-JP" sz="1200"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次感染で収まって</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いる</a:t>
            </a:r>
            <a:endParaRPr kumimoji="1" lang="ja-JP" altLang="en-US" sz="1200" b="1" dirty="0">
              <a:latin typeface="Meiryo UI" panose="020B0604030504040204" pitchFamily="50" charset="-128"/>
              <a:ea typeface="Meiryo UI" panose="020B0604030504040204" pitchFamily="50" charset="-128"/>
            </a:endParaRPr>
          </a:p>
        </p:txBody>
      </p:sp>
      <p:sp>
        <p:nvSpPr>
          <p:cNvPr id="94" name="右矢印 93"/>
          <p:cNvSpPr/>
          <p:nvPr/>
        </p:nvSpPr>
        <p:spPr>
          <a:xfrm>
            <a:off x="8715177" y="1196000"/>
            <a:ext cx="730467" cy="2180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5" name="右矢印 94"/>
          <p:cNvSpPr/>
          <p:nvPr/>
        </p:nvSpPr>
        <p:spPr>
          <a:xfrm>
            <a:off x="3085653" y="1183363"/>
            <a:ext cx="730467" cy="2180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6" name="右矢印 95"/>
          <p:cNvSpPr/>
          <p:nvPr/>
        </p:nvSpPr>
        <p:spPr>
          <a:xfrm>
            <a:off x="5874194" y="1209450"/>
            <a:ext cx="730467" cy="2180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83" name="直線コネクタ 82"/>
          <p:cNvCxnSpPr/>
          <p:nvPr/>
        </p:nvCxnSpPr>
        <p:spPr>
          <a:xfrm>
            <a:off x="646386" y="2915907"/>
            <a:ext cx="2717460" cy="0"/>
          </a:xfrm>
          <a:prstGeom prst="line">
            <a:avLst/>
          </a:prstGeom>
          <a:ln w="9525" cmpd="sng"/>
        </p:spPr>
        <p:style>
          <a:lnRef idx="1">
            <a:schemeClr val="dk1"/>
          </a:lnRef>
          <a:fillRef idx="0">
            <a:schemeClr val="dk1"/>
          </a:fillRef>
          <a:effectRef idx="0">
            <a:schemeClr val="dk1"/>
          </a:effectRef>
          <a:fontRef idx="minor">
            <a:schemeClr val="tx1"/>
          </a:fontRef>
        </p:style>
      </p:cxnSp>
      <p:cxnSp>
        <p:nvCxnSpPr>
          <p:cNvPr id="84" name="直線コネクタ 83"/>
          <p:cNvCxnSpPr/>
          <p:nvPr/>
        </p:nvCxnSpPr>
        <p:spPr>
          <a:xfrm>
            <a:off x="3486701" y="2368218"/>
            <a:ext cx="2717460" cy="0"/>
          </a:xfrm>
          <a:prstGeom prst="line">
            <a:avLst/>
          </a:prstGeom>
          <a:ln w="9525" cmpd="sng"/>
        </p:spPr>
        <p:style>
          <a:lnRef idx="1">
            <a:schemeClr val="dk1"/>
          </a:lnRef>
          <a:fillRef idx="0">
            <a:schemeClr val="dk1"/>
          </a:fillRef>
          <a:effectRef idx="0">
            <a:schemeClr val="dk1"/>
          </a:effectRef>
          <a:fontRef idx="minor">
            <a:schemeClr val="tx1"/>
          </a:fontRef>
        </p:style>
      </p:cxnSp>
      <p:cxnSp>
        <p:nvCxnSpPr>
          <p:cNvPr id="89" name="直線コネクタ 88"/>
          <p:cNvCxnSpPr/>
          <p:nvPr/>
        </p:nvCxnSpPr>
        <p:spPr>
          <a:xfrm>
            <a:off x="6317595" y="2368218"/>
            <a:ext cx="2717460" cy="0"/>
          </a:xfrm>
          <a:prstGeom prst="line">
            <a:avLst/>
          </a:prstGeom>
          <a:ln w="9525" cmpd="sng"/>
        </p:spPr>
        <p:style>
          <a:lnRef idx="1">
            <a:schemeClr val="dk1"/>
          </a:lnRef>
          <a:fillRef idx="0">
            <a:schemeClr val="dk1"/>
          </a:fillRef>
          <a:effectRef idx="0">
            <a:schemeClr val="dk1"/>
          </a:effectRef>
          <a:fontRef idx="minor">
            <a:schemeClr val="tx1"/>
          </a:fontRef>
        </p:style>
      </p:cxnSp>
      <p:cxnSp>
        <p:nvCxnSpPr>
          <p:cNvPr id="98" name="直線コネクタ 97"/>
          <p:cNvCxnSpPr/>
          <p:nvPr/>
        </p:nvCxnSpPr>
        <p:spPr>
          <a:xfrm>
            <a:off x="9141985" y="2915907"/>
            <a:ext cx="2717460" cy="0"/>
          </a:xfrm>
          <a:prstGeom prst="line">
            <a:avLst/>
          </a:prstGeom>
          <a:ln w="9525" cmpd="sng"/>
        </p:spPr>
        <p:style>
          <a:lnRef idx="1">
            <a:schemeClr val="dk1"/>
          </a:lnRef>
          <a:fillRef idx="0">
            <a:schemeClr val="dk1"/>
          </a:fillRef>
          <a:effectRef idx="0">
            <a:schemeClr val="dk1"/>
          </a:effectRef>
          <a:fontRef idx="minor">
            <a:schemeClr val="tx1"/>
          </a:fontRef>
        </p:style>
      </p:cxnSp>
      <p:sp>
        <p:nvSpPr>
          <p:cNvPr id="97" name="テキスト ボックス 96"/>
          <p:cNvSpPr txBox="1"/>
          <p:nvPr/>
        </p:nvSpPr>
        <p:spPr>
          <a:xfrm>
            <a:off x="11556167" y="6537650"/>
            <a:ext cx="773297" cy="276999"/>
          </a:xfrm>
          <a:prstGeom prst="rect">
            <a:avLst/>
          </a:prstGeom>
          <a:noFill/>
        </p:spPr>
        <p:txBody>
          <a:bodyPr wrap="square" rtlCol="0">
            <a:spAutoFit/>
          </a:bodyPr>
          <a:lstStyle/>
          <a:p>
            <a:r>
              <a:rPr lang="en-US" altLang="ja-JP" sz="1200" dirty="0"/>
              <a:t>13</a:t>
            </a:r>
            <a:endParaRPr kumimoji="1" lang="ja-JP" altLang="en-US" sz="1200" dirty="0"/>
          </a:p>
        </p:txBody>
      </p:sp>
      <p:sp>
        <p:nvSpPr>
          <p:cNvPr id="101" name="テキスト ボックス 100"/>
          <p:cNvSpPr txBox="1"/>
          <p:nvPr/>
        </p:nvSpPr>
        <p:spPr>
          <a:xfrm>
            <a:off x="847655" y="3818157"/>
            <a:ext cx="2706644" cy="338554"/>
          </a:xfrm>
          <a:prstGeom prst="rect">
            <a:avLst/>
          </a:prstGeom>
          <a:noFill/>
        </p:spPr>
        <p:txBody>
          <a:bodyPr wrap="square" rtlCol="0">
            <a:spAutoFit/>
          </a:bodyPr>
          <a:lstStyle/>
          <a:p>
            <a:r>
              <a:rPr lang="en-US" altLang="ja-JP" sz="1600" b="1" u="sng" dirty="0"/>
              <a:t>1</a:t>
            </a:r>
            <a:r>
              <a:rPr lang="ja-JP" altLang="en-US" sz="1600" b="1" u="sng" dirty="0"/>
              <a:t>人から</a:t>
            </a:r>
            <a:r>
              <a:rPr lang="en-US" altLang="ja-JP" sz="1600" b="1" u="sng" dirty="0"/>
              <a:t>0.76</a:t>
            </a:r>
            <a:r>
              <a:rPr lang="ja-JP" altLang="en-US" sz="1600" b="1" u="sng" dirty="0"/>
              <a:t>人が感染</a:t>
            </a:r>
          </a:p>
        </p:txBody>
      </p:sp>
      <p:sp>
        <p:nvSpPr>
          <p:cNvPr id="102" name="テキスト ボックス 101"/>
          <p:cNvSpPr txBox="1"/>
          <p:nvPr/>
        </p:nvSpPr>
        <p:spPr>
          <a:xfrm>
            <a:off x="3898017" y="3802535"/>
            <a:ext cx="2706644" cy="338554"/>
          </a:xfrm>
          <a:prstGeom prst="rect">
            <a:avLst/>
          </a:prstGeom>
          <a:noFill/>
        </p:spPr>
        <p:txBody>
          <a:bodyPr wrap="square" rtlCol="0">
            <a:spAutoFit/>
          </a:bodyPr>
          <a:lstStyle/>
          <a:p>
            <a:r>
              <a:rPr lang="en-US" altLang="ja-JP" sz="1600" b="1" u="sng" dirty="0"/>
              <a:t>1</a:t>
            </a:r>
            <a:r>
              <a:rPr lang="ja-JP" altLang="en-US" sz="1600" b="1" u="sng" dirty="0"/>
              <a:t>人から</a:t>
            </a:r>
            <a:r>
              <a:rPr lang="en-US" altLang="ja-JP" sz="1600" b="1" u="sng" dirty="0"/>
              <a:t>0.39</a:t>
            </a:r>
            <a:r>
              <a:rPr lang="ja-JP" altLang="en-US" sz="1600" b="1" u="sng" dirty="0"/>
              <a:t>人が感染</a:t>
            </a:r>
          </a:p>
        </p:txBody>
      </p:sp>
      <p:sp>
        <p:nvSpPr>
          <p:cNvPr id="103" name="テキスト ボックス 102"/>
          <p:cNvSpPr txBox="1"/>
          <p:nvPr/>
        </p:nvSpPr>
        <p:spPr>
          <a:xfrm>
            <a:off x="6611399" y="3800500"/>
            <a:ext cx="2706644" cy="338554"/>
          </a:xfrm>
          <a:prstGeom prst="rect">
            <a:avLst/>
          </a:prstGeom>
          <a:noFill/>
        </p:spPr>
        <p:txBody>
          <a:bodyPr wrap="square" rtlCol="0">
            <a:spAutoFit/>
          </a:bodyPr>
          <a:lstStyle/>
          <a:p>
            <a:r>
              <a:rPr lang="en-US" altLang="ja-JP" sz="1600" b="1" u="sng" dirty="0"/>
              <a:t>1</a:t>
            </a:r>
            <a:r>
              <a:rPr lang="ja-JP" altLang="en-US" sz="1600" b="1" u="sng" dirty="0"/>
              <a:t>人から</a:t>
            </a:r>
            <a:r>
              <a:rPr lang="en-US" altLang="ja-JP" sz="1600" b="1" u="sng" dirty="0"/>
              <a:t>0.13</a:t>
            </a:r>
            <a:r>
              <a:rPr lang="ja-JP" altLang="en-US" sz="1600" b="1" u="sng" dirty="0"/>
              <a:t>人が感染</a:t>
            </a:r>
          </a:p>
        </p:txBody>
      </p:sp>
      <p:sp>
        <p:nvSpPr>
          <p:cNvPr id="104" name="テキスト ボックス 103"/>
          <p:cNvSpPr txBox="1"/>
          <p:nvPr/>
        </p:nvSpPr>
        <p:spPr>
          <a:xfrm>
            <a:off x="9459291" y="3842819"/>
            <a:ext cx="2706644" cy="338554"/>
          </a:xfrm>
          <a:prstGeom prst="rect">
            <a:avLst/>
          </a:prstGeom>
          <a:noFill/>
        </p:spPr>
        <p:txBody>
          <a:bodyPr wrap="square" rtlCol="0">
            <a:spAutoFit/>
          </a:bodyPr>
          <a:lstStyle/>
          <a:p>
            <a:r>
              <a:rPr lang="en-US" altLang="ja-JP" sz="1600" b="1" u="sng" dirty="0"/>
              <a:t>1</a:t>
            </a:r>
            <a:r>
              <a:rPr lang="ja-JP" altLang="en-US" sz="1600" b="1" u="sng" dirty="0"/>
              <a:t>人から</a:t>
            </a:r>
            <a:r>
              <a:rPr lang="en-US" altLang="ja-JP" sz="1600" b="1" u="sng" dirty="0"/>
              <a:t>0.13</a:t>
            </a:r>
            <a:r>
              <a:rPr lang="ja-JP" altLang="en-US" sz="1600" b="1" u="sng" dirty="0"/>
              <a:t>人が感染</a:t>
            </a:r>
          </a:p>
        </p:txBody>
      </p:sp>
      <p:sp>
        <p:nvSpPr>
          <p:cNvPr id="105" name="正方形/長方形 104"/>
          <p:cNvSpPr/>
          <p:nvPr/>
        </p:nvSpPr>
        <p:spPr>
          <a:xfrm>
            <a:off x="8508" y="492850"/>
            <a:ext cx="12183492" cy="60979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1"/>
                </a:solidFill>
                <a:latin typeface="Meiryo UI" panose="020B0604030504040204" pitchFamily="50" charset="-128"/>
                <a:ea typeface="Meiryo UI" panose="020B0604030504040204" pitchFamily="50" charset="-128"/>
              </a:rPr>
              <a:t>◆陽性者数が最大となった</a:t>
            </a:r>
            <a:r>
              <a:rPr lang="en-US" altLang="ja-JP" sz="2000" b="1" dirty="0">
                <a:solidFill>
                  <a:schemeClr val="tx1"/>
                </a:solidFill>
                <a:latin typeface="Meiryo UI" panose="020B0604030504040204" pitchFamily="50" charset="-128"/>
                <a:ea typeface="Meiryo UI" panose="020B0604030504040204" pitchFamily="50" charset="-128"/>
              </a:rPr>
              <a:t>4/9</a:t>
            </a:r>
            <a:r>
              <a:rPr lang="ja-JP" altLang="en-US" sz="2000" b="1" dirty="0">
                <a:solidFill>
                  <a:schemeClr val="tx1"/>
                </a:solidFill>
                <a:latin typeface="Meiryo UI" panose="020B0604030504040204" pitchFamily="50" charset="-128"/>
                <a:ea typeface="Meiryo UI" panose="020B0604030504040204" pitchFamily="50" charset="-128"/>
              </a:rPr>
              <a:t>（判明日）においても、感染拡大は</a:t>
            </a:r>
            <a:r>
              <a:rPr lang="en-US" altLang="ja-JP" sz="2000" b="1" dirty="0">
                <a:solidFill>
                  <a:schemeClr val="tx1"/>
                </a:solidFill>
                <a:latin typeface="Meiryo UI" panose="020B0604030504040204" pitchFamily="50" charset="-128"/>
                <a:ea typeface="Meiryo UI" panose="020B0604030504040204" pitchFamily="50" charset="-128"/>
              </a:rPr>
              <a:t>3</a:t>
            </a:r>
            <a:r>
              <a:rPr lang="ja-JP" altLang="en-US" sz="2000" b="1" dirty="0">
                <a:solidFill>
                  <a:schemeClr val="tx1"/>
                </a:solidFill>
                <a:latin typeface="Meiryo UI" panose="020B0604030504040204" pitchFamily="50" charset="-128"/>
                <a:ea typeface="Meiryo UI" panose="020B0604030504040204" pitchFamily="50" charset="-128"/>
              </a:rPr>
              <a:t>次感染までで抑え込み。</a:t>
            </a:r>
          </a:p>
          <a:p>
            <a:pPr lvl="0"/>
            <a:r>
              <a:rPr lang="ja-JP" altLang="en-US" sz="2000" b="1" dirty="0">
                <a:solidFill>
                  <a:schemeClr val="tx1"/>
                </a:solidFill>
                <a:latin typeface="Meiryo UI" panose="020B0604030504040204" pitchFamily="50" charset="-128"/>
                <a:ea typeface="Meiryo UI" panose="020B0604030504040204" pitchFamily="50" charset="-128"/>
              </a:rPr>
              <a:t>◆</a:t>
            </a:r>
            <a:r>
              <a:rPr lang="en-US" altLang="ja-JP" sz="2000" b="1" dirty="0">
                <a:solidFill>
                  <a:schemeClr val="tx1"/>
                </a:solidFill>
                <a:latin typeface="Meiryo UI" panose="020B0604030504040204" pitchFamily="50" charset="-128"/>
                <a:ea typeface="Meiryo UI" panose="020B0604030504040204" pitchFamily="50" charset="-128"/>
              </a:rPr>
              <a:t>4</a:t>
            </a:r>
            <a:r>
              <a:rPr lang="ja-JP" altLang="en-US" sz="2000" b="1" dirty="0">
                <a:solidFill>
                  <a:schemeClr val="tx1"/>
                </a:solidFill>
                <a:latin typeface="Meiryo UI" panose="020B0604030504040204" pitchFamily="50" charset="-128"/>
                <a:ea typeface="Meiryo UI" panose="020B0604030504040204" pitchFamily="50" charset="-128"/>
              </a:rPr>
              <a:t>月後半には、感染経路不明者の割合が減少し、感染拡大は</a:t>
            </a:r>
            <a:r>
              <a:rPr lang="en-US" altLang="ja-JP" sz="2000" b="1" dirty="0">
                <a:solidFill>
                  <a:schemeClr val="tx1"/>
                </a:solidFill>
                <a:latin typeface="Meiryo UI" panose="020B0604030504040204" pitchFamily="50" charset="-128"/>
                <a:ea typeface="Meiryo UI" panose="020B0604030504040204" pitchFamily="50" charset="-128"/>
              </a:rPr>
              <a:t>2</a:t>
            </a:r>
            <a:r>
              <a:rPr lang="ja-JP" altLang="en-US" sz="2000" b="1" dirty="0">
                <a:solidFill>
                  <a:schemeClr val="tx1"/>
                </a:solidFill>
                <a:latin typeface="Meiryo UI" panose="020B0604030504040204" pitchFamily="50" charset="-128"/>
                <a:ea typeface="Meiryo UI" panose="020B0604030504040204" pitchFamily="50" charset="-128"/>
              </a:rPr>
              <a:t>次感染のみとなっている。</a:t>
            </a:r>
          </a:p>
        </p:txBody>
      </p:sp>
      <p:sp>
        <p:nvSpPr>
          <p:cNvPr id="99" name="テキスト ボックス 98"/>
          <p:cNvSpPr txBox="1"/>
          <p:nvPr/>
        </p:nvSpPr>
        <p:spPr>
          <a:xfrm>
            <a:off x="0" y="-3853"/>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＜仮説２＞</a:t>
            </a:r>
            <a:r>
              <a:rPr lang="ja-JP" altLang="en-US" sz="2400" b="1" dirty="0">
                <a:solidFill>
                  <a:schemeClr val="bg1"/>
                </a:solidFill>
                <a:latin typeface="Meiryo UI" panose="020B0604030504040204" pitchFamily="50" charset="-128"/>
                <a:ea typeface="Meiryo UI" panose="020B0604030504040204" pitchFamily="50" charset="-128"/>
              </a:rPr>
              <a:t>　保健所による積極的疫学調査の</a:t>
            </a:r>
            <a:r>
              <a:rPr lang="ja-JP" altLang="en-US" sz="2400" b="1" dirty="0" smtClean="0">
                <a:solidFill>
                  <a:schemeClr val="bg1"/>
                </a:solidFill>
                <a:latin typeface="Meiryo UI" panose="020B0604030504040204" pitchFamily="50" charset="-128"/>
                <a:ea typeface="Meiryo UI" panose="020B0604030504040204" pitchFamily="50" charset="-128"/>
              </a:rPr>
              <a:t>徹底</a:t>
            </a:r>
            <a:endParaRPr lang="ja-JP"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686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6632" y="0"/>
            <a:ext cx="12192000" cy="892552"/>
          </a:xfrm>
          <a:prstGeom prst="rect">
            <a:avLst/>
          </a:prstGeom>
          <a:solidFill>
            <a:srgbClr val="00B050"/>
          </a:solidFill>
          <a:ln>
            <a:noFill/>
          </a:ln>
        </p:spPr>
        <p:txBody>
          <a:bodyPr wrap="square" rtlCol="0">
            <a:spAutoFit/>
          </a:bodyPr>
          <a:lstStyle/>
          <a:p>
            <a:pPr algn="ctr"/>
            <a:r>
              <a:rPr lang="ja-JP" altLang="en-US" sz="2600" b="1" dirty="0">
                <a:solidFill>
                  <a:schemeClr val="bg1"/>
                </a:solidFill>
                <a:latin typeface="Meiryo UI" panose="020B0604030504040204" pitchFamily="50" charset="-128"/>
                <a:ea typeface="Meiryo UI" panose="020B0604030504040204" pitchFamily="50" charset="-128"/>
              </a:rPr>
              <a:t>＜仮説２＞　保健所による積極的疫学調査の徹底</a:t>
            </a:r>
          </a:p>
          <a:p>
            <a:pPr algn="ctr"/>
            <a:r>
              <a:rPr lang="ja-JP" altLang="en-US" sz="2600" b="1" dirty="0" smtClean="0">
                <a:solidFill>
                  <a:schemeClr val="bg1"/>
                </a:solidFill>
                <a:latin typeface="Meiryo UI" panose="020B0604030504040204" pitchFamily="50" charset="-128"/>
                <a:ea typeface="Meiryo UI" panose="020B0604030504040204" pitchFamily="50" charset="-128"/>
              </a:rPr>
              <a:t>夜の街クラスター</a:t>
            </a:r>
            <a:r>
              <a:rPr lang="ja-JP" altLang="en-US" sz="2600" b="1" dirty="0">
                <a:solidFill>
                  <a:schemeClr val="bg1"/>
                </a:solidFill>
                <a:latin typeface="Meiryo UI" panose="020B0604030504040204" pitchFamily="50" charset="-128"/>
                <a:ea typeface="Meiryo UI" panose="020B0604030504040204" pitchFamily="50" charset="-128"/>
              </a:rPr>
              <a:t>の状況について</a:t>
            </a:r>
            <a:endParaRPr lang="ja-JP" altLang="en-US" sz="2600" b="1"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11667976" y="6612084"/>
            <a:ext cx="773297" cy="276999"/>
          </a:xfrm>
          <a:prstGeom prst="rect">
            <a:avLst/>
          </a:prstGeom>
          <a:noFill/>
        </p:spPr>
        <p:txBody>
          <a:bodyPr wrap="square" rtlCol="0">
            <a:spAutoFit/>
          </a:bodyPr>
          <a:lstStyle/>
          <a:p>
            <a:r>
              <a:rPr lang="en-US" altLang="ja-JP" sz="1200" dirty="0"/>
              <a:t>14</a:t>
            </a:r>
            <a:endParaRPr kumimoji="1" lang="ja-JP" altLang="en-US" sz="1200" dirty="0"/>
          </a:p>
        </p:txBody>
      </p:sp>
      <p:sp>
        <p:nvSpPr>
          <p:cNvPr id="108" name="テキスト ボックス 107"/>
          <p:cNvSpPr txBox="1"/>
          <p:nvPr/>
        </p:nvSpPr>
        <p:spPr>
          <a:xfrm>
            <a:off x="785611" y="2277938"/>
            <a:ext cx="11269014" cy="615553"/>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合計：</a:t>
            </a:r>
            <a:r>
              <a:rPr lang="en-US" altLang="ja-JP" dirty="0" smtClean="0">
                <a:latin typeface="Meiryo UI" panose="020B0604030504040204" pitchFamily="50" charset="-128"/>
                <a:ea typeface="Meiryo UI" panose="020B0604030504040204" pitchFamily="50" charset="-128"/>
              </a:rPr>
              <a:t>44</a:t>
            </a:r>
            <a:r>
              <a:rPr lang="ja-JP" altLang="en-US" dirty="0" smtClean="0">
                <a:latin typeface="Meiryo UI" panose="020B0604030504040204" pitchFamily="50" charset="-128"/>
                <a:ea typeface="Meiryo UI" panose="020B0604030504040204" pitchFamily="50" charset="-128"/>
              </a:rPr>
              <a:t>人（判明日別）</a:t>
            </a:r>
            <a:endParaRPr lang="en-US" altLang="ja-JP"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（大阪市北区を中心としたエリアの夜の飲食店等での滞在歴がある陽性者のみを集計。他府県事例及び濃厚接触者は除く）</a:t>
            </a:r>
            <a:endParaRPr lang="en-US" altLang="ja-JP" sz="1600" dirty="0" smtClean="0">
              <a:latin typeface="Meiryo UI" panose="020B0604030504040204" pitchFamily="50" charset="-128"/>
              <a:ea typeface="Meiryo UI" panose="020B0604030504040204" pitchFamily="50" charset="-128"/>
            </a:endParaRPr>
          </a:p>
        </p:txBody>
      </p:sp>
      <p:sp>
        <p:nvSpPr>
          <p:cNvPr id="112" name="正方形/長方形 111"/>
          <p:cNvSpPr/>
          <p:nvPr/>
        </p:nvSpPr>
        <p:spPr>
          <a:xfrm>
            <a:off x="8508" y="913934"/>
            <a:ext cx="12183492" cy="134590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smtClean="0">
                <a:solidFill>
                  <a:schemeClr val="tx1"/>
                </a:solidFill>
                <a:latin typeface="Meiryo UI" panose="020B0604030504040204" pitchFamily="50" charset="-128"/>
                <a:ea typeface="Meiryo UI" panose="020B0604030504040204" pitchFamily="50" charset="-128"/>
              </a:rPr>
              <a:t>◆　遡りの接触者調査によりクラスターとして探知。</a:t>
            </a:r>
            <a:endParaRPr lang="en-US" altLang="ja-JP" sz="2000" b="1" dirty="0" smtClean="0">
              <a:solidFill>
                <a:schemeClr val="tx1"/>
              </a:solidFill>
              <a:latin typeface="Meiryo UI" panose="020B0604030504040204" pitchFamily="50" charset="-128"/>
              <a:ea typeface="Meiryo UI" panose="020B0604030504040204" pitchFamily="50" charset="-128"/>
            </a:endParaRPr>
          </a:p>
          <a:p>
            <a:pPr lvl="0"/>
            <a:r>
              <a:rPr lang="ja-JP" altLang="en-US" sz="2000" b="1" dirty="0" smtClean="0">
                <a:solidFill>
                  <a:schemeClr val="tx1"/>
                </a:solidFill>
                <a:latin typeface="Meiryo UI" panose="020B0604030504040204" pitchFamily="50" charset="-128"/>
                <a:ea typeface="Meiryo UI" panose="020B0604030504040204" pitchFamily="50" charset="-128"/>
              </a:rPr>
              <a:t>◆　３月</a:t>
            </a:r>
            <a:r>
              <a:rPr lang="en-US" altLang="ja-JP" sz="2000" b="1" dirty="0" smtClean="0">
                <a:solidFill>
                  <a:schemeClr val="tx1"/>
                </a:solidFill>
                <a:latin typeface="Meiryo UI" panose="020B0604030504040204" pitchFamily="50" charset="-128"/>
                <a:ea typeface="Meiryo UI" panose="020B0604030504040204" pitchFamily="50" charset="-128"/>
              </a:rPr>
              <a:t>31</a:t>
            </a:r>
            <a:r>
              <a:rPr lang="ja-JP" altLang="en-US" sz="2000" b="1" dirty="0" smtClean="0">
                <a:solidFill>
                  <a:schemeClr val="tx1"/>
                </a:solidFill>
                <a:latin typeface="Meiryo UI" panose="020B0604030504040204" pitchFamily="50" charset="-128"/>
                <a:ea typeface="Meiryo UI" panose="020B0604030504040204" pitchFamily="50" charset="-128"/>
              </a:rPr>
              <a:t>日、夜の飲食店等への外出</a:t>
            </a:r>
            <a:r>
              <a:rPr lang="ja-JP" altLang="en-US" sz="2000" b="1" dirty="0">
                <a:solidFill>
                  <a:schemeClr val="tx1"/>
                </a:solidFill>
                <a:latin typeface="Meiryo UI" panose="020B0604030504040204" pitchFamily="50" charset="-128"/>
                <a:ea typeface="Meiryo UI" panose="020B0604030504040204" pitchFamily="50" charset="-128"/>
              </a:rPr>
              <a:t>の</a:t>
            </a:r>
            <a:r>
              <a:rPr lang="ja-JP" altLang="en-US" sz="2000" b="1" dirty="0" smtClean="0">
                <a:solidFill>
                  <a:schemeClr val="tx1"/>
                </a:solidFill>
                <a:latin typeface="Meiryo UI" panose="020B0604030504040204" pitchFamily="50" charset="-128"/>
                <a:ea typeface="Meiryo UI" panose="020B0604030504040204" pitchFamily="50" charset="-128"/>
              </a:rPr>
              <a:t>自粛及び症状</a:t>
            </a:r>
            <a:r>
              <a:rPr lang="ja-JP" altLang="en-US" sz="2000" b="1" dirty="0">
                <a:solidFill>
                  <a:schemeClr val="tx1"/>
                </a:solidFill>
                <a:latin typeface="Meiryo UI" panose="020B0604030504040204" pitchFamily="50" charset="-128"/>
                <a:ea typeface="Meiryo UI" panose="020B0604030504040204" pitchFamily="50" charset="-128"/>
              </a:rPr>
              <a:t>が出た場合の</a:t>
            </a:r>
            <a:r>
              <a:rPr lang="ja-JP" altLang="en-US" sz="2000" b="1" dirty="0" smtClean="0">
                <a:solidFill>
                  <a:schemeClr val="tx1"/>
                </a:solidFill>
                <a:latin typeface="Meiryo UI" panose="020B0604030504040204" pitchFamily="50" charset="-128"/>
                <a:ea typeface="Meiryo UI" panose="020B0604030504040204" pitchFamily="50" charset="-128"/>
              </a:rPr>
              <a:t>検査を府民に呼びかけ。</a:t>
            </a:r>
            <a:endParaRPr lang="en-US" altLang="ja-JP" sz="2000" b="1" dirty="0" smtClean="0">
              <a:solidFill>
                <a:schemeClr val="tx1"/>
              </a:solidFill>
              <a:latin typeface="Meiryo UI" panose="020B0604030504040204" pitchFamily="50" charset="-128"/>
              <a:ea typeface="Meiryo UI" panose="020B0604030504040204" pitchFamily="50" charset="-128"/>
            </a:endParaRPr>
          </a:p>
          <a:p>
            <a:pPr lvl="0"/>
            <a:r>
              <a:rPr lang="ja-JP" altLang="en-US" sz="2000" b="1" dirty="0" smtClean="0">
                <a:solidFill>
                  <a:schemeClr val="tx1"/>
                </a:solidFill>
                <a:latin typeface="Meiryo UI" panose="020B0604030504040204" pitchFamily="50" charset="-128"/>
                <a:ea typeface="Meiryo UI" panose="020B0604030504040204" pitchFamily="50" charset="-128"/>
              </a:rPr>
              <a:t>◆　</a:t>
            </a:r>
            <a:r>
              <a:rPr lang="en-US" altLang="ja-JP" sz="2000" b="1" dirty="0" smtClean="0">
                <a:solidFill>
                  <a:schemeClr val="tx1"/>
                </a:solidFill>
                <a:latin typeface="Meiryo UI" panose="020B0604030504040204" pitchFamily="50" charset="-128"/>
                <a:ea typeface="Meiryo UI" panose="020B0604030504040204" pitchFamily="50" charset="-128"/>
              </a:rPr>
              <a:t>4</a:t>
            </a:r>
            <a:r>
              <a:rPr lang="ja-JP" altLang="en-US" sz="2000" b="1" dirty="0" smtClean="0">
                <a:solidFill>
                  <a:schemeClr val="tx1"/>
                </a:solidFill>
                <a:latin typeface="Meiryo UI" panose="020B0604030504040204" pitchFamily="50" charset="-128"/>
                <a:ea typeface="Meiryo UI" panose="020B0604030504040204" pitchFamily="50" charset="-128"/>
              </a:rPr>
              <a:t>月１日、知事記者会見にて「夜の街クラスター」発生を発表。</a:t>
            </a:r>
            <a:endParaRPr lang="en-US" altLang="ja-JP" sz="2000" b="1" dirty="0" smtClean="0">
              <a:solidFill>
                <a:schemeClr val="tx1"/>
              </a:solidFill>
              <a:latin typeface="Meiryo UI" panose="020B0604030504040204" pitchFamily="50" charset="-128"/>
              <a:ea typeface="Meiryo UI" panose="020B0604030504040204" pitchFamily="50" charset="-128"/>
            </a:endParaRPr>
          </a:p>
          <a:p>
            <a:pPr lvl="0"/>
            <a:r>
              <a:rPr lang="ja-JP" altLang="en-US" sz="2000" b="1" dirty="0">
                <a:solidFill>
                  <a:schemeClr val="tx1"/>
                </a:solidFill>
                <a:latin typeface="Meiryo UI" panose="020B0604030504040204" pitchFamily="50" charset="-128"/>
                <a:ea typeface="Meiryo UI" panose="020B0604030504040204" pitchFamily="50" charset="-128"/>
              </a:rPr>
              <a:t>　</a:t>
            </a:r>
            <a:r>
              <a:rPr lang="ja-JP" altLang="en-US" sz="2000" b="1" dirty="0" smtClean="0">
                <a:solidFill>
                  <a:schemeClr val="tx1"/>
                </a:solidFill>
                <a:latin typeface="Meiryo UI" panose="020B0604030504040204" pitchFamily="50" charset="-128"/>
                <a:ea typeface="Meiryo UI" panose="020B0604030504040204" pitchFamily="50" charset="-128"/>
              </a:rPr>
              <a:t>　 注意喚起後、関連の感染者が増加し、その後約２週間で</a:t>
            </a:r>
            <a:r>
              <a:rPr lang="ja-JP" altLang="en-US" sz="2000" b="1" dirty="0">
                <a:solidFill>
                  <a:schemeClr val="tx1"/>
                </a:solidFill>
                <a:latin typeface="Meiryo UI" panose="020B0604030504040204" pitchFamily="50" charset="-128"/>
                <a:ea typeface="Meiryo UI" panose="020B0604030504040204" pitchFamily="50" charset="-128"/>
              </a:rPr>
              <a:t>急減</a:t>
            </a:r>
            <a:r>
              <a:rPr lang="ja-JP" altLang="en-US" sz="2000" b="1" dirty="0" smtClean="0">
                <a:solidFill>
                  <a:schemeClr val="tx1"/>
                </a:solidFill>
                <a:latin typeface="Meiryo UI" panose="020B0604030504040204" pitchFamily="50" charset="-128"/>
                <a:ea typeface="Meiryo UI" panose="020B0604030504040204" pitchFamily="50" charset="-128"/>
              </a:rPr>
              <a:t>。</a:t>
            </a:r>
            <a:endParaRPr lang="en-US" altLang="ja-JP" sz="2000" b="1" dirty="0" smtClean="0">
              <a:solidFill>
                <a:schemeClr val="tx1"/>
              </a:solidFill>
              <a:latin typeface="Meiryo UI" panose="020B0604030504040204" pitchFamily="50" charset="-128"/>
              <a:ea typeface="Meiryo UI" panose="020B0604030504040204" pitchFamily="50" charset="-128"/>
            </a:endParaRPr>
          </a:p>
        </p:txBody>
      </p:sp>
      <p:cxnSp>
        <p:nvCxnSpPr>
          <p:cNvPr id="106" name="直線矢印コネクタ 105"/>
          <p:cNvCxnSpPr/>
          <p:nvPr/>
        </p:nvCxnSpPr>
        <p:spPr>
          <a:xfrm>
            <a:off x="5950039" y="4636394"/>
            <a:ext cx="12879" cy="1584101"/>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 name="図 1"/>
          <p:cNvPicPr>
            <a:picLocks noChangeAspect="1"/>
          </p:cNvPicPr>
          <p:nvPr/>
        </p:nvPicPr>
        <p:blipFill>
          <a:blip r:embed="rId2"/>
          <a:stretch>
            <a:fillRect/>
          </a:stretch>
        </p:blipFill>
        <p:spPr>
          <a:xfrm>
            <a:off x="120672" y="2259836"/>
            <a:ext cx="12182475" cy="4419600"/>
          </a:xfrm>
          <a:prstGeom prst="rect">
            <a:avLst/>
          </a:prstGeom>
        </p:spPr>
      </p:pic>
    </p:spTree>
    <p:extLst>
      <p:ext uri="{BB962C8B-B14F-4D97-AF65-F5344CB8AC3E}">
        <p14:creationId xmlns:p14="http://schemas.microsoft.com/office/powerpoint/2010/main" val="2650885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1702603" y="6420701"/>
            <a:ext cx="374887" cy="276999"/>
          </a:xfrm>
          <a:prstGeom prst="rect">
            <a:avLst/>
          </a:prstGeom>
          <a:noFill/>
        </p:spPr>
        <p:txBody>
          <a:bodyPr wrap="square" rtlCol="0">
            <a:spAutoFit/>
          </a:bodyPr>
          <a:lstStyle/>
          <a:p>
            <a:r>
              <a:rPr lang="en-US" altLang="ja-JP" sz="1200" dirty="0"/>
              <a:t>15</a:t>
            </a:r>
            <a:endParaRPr kumimoji="1" lang="ja-JP" altLang="en-US" sz="1200" dirty="0"/>
          </a:p>
        </p:txBody>
      </p:sp>
      <p:sp>
        <p:nvSpPr>
          <p:cNvPr id="2" name="テキスト ボックス 1"/>
          <p:cNvSpPr txBox="1"/>
          <p:nvPr/>
        </p:nvSpPr>
        <p:spPr>
          <a:xfrm>
            <a:off x="3743922" y="4096903"/>
            <a:ext cx="400110" cy="1259319"/>
          </a:xfrm>
          <a:prstGeom prst="rect">
            <a:avLst/>
          </a:prstGeom>
          <a:noFill/>
        </p:spPr>
        <p:txBody>
          <a:bodyPr vert="eaVert" wrap="none" rtlCol="0">
            <a:spAutoFit/>
          </a:bodyPr>
          <a:lstStyle/>
          <a:p>
            <a:r>
              <a:rPr lang="ja-JP" altLang="en-US" sz="700" dirty="0">
                <a:latin typeface="Meiryo UI" panose="020B0604030504040204" pitchFamily="50" charset="-128"/>
                <a:ea typeface="Meiryo UI" panose="020B0604030504040204" pitchFamily="50" charset="-128"/>
              </a:rPr>
              <a:t>９日　中国・韓国便の到着を</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関空・成田に限定</a:t>
            </a:r>
            <a:endParaRPr kumimoji="1" lang="ja-JP" altLang="en-US" sz="7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519312" y="4067152"/>
            <a:ext cx="406393" cy="1554131"/>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rPr>
              <a:t>日　無症状でも流行地域の</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滞在歴があれば検査対象へ</a:t>
            </a:r>
            <a:endParaRPr lang="en-US" altLang="ja-JP" sz="7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99063" y="3946961"/>
            <a:ext cx="514115" cy="1684219"/>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rPr>
              <a:t>1</a:t>
            </a:r>
            <a:r>
              <a:rPr lang="ja-JP" altLang="en-US" sz="700" dirty="0">
                <a:latin typeface="Meiryo UI" panose="020B0604030504040204" pitchFamily="50" charset="-128"/>
                <a:ea typeface="Meiryo UI" panose="020B0604030504040204" pitchFamily="50" charset="-128"/>
              </a:rPr>
              <a:t>日　流行地域の滞在歴がある者</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に対し健康観察実施</a:t>
            </a: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中国湖北省が流行地域</a:t>
            </a:r>
            <a:r>
              <a:rPr lang="en-US" altLang="ja-JP" sz="700" dirty="0">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4009668" y="4067152"/>
            <a:ext cx="406393" cy="1373453"/>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rPr>
              <a:t>日　イタリアとサンマリノが</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流行地域に追加</a:t>
            </a:r>
            <a:endParaRPr lang="en-US" altLang="ja-JP" sz="7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921754" y="4119970"/>
            <a:ext cx="298672" cy="1283685"/>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rPr>
              <a:t>日　韓国が流行地域に追加</a:t>
            </a:r>
            <a:endParaRPr lang="en-US" altLang="ja-JP" sz="7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22960" y="4119970"/>
            <a:ext cx="298672" cy="1393870"/>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rPr>
              <a:t>日　浙江省が流行地域に追加</a:t>
            </a:r>
            <a:endParaRPr lang="en-US" altLang="ja-JP" sz="7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62316" y="4075085"/>
            <a:ext cx="298672" cy="1373453"/>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6</a:t>
            </a:r>
            <a:r>
              <a:rPr lang="ja-JP" altLang="en-US" sz="700" dirty="0">
                <a:latin typeface="Meiryo UI" panose="020B0604030504040204" pitchFamily="50" charset="-128"/>
                <a:ea typeface="Meiryo UI" panose="020B0604030504040204" pitchFamily="50" charset="-128"/>
              </a:rPr>
              <a:t>日　イランが流行地域に追加</a:t>
            </a:r>
            <a:endParaRPr lang="en-US" altLang="ja-JP" sz="7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976847" y="4073252"/>
            <a:ext cx="514115" cy="1440588"/>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rPr>
              <a:t>日　スイス・スペイン・</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アイスランドが流行地域</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に追加</a:t>
            </a:r>
            <a:endParaRPr lang="en-US" altLang="ja-JP" sz="7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225446" y="4027341"/>
            <a:ext cx="406393" cy="1468942"/>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rPr>
              <a:t>日　欧米諸国・エジプト・</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米国が流行地域に追加</a:t>
            </a:r>
            <a:endParaRPr lang="en-US" altLang="ja-JP" sz="7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631839" y="4012527"/>
            <a:ext cx="514115" cy="1779045"/>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rPr>
              <a:t>日　東南アジア</a:t>
            </a:r>
            <a:r>
              <a:rPr lang="en-US" altLang="ja-JP" sz="700" dirty="0">
                <a:latin typeface="Meiryo UI" panose="020B0604030504040204" pitchFamily="50" charset="-128"/>
                <a:ea typeface="Meiryo UI" panose="020B0604030504040204" pitchFamily="50" charset="-128"/>
              </a:rPr>
              <a:t>7</a:t>
            </a:r>
            <a:r>
              <a:rPr lang="ja-JP" altLang="en-US" sz="700" dirty="0">
                <a:latin typeface="Meiryo UI" panose="020B0604030504040204" pitchFamily="50" charset="-128"/>
                <a:ea typeface="Meiryo UI" panose="020B0604030504040204" pitchFamily="50" charset="-128"/>
              </a:rPr>
              <a:t>国・イスラエル・</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カタール・バーレーン・</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コンゴ共和国が流行地域に追加</a:t>
            </a:r>
            <a:endParaRPr lang="en-US" altLang="ja-JP" sz="7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753675" y="4023882"/>
            <a:ext cx="406393" cy="1528058"/>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日　流行地域の拡大、全ての</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国と地域が検疫強化対象へ</a:t>
            </a:r>
            <a:endParaRPr lang="en-US" altLang="ja-JP" sz="7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0" y="5631180"/>
            <a:ext cx="11629623"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・海外渡航歴のある者</a:t>
            </a:r>
            <a:r>
              <a:rPr lang="en-US" altLang="ja-JP" sz="1400" dirty="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名は、国による流行地域指定前に帰国</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入国</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したため、検疫所での検査や健康観察の対象外であった。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日、全ての国と地域が検疫強化の対象。検疫所での検査を除き、</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日以降は海外渡航歴がある者の陽性判明なし。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・現在、流行地域に滞在歴がある者は検疫所で検査が実施され、陰性であっても、入国後保健所による健康観察を実施（検疫フォローアップ）。</a:t>
            </a:r>
            <a:endParaRPr lang="en-US" altLang="ja-JP"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803780" y="4059075"/>
            <a:ext cx="520399" cy="1468942"/>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rPr>
              <a:t>日　欧米諸国・イラン・</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エジプトの</a:t>
            </a:r>
            <a:r>
              <a:rPr lang="en-US" altLang="ja-JP" sz="700" dirty="0">
                <a:latin typeface="Meiryo UI" panose="020B0604030504040204" pitchFamily="50" charset="-128"/>
                <a:ea typeface="Meiryo UI" panose="020B0604030504040204" pitchFamily="50" charset="-128"/>
              </a:rPr>
              <a:t>38</a:t>
            </a:r>
            <a:r>
              <a:rPr lang="ja-JP" altLang="en-US" sz="700" dirty="0">
                <a:latin typeface="Meiryo UI" panose="020B0604030504040204" pitchFamily="50" charset="-128"/>
                <a:ea typeface="Meiryo UI" panose="020B0604030504040204" pitchFamily="50" charset="-128"/>
              </a:rPr>
              <a:t>国に入国後の</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待機要請</a:t>
            </a:r>
            <a:endParaRPr lang="en-US" altLang="ja-JP" sz="7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＜仮説３＞</a:t>
            </a:r>
            <a:r>
              <a:rPr lang="ja-JP" altLang="en-US" sz="2400" b="1" dirty="0">
                <a:solidFill>
                  <a:schemeClr val="bg1"/>
                </a:solidFill>
                <a:latin typeface="Meiryo UI" panose="020B0604030504040204" pitchFamily="50" charset="-128"/>
                <a:ea typeface="Meiryo UI" panose="020B0604030504040204" pitchFamily="50" charset="-128"/>
              </a:rPr>
              <a:t>　水際対策による海外由来の感染拡大の</a:t>
            </a:r>
            <a:r>
              <a:rPr lang="ja-JP" altLang="en-US" sz="2400" b="1" dirty="0" smtClean="0">
                <a:solidFill>
                  <a:schemeClr val="bg1"/>
                </a:solidFill>
                <a:latin typeface="Meiryo UI" panose="020B0604030504040204" pitchFamily="50" charset="-128"/>
                <a:ea typeface="Meiryo UI" panose="020B0604030504040204" pitchFamily="50" charset="-128"/>
              </a:rPr>
              <a:t>検出</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0" y="557277"/>
            <a:ext cx="12183492" cy="52259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1"/>
                </a:solidFill>
                <a:latin typeface="Meiryo UI" panose="020B0604030504040204" pitchFamily="50" charset="-128"/>
                <a:ea typeface="Meiryo UI" panose="020B0604030504040204" pitchFamily="50" charset="-128"/>
              </a:rPr>
              <a:t>◆　２月以降、感染が拡大している国からの渡航等を制限。</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5" name="角丸四角形 4"/>
          <p:cNvSpPr/>
          <p:nvPr/>
        </p:nvSpPr>
        <p:spPr>
          <a:xfrm>
            <a:off x="9800749" y="3644720"/>
            <a:ext cx="296288" cy="18691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V="1">
            <a:off x="9955375" y="3052294"/>
            <a:ext cx="8843" cy="592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9955375" y="3052294"/>
            <a:ext cx="18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0130557" y="2689808"/>
            <a:ext cx="1962664" cy="738664"/>
          </a:xfrm>
          <a:prstGeom prst="rect">
            <a:avLst/>
          </a:prstGeom>
          <a:solidFill>
            <a:schemeClr val="bg1"/>
          </a:solidFill>
          <a:ln>
            <a:solidFill>
              <a:schemeClr val="tx1"/>
            </a:solidFill>
          </a:ln>
        </p:spPr>
        <p:txBody>
          <a:bodyPr wrap="square" rtlCol="0">
            <a:spAutoFit/>
          </a:bodyPr>
          <a:lstStyle/>
          <a:p>
            <a:r>
              <a:rPr kumimoji="1" lang="en-US" altLang="ja-JP" sz="1400" u="sng" dirty="0" smtClean="0">
                <a:latin typeface="Meiryo UI" panose="020B0604030504040204" pitchFamily="50" charset="-128"/>
                <a:ea typeface="Meiryo UI" panose="020B0604030504040204" pitchFamily="50" charset="-128"/>
              </a:rPr>
              <a:t>4</a:t>
            </a:r>
            <a:r>
              <a:rPr kumimoji="1" lang="ja-JP" altLang="en-US" sz="1400" u="sng" dirty="0" smtClean="0">
                <a:latin typeface="Meiryo UI" panose="020B0604030504040204" pitchFamily="50" charset="-128"/>
                <a:ea typeface="Meiryo UI" panose="020B0604030504040204" pitchFamily="50" charset="-128"/>
              </a:rPr>
              <a:t>月</a:t>
            </a:r>
            <a:r>
              <a:rPr kumimoji="1" lang="en-US" altLang="ja-JP" sz="1400" u="sng" dirty="0" smtClean="0">
                <a:latin typeface="Meiryo UI" panose="020B0604030504040204" pitchFamily="50" charset="-128"/>
                <a:ea typeface="Meiryo UI" panose="020B0604030504040204" pitchFamily="50" charset="-128"/>
              </a:rPr>
              <a:t>2</a:t>
            </a:r>
            <a:r>
              <a:rPr kumimoji="1" lang="ja-JP" altLang="en-US" sz="1400" u="sng" dirty="0" smtClean="0">
                <a:latin typeface="Meiryo UI" panose="020B0604030504040204" pitchFamily="50" charset="-128"/>
                <a:ea typeface="Meiryo UI" panose="020B0604030504040204" pitchFamily="50" charset="-128"/>
              </a:rPr>
              <a:t>日以降</a:t>
            </a:r>
            <a:endParaRPr kumimoji="1" lang="en-US" altLang="ja-JP" sz="1400" u="sng" dirty="0" smtClean="0">
              <a:latin typeface="Meiryo UI" panose="020B0604030504040204" pitchFamily="50" charset="-128"/>
              <a:ea typeface="Meiryo UI" panose="020B0604030504040204" pitchFamily="50" charset="-128"/>
            </a:endParaRPr>
          </a:p>
          <a:p>
            <a:r>
              <a:rPr lang="ja-JP" altLang="en-US" sz="1400" u="sng" dirty="0" smtClean="0">
                <a:latin typeface="Meiryo UI" panose="020B0604030504040204" pitchFamily="50" charset="-128"/>
                <a:ea typeface="Meiryo UI" panose="020B0604030504040204" pitchFamily="50" charset="-128"/>
              </a:rPr>
              <a:t>海外輸入例関連の陽性者は</a:t>
            </a:r>
            <a:r>
              <a:rPr kumimoji="1" lang="ja-JP" altLang="en-US" sz="1400" u="sng" dirty="0" smtClean="0">
                <a:latin typeface="Meiryo UI" panose="020B0604030504040204" pitchFamily="50" charset="-128"/>
                <a:ea typeface="Meiryo UI" panose="020B0604030504040204" pitchFamily="50" charset="-128"/>
              </a:rPr>
              <a:t>出ていない</a:t>
            </a:r>
            <a:endParaRPr kumimoji="1" lang="ja-JP" altLang="en-US" sz="1400" u="sng"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0DACFAC9-55B2-418F-BEBB-A4DE2C8324E1}"/>
              </a:ext>
            </a:extLst>
          </p:cNvPr>
          <p:cNvSpPr txBox="1"/>
          <p:nvPr/>
        </p:nvSpPr>
        <p:spPr>
          <a:xfrm>
            <a:off x="9753675" y="1403809"/>
            <a:ext cx="2004247" cy="830997"/>
          </a:xfrm>
          <a:prstGeom prst="rect">
            <a:avLst/>
          </a:prstGeom>
          <a:solidFill>
            <a:schemeClr val="bg1"/>
          </a:solidFill>
          <a:ln>
            <a:solidFill>
              <a:schemeClr val="tx1"/>
            </a:solidFill>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・海外渡航歴のある者</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・海外渡航歴のある者からの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二次感染等の海外とのつな</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がりがある者　</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152309" y="1251399"/>
            <a:ext cx="11649075" cy="2990850"/>
          </a:xfrm>
          <a:prstGeom prst="rect">
            <a:avLst/>
          </a:prstGeom>
        </p:spPr>
      </p:pic>
    </p:spTree>
    <p:extLst>
      <p:ext uri="{BB962C8B-B14F-4D97-AF65-F5344CB8AC3E}">
        <p14:creationId xmlns:p14="http://schemas.microsoft.com/office/powerpoint/2010/main" val="3481066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204783" y="691974"/>
            <a:ext cx="9794789" cy="39541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p:cNvSpPr/>
          <p:nvPr/>
        </p:nvSpPr>
        <p:spPr>
          <a:xfrm>
            <a:off x="1204784" y="345989"/>
            <a:ext cx="1099751" cy="63517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正方形/長方形 1"/>
          <p:cNvSpPr/>
          <p:nvPr/>
        </p:nvSpPr>
        <p:spPr>
          <a:xfrm>
            <a:off x="6406977" y="691975"/>
            <a:ext cx="2261287" cy="5572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正方形/長方形 57"/>
          <p:cNvSpPr/>
          <p:nvPr/>
        </p:nvSpPr>
        <p:spPr>
          <a:xfrm>
            <a:off x="1069816" y="3503054"/>
            <a:ext cx="9979184" cy="51515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n-ea"/>
              </a:rPr>
              <a:t>　　　　　　　　　</a:t>
            </a:r>
            <a:r>
              <a:rPr lang="ja-JP" altLang="en-US" sz="1400" b="1" dirty="0">
                <a:solidFill>
                  <a:schemeClr val="tx1"/>
                </a:solidFill>
                <a:latin typeface="+mn-ea"/>
              </a:rPr>
              <a:t>アジア　　　　　欧州　　　　　　米国　　　　　　日本の入国規制等　　（参考）海外の入国規制等</a:t>
            </a:r>
            <a:endParaRPr lang="en-US" altLang="ja-JP" sz="1400" b="1" dirty="0">
              <a:solidFill>
                <a:schemeClr val="tx1"/>
              </a:solidFill>
              <a:latin typeface="+mn-ea"/>
            </a:endParaRPr>
          </a:p>
          <a:p>
            <a:endParaRPr lang="en-US" altLang="ja-JP" sz="1200" b="1" dirty="0">
              <a:solidFill>
                <a:schemeClr val="tx1"/>
              </a:solidFill>
              <a:latin typeface="+mn-ea"/>
            </a:endParaRPr>
          </a:p>
          <a:p>
            <a:r>
              <a:rPr lang="ja-JP" altLang="en-US" sz="1200" b="1" dirty="0">
                <a:solidFill>
                  <a:schemeClr val="tx1"/>
                </a:solidFill>
                <a:latin typeface="+mn-ea"/>
              </a:rPr>
              <a:t>　３月</a:t>
            </a:r>
            <a:r>
              <a:rPr lang="ja-JP" altLang="en-US" sz="1200" dirty="0">
                <a:solidFill>
                  <a:schemeClr val="tx1"/>
                </a:solidFill>
                <a:latin typeface="+mn-ea"/>
              </a:rPr>
              <a:t>　６日　　</a:t>
            </a:r>
            <a:r>
              <a:rPr lang="ja-JP" altLang="en-US" sz="1200" b="1" dirty="0">
                <a:solidFill>
                  <a:schemeClr val="tx1"/>
                </a:solidFill>
                <a:latin typeface="+mn-ea"/>
              </a:rPr>
              <a:t>東南アジア１名</a:t>
            </a:r>
            <a:endParaRPr lang="en-US" altLang="ja-JP" sz="1200" b="1"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７日　　</a:t>
            </a:r>
            <a:r>
              <a:rPr lang="ja-JP" altLang="en-US" sz="1200" b="1" u="sng" dirty="0">
                <a:solidFill>
                  <a:schemeClr val="tx1"/>
                </a:solidFill>
                <a:latin typeface="+mn-ea"/>
              </a:rPr>
              <a:t>韓国　　　１名　</a:t>
            </a:r>
            <a:r>
              <a:rPr lang="ja-JP" altLang="en-US" sz="1200" u="sng" dirty="0">
                <a:solidFill>
                  <a:schemeClr val="tx1"/>
                </a:solidFill>
                <a:latin typeface="+mn-ea"/>
              </a:rPr>
              <a:t>　　　　　　　　　　　　　　　　　　　</a:t>
            </a:r>
            <a:r>
              <a:rPr lang="ja-JP" altLang="en-US" sz="1200" b="1" u="sng" dirty="0">
                <a:solidFill>
                  <a:schemeClr val="tx1"/>
                </a:solidFill>
                <a:latin typeface="+mn-ea"/>
              </a:rPr>
              <a:t>★韓国３市等入国拒否</a:t>
            </a:r>
            <a:endParaRPr lang="en-US" altLang="ja-JP" sz="1200" b="1" u="sng" dirty="0">
              <a:solidFill>
                <a:schemeClr val="tx1"/>
              </a:solidFill>
              <a:latin typeface="+mn-ea"/>
            </a:endParaRPr>
          </a:p>
          <a:p>
            <a:r>
              <a:rPr lang="ja-JP" altLang="en-US" sz="1200" dirty="0">
                <a:solidFill>
                  <a:schemeClr val="tx1"/>
                </a:solidFill>
                <a:latin typeface="+mn-ea"/>
              </a:rPr>
              <a:t>　　　　８日　　　　　　　　　　　　　　　　　　　　</a:t>
            </a:r>
            <a:r>
              <a:rPr lang="ja-JP" altLang="en-US" sz="1200" b="1" dirty="0">
                <a:solidFill>
                  <a:schemeClr val="tx1"/>
                </a:solidFill>
                <a:latin typeface="+mn-ea"/>
              </a:rPr>
              <a:t>米国　　１名</a:t>
            </a:r>
            <a:endParaRPr lang="en-US" altLang="ja-JP" sz="1200" b="1"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９日　　　　　　　　　　　　　　　　　　　　　　　　　　　　　★中国ビザ停止、２週間自宅待機</a:t>
            </a:r>
            <a:endParaRPr lang="en-US" altLang="ja-JP" sz="1200" u="sng" dirty="0">
              <a:solidFill>
                <a:schemeClr val="tx1"/>
              </a:solidFill>
              <a:latin typeface="+mn-ea"/>
            </a:endParaRPr>
          </a:p>
          <a:p>
            <a:r>
              <a:rPr lang="ja-JP" altLang="en-US" sz="1200" dirty="0">
                <a:solidFill>
                  <a:schemeClr val="tx1"/>
                </a:solidFill>
                <a:latin typeface="+mn-ea"/>
              </a:rPr>
              <a:t>　　　１０日</a:t>
            </a:r>
            <a:endParaRPr lang="en-US" altLang="ja-JP" sz="1200"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１１日　　　　　　　　　　　　　　　　　　　　　　　　　　　　　★伊国５州等入国拒否　　　　</a:t>
            </a:r>
            <a:r>
              <a:rPr lang="ja-JP" altLang="en-US" sz="1200" u="sng" dirty="0" smtClean="0">
                <a:solidFill>
                  <a:schemeClr val="tx1"/>
                </a:solidFill>
                <a:latin typeface="+mn-ea"/>
              </a:rPr>
              <a:t>　◎</a:t>
            </a:r>
            <a:r>
              <a:rPr lang="ja-JP" altLang="en-US" sz="1200" u="sng" dirty="0">
                <a:solidFill>
                  <a:schemeClr val="tx1"/>
                </a:solidFill>
                <a:latin typeface="+mn-ea"/>
              </a:rPr>
              <a:t>ＷＨＯパンデミック宣言</a:t>
            </a:r>
            <a:endParaRPr lang="en-US" altLang="ja-JP" sz="1200" u="sng" dirty="0">
              <a:solidFill>
                <a:schemeClr val="tx1"/>
              </a:solidFill>
              <a:latin typeface="+mn-ea"/>
            </a:endParaRPr>
          </a:p>
          <a:p>
            <a:r>
              <a:rPr lang="ja-JP" altLang="en-US" sz="1200" dirty="0">
                <a:solidFill>
                  <a:schemeClr val="tx1"/>
                </a:solidFill>
                <a:latin typeface="+mn-ea"/>
              </a:rPr>
              <a:t>　　　１２日　　　　　　　　　　　</a:t>
            </a:r>
            <a:r>
              <a:rPr lang="ja-JP" altLang="en-US" sz="1200" b="1" dirty="0">
                <a:solidFill>
                  <a:schemeClr val="tx1"/>
                </a:solidFill>
                <a:latin typeface="+mn-ea"/>
              </a:rPr>
              <a:t>英国　　　１名　　　　　　　　　　</a:t>
            </a:r>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大阪ﾗｲﾌﾞﾊｳｽ関連新規患者ゼロ</a:t>
            </a:r>
            <a:endParaRPr lang="en-US" altLang="ja-JP" sz="1200" dirty="0">
              <a:solidFill>
                <a:schemeClr val="tx1"/>
              </a:solidFill>
              <a:latin typeface="+mn-ea"/>
            </a:endParaRPr>
          </a:p>
          <a:p>
            <a:r>
              <a:rPr lang="ja-JP" altLang="en-US" sz="1200" dirty="0">
                <a:solidFill>
                  <a:schemeClr val="tx1"/>
                </a:solidFill>
                <a:latin typeface="+mn-ea"/>
              </a:rPr>
              <a:t>　　　１３日</a:t>
            </a:r>
            <a:endParaRPr lang="en-US" altLang="ja-JP" sz="1200" dirty="0">
              <a:solidFill>
                <a:schemeClr val="tx1"/>
              </a:solidFill>
              <a:latin typeface="+mn-ea"/>
            </a:endParaRPr>
          </a:p>
          <a:p>
            <a:r>
              <a:rPr lang="ja-JP" altLang="en-US" sz="1200" dirty="0">
                <a:solidFill>
                  <a:schemeClr val="tx1"/>
                </a:solidFill>
                <a:latin typeface="+mn-ea"/>
              </a:rPr>
              <a:t>　　　１４日</a:t>
            </a:r>
            <a:endParaRPr lang="en-US" altLang="ja-JP" sz="1200" dirty="0">
              <a:solidFill>
                <a:schemeClr val="tx1"/>
              </a:solidFill>
              <a:latin typeface="+mn-ea"/>
            </a:endParaRPr>
          </a:p>
          <a:p>
            <a:r>
              <a:rPr lang="ja-JP" altLang="en-US" sz="1200" dirty="0">
                <a:solidFill>
                  <a:schemeClr val="tx1"/>
                </a:solidFill>
                <a:latin typeface="+mn-ea"/>
              </a:rPr>
              <a:t>　　　１５日　　　　　　　　　　　</a:t>
            </a:r>
            <a:r>
              <a:rPr lang="ja-JP" altLang="en-US" sz="1200" b="1" dirty="0">
                <a:solidFill>
                  <a:schemeClr val="tx1"/>
                </a:solidFill>
                <a:latin typeface="+mn-ea"/>
              </a:rPr>
              <a:t>葡国・ｽｲｽ ２名　　米・仏    １名</a:t>
            </a:r>
            <a:endParaRPr lang="en-US" altLang="ja-JP" sz="1200" b="1" dirty="0">
              <a:solidFill>
                <a:schemeClr val="tx1"/>
              </a:solidFill>
              <a:latin typeface="+mn-ea"/>
            </a:endParaRPr>
          </a:p>
          <a:p>
            <a:r>
              <a:rPr lang="ja-JP" altLang="en-US" sz="1200" dirty="0">
                <a:solidFill>
                  <a:schemeClr val="tx1"/>
                </a:solidFill>
                <a:latin typeface="+mn-ea"/>
              </a:rPr>
              <a:t>　　　１６日　　</a:t>
            </a:r>
            <a:r>
              <a:rPr lang="ja-JP" altLang="en-US" sz="1200" b="1" dirty="0">
                <a:solidFill>
                  <a:schemeClr val="tx1"/>
                </a:solidFill>
                <a:latin typeface="+mn-ea"/>
              </a:rPr>
              <a:t>ｲﾝﾄﾞﾈｼｱ     １名　　ドイツ　　１名</a:t>
            </a:r>
            <a:endParaRPr lang="en-US" altLang="ja-JP" sz="1200" b="1"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１７日　　　　　　　　　　　</a:t>
            </a:r>
            <a:r>
              <a:rPr lang="ja-JP" altLang="en-US" sz="1200" b="1" u="sng" dirty="0">
                <a:solidFill>
                  <a:schemeClr val="tx1"/>
                </a:solidFill>
                <a:latin typeface="+mn-ea"/>
              </a:rPr>
              <a:t>北欧・仏国２名</a:t>
            </a:r>
            <a:r>
              <a:rPr lang="ja-JP" altLang="en-US" sz="1200" u="sng" dirty="0">
                <a:solidFill>
                  <a:schemeClr val="tx1"/>
                </a:solidFill>
                <a:latin typeface="+mn-ea"/>
              </a:rPr>
              <a:t>　　　　　　　　　　　　　　　　　　　　　　　　　</a:t>
            </a:r>
            <a:r>
              <a:rPr lang="ja-JP" altLang="en-US" sz="1200" u="sng" dirty="0" smtClean="0">
                <a:solidFill>
                  <a:schemeClr val="tx1"/>
                </a:solidFill>
                <a:latin typeface="+mn-ea"/>
              </a:rPr>
              <a:t>　○</a:t>
            </a:r>
            <a:r>
              <a:rPr lang="ja-JP" altLang="en-US" sz="1200" u="sng" dirty="0">
                <a:solidFill>
                  <a:schemeClr val="tx1"/>
                </a:solidFill>
                <a:latin typeface="+mn-ea"/>
              </a:rPr>
              <a:t>欧州が日本人の入国拒否</a:t>
            </a:r>
            <a:endParaRPr lang="en-US" altLang="ja-JP" sz="1200" u="sng"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１８日　　　　　　　　　　　</a:t>
            </a:r>
            <a:r>
              <a:rPr lang="ja-JP" altLang="en-US" sz="1200" b="1" u="sng" dirty="0">
                <a:solidFill>
                  <a:schemeClr val="tx1"/>
                </a:solidFill>
                <a:latin typeface="+mn-ea"/>
              </a:rPr>
              <a:t>スペイン　３名</a:t>
            </a:r>
            <a:r>
              <a:rPr lang="ja-JP" altLang="en-US" sz="1200" u="sng" dirty="0">
                <a:solidFill>
                  <a:schemeClr val="tx1"/>
                </a:solidFill>
                <a:latin typeface="+mn-ea"/>
              </a:rPr>
              <a:t>　　　　　　　　　　　　　　　　　　　　　　　　　</a:t>
            </a:r>
            <a:r>
              <a:rPr lang="ja-JP" altLang="en-US" sz="1200" u="sng" dirty="0" smtClean="0">
                <a:solidFill>
                  <a:schemeClr val="tx1"/>
                </a:solidFill>
                <a:latin typeface="+mn-ea"/>
              </a:rPr>
              <a:t>　○</a:t>
            </a:r>
            <a:r>
              <a:rPr lang="ja-JP" altLang="en-US" sz="1200" u="sng" dirty="0">
                <a:solidFill>
                  <a:schemeClr val="tx1"/>
                </a:solidFill>
                <a:latin typeface="+mn-ea"/>
              </a:rPr>
              <a:t>ベトナムが全ての外国人拒否</a:t>
            </a:r>
            <a:endParaRPr lang="en-US" altLang="ja-JP" sz="1200" u="sng"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１９日　　</a:t>
            </a:r>
            <a:r>
              <a:rPr lang="ja-JP" altLang="en-US" sz="1200" b="1" u="sng" dirty="0">
                <a:solidFill>
                  <a:schemeClr val="tx1"/>
                </a:solidFill>
                <a:latin typeface="+mn-ea"/>
              </a:rPr>
              <a:t>ﾌｨﾘﾋﾟﾝ　　１名　　　　　　　　　　　米国　　１名</a:t>
            </a:r>
            <a:r>
              <a:rPr lang="ja-JP" altLang="en-US" sz="1200" u="sng" dirty="0">
                <a:solidFill>
                  <a:schemeClr val="tx1"/>
                </a:solidFill>
                <a:latin typeface="+mn-ea"/>
              </a:rPr>
              <a:t>　　　</a:t>
            </a:r>
            <a:r>
              <a:rPr lang="en-US" altLang="ja-JP" sz="1200" u="sng" dirty="0">
                <a:solidFill>
                  <a:schemeClr val="tx1"/>
                </a:solidFill>
                <a:latin typeface="+mn-ea"/>
              </a:rPr>
              <a:t>※</a:t>
            </a:r>
            <a:r>
              <a:rPr lang="ja-JP" altLang="en-US" sz="1200" u="sng" dirty="0">
                <a:solidFill>
                  <a:schemeClr val="tx1"/>
                </a:solidFill>
                <a:latin typeface="+mn-ea"/>
              </a:rPr>
              <a:t>大阪ﾗｲﾌﾞﾊｳｽｸﾗｽﾀｰ終息　　　</a:t>
            </a:r>
            <a:r>
              <a:rPr lang="ja-JP" altLang="en-US" sz="1200" u="sng" dirty="0" smtClean="0">
                <a:solidFill>
                  <a:schemeClr val="tx1"/>
                </a:solidFill>
                <a:latin typeface="+mn-ea"/>
              </a:rPr>
              <a:t>　○台</a:t>
            </a:r>
            <a:r>
              <a:rPr lang="ja-JP" altLang="en-US" sz="1200" u="sng" dirty="0">
                <a:solidFill>
                  <a:schemeClr val="tx1"/>
                </a:solidFill>
                <a:latin typeface="+mn-ea"/>
              </a:rPr>
              <a:t>湾が全ての外国人入国拒否</a:t>
            </a:r>
            <a:endParaRPr lang="en-US" altLang="ja-JP" sz="1200" u="sng" dirty="0">
              <a:solidFill>
                <a:schemeClr val="tx1"/>
              </a:solidFill>
              <a:latin typeface="+mn-ea"/>
            </a:endParaRPr>
          </a:p>
          <a:p>
            <a:r>
              <a:rPr lang="ja-JP" altLang="en-US" sz="1200" dirty="0">
                <a:solidFill>
                  <a:schemeClr val="tx1"/>
                </a:solidFill>
                <a:latin typeface="+mn-ea"/>
              </a:rPr>
              <a:t>　　　２０日　　　　　　　　　　　　　　　　　　　　</a:t>
            </a:r>
            <a:r>
              <a:rPr lang="ja-JP" altLang="en-US" sz="1200" b="1" dirty="0">
                <a:solidFill>
                  <a:schemeClr val="tx1"/>
                </a:solidFill>
                <a:latin typeface="+mn-ea"/>
              </a:rPr>
              <a:t>米国　　１名</a:t>
            </a:r>
            <a:endParaRPr lang="en-US" altLang="ja-JP" sz="1200" b="1"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２１日　　　　　　　　　　　　　　　　　　　　　　　　　　　　　★欧州２週間自宅待機　　　　</a:t>
            </a:r>
            <a:r>
              <a:rPr lang="ja-JP" altLang="en-US" sz="1200" u="sng" dirty="0" smtClean="0">
                <a:solidFill>
                  <a:schemeClr val="tx1"/>
                </a:solidFill>
                <a:latin typeface="+mn-ea"/>
              </a:rPr>
              <a:t>　○</a:t>
            </a:r>
            <a:r>
              <a:rPr lang="ja-JP" altLang="en-US" sz="1200" u="sng" dirty="0">
                <a:solidFill>
                  <a:schemeClr val="tx1"/>
                </a:solidFill>
                <a:latin typeface="+mn-ea"/>
              </a:rPr>
              <a:t>米国が日本人の２週間待機</a:t>
            </a:r>
            <a:endParaRPr lang="en-US" altLang="ja-JP" sz="1200" u="sng" dirty="0">
              <a:solidFill>
                <a:schemeClr val="tx1"/>
              </a:solidFill>
              <a:latin typeface="+mn-ea"/>
            </a:endParaRPr>
          </a:p>
          <a:p>
            <a:r>
              <a:rPr lang="ja-JP" altLang="en-US" sz="1200" dirty="0">
                <a:solidFill>
                  <a:schemeClr val="tx1"/>
                </a:solidFill>
                <a:latin typeface="+mn-ea"/>
              </a:rPr>
              <a:t>　　　２２日</a:t>
            </a:r>
            <a:endParaRPr lang="en-US" altLang="ja-JP" sz="1200" dirty="0">
              <a:solidFill>
                <a:schemeClr val="tx1"/>
              </a:solidFill>
              <a:latin typeface="+mn-ea"/>
            </a:endParaRPr>
          </a:p>
          <a:p>
            <a:r>
              <a:rPr lang="ja-JP" altLang="en-US" sz="1200" dirty="0">
                <a:solidFill>
                  <a:schemeClr val="tx1"/>
                </a:solidFill>
                <a:latin typeface="+mn-ea"/>
              </a:rPr>
              <a:t>　　　２３日　　　　　　　　　　</a:t>
            </a:r>
            <a:r>
              <a:rPr lang="ja-JP" altLang="en-US" sz="1200" b="1" dirty="0">
                <a:solidFill>
                  <a:schemeClr val="tx1"/>
                </a:solidFill>
                <a:latin typeface="+mn-ea"/>
              </a:rPr>
              <a:t>　仏国　　　１名　　米国　　１名</a:t>
            </a:r>
            <a:endParaRPr lang="en-US" altLang="ja-JP" sz="1200" b="1"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２４日　　　　　　　　　　　　　　　　　　　　</a:t>
            </a:r>
            <a:r>
              <a:rPr lang="ja-JP" altLang="en-US" sz="1200" b="1" u="sng" dirty="0">
                <a:solidFill>
                  <a:schemeClr val="tx1"/>
                </a:solidFill>
                <a:latin typeface="+mn-ea"/>
              </a:rPr>
              <a:t>米国　　１名</a:t>
            </a:r>
            <a:r>
              <a:rPr lang="ja-JP" altLang="en-US" sz="1200" u="sng" dirty="0">
                <a:solidFill>
                  <a:schemeClr val="tx1"/>
                </a:solidFill>
                <a:latin typeface="+mn-ea"/>
              </a:rPr>
              <a:t>　　　　　　　　　　　　　　　　　</a:t>
            </a:r>
            <a:r>
              <a:rPr lang="ja-JP" altLang="en-US" sz="1200" u="sng" dirty="0" smtClean="0">
                <a:solidFill>
                  <a:schemeClr val="tx1"/>
                </a:solidFill>
                <a:latin typeface="+mn-ea"/>
              </a:rPr>
              <a:t>　◎</a:t>
            </a:r>
            <a:r>
              <a:rPr lang="ja-JP" altLang="en-US" sz="1200" u="sng" dirty="0">
                <a:solidFill>
                  <a:schemeClr val="tx1"/>
                </a:solidFill>
                <a:latin typeface="+mn-ea"/>
              </a:rPr>
              <a:t>オリンピック延期決定</a:t>
            </a:r>
            <a:endParaRPr lang="en-US" altLang="ja-JP" sz="1200" u="sng" dirty="0">
              <a:solidFill>
                <a:schemeClr val="tx1"/>
              </a:solidFill>
              <a:latin typeface="+mn-ea"/>
            </a:endParaRPr>
          </a:p>
          <a:p>
            <a:r>
              <a:rPr lang="ja-JP" altLang="en-US" sz="1200" dirty="0">
                <a:solidFill>
                  <a:schemeClr val="tx1"/>
                </a:solidFill>
                <a:latin typeface="+mn-ea"/>
              </a:rPr>
              <a:t>　　　２５日</a:t>
            </a:r>
            <a:endParaRPr lang="en-US" altLang="ja-JP" sz="1200"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２６日　　　　　　　　　　　</a:t>
            </a:r>
            <a:r>
              <a:rPr lang="ja-JP" altLang="en-US" sz="1200" b="1" u="sng" dirty="0">
                <a:solidFill>
                  <a:schemeClr val="tx1"/>
                </a:solidFill>
                <a:latin typeface="+mn-ea"/>
              </a:rPr>
              <a:t>英国　　　１名</a:t>
            </a:r>
            <a:r>
              <a:rPr lang="ja-JP" altLang="en-US" sz="1200" u="sng" dirty="0">
                <a:solidFill>
                  <a:schemeClr val="tx1"/>
                </a:solidFill>
                <a:latin typeface="+mn-ea"/>
              </a:rPr>
              <a:t>　　　　　　　　　　　</a:t>
            </a:r>
            <a:r>
              <a:rPr lang="ja-JP" altLang="en-US" sz="1200" b="1" u="sng" dirty="0">
                <a:solidFill>
                  <a:schemeClr val="tx1"/>
                </a:solidFill>
                <a:latin typeface="+mn-ea"/>
              </a:rPr>
              <a:t>★米国２週間自宅待機</a:t>
            </a:r>
            <a:endParaRPr lang="en-US" altLang="ja-JP" sz="1200" b="1" u="sng"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２７日　</a:t>
            </a:r>
            <a:r>
              <a:rPr lang="ja-JP" altLang="en-US" sz="1200" b="1" u="sng" dirty="0">
                <a:solidFill>
                  <a:schemeClr val="tx1"/>
                </a:solidFill>
                <a:latin typeface="+mn-ea"/>
              </a:rPr>
              <a:t>　ｲﾝﾄﾞﾈｼｱ　  １名</a:t>
            </a:r>
            <a:r>
              <a:rPr lang="ja-JP" altLang="en-US" sz="1200" u="sng" dirty="0">
                <a:solidFill>
                  <a:schemeClr val="tx1"/>
                </a:solidFill>
                <a:latin typeface="+mn-ea"/>
              </a:rPr>
              <a:t>　　　　　　　　　　　　　　　　　　　　</a:t>
            </a:r>
            <a:r>
              <a:rPr lang="ja-JP" altLang="en-US" sz="1200" b="1" u="sng" dirty="0">
                <a:solidFill>
                  <a:schemeClr val="tx1"/>
                </a:solidFill>
                <a:latin typeface="+mn-ea"/>
              </a:rPr>
              <a:t>★欧州</a:t>
            </a:r>
            <a:r>
              <a:rPr lang="en-US" altLang="ja-JP" sz="1200" b="1" u="sng" dirty="0">
                <a:solidFill>
                  <a:schemeClr val="tx1"/>
                </a:solidFill>
                <a:latin typeface="+mn-ea"/>
              </a:rPr>
              <a:t>21</a:t>
            </a:r>
            <a:r>
              <a:rPr lang="ja-JP" altLang="en-US" sz="1200" b="1" u="sng" dirty="0">
                <a:solidFill>
                  <a:schemeClr val="tx1"/>
                </a:solidFill>
                <a:latin typeface="+mn-ea"/>
              </a:rPr>
              <a:t>ケ国入国拒否、東南アジア２週間自宅待機</a:t>
            </a:r>
            <a:endParaRPr lang="en-US" altLang="ja-JP" sz="1200" b="1" u="sng"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２８日　　　　　　　　　　　　　　　　　　　　　　　　　　　　　　　　　　　　　　　　　　　</a:t>
            </a:r>
            <a:r>
              <a:rPr lang="ja-JP" altLang="en-US" sz="1200" u="sng" dirty="0" smtClean="0">
                <a:solidFill>
                  <a:schemeClr val="tx1"/>
                </a:solidFill>
                <a:latin typeface="+mn-ea"/>
              </a:rPr>
              <a:t>　○</a:t>
            </a:r>
            <a:r>
              <a:rPr lang="ja-JP" altLang="en-US" sz="1200" u="sng" dirty="0">
                <a:solidFill>
                  <a:schemeClr val="tx1"/>
                </a:solidFill>
                <a:latin typeface="+mn-ea"/>
              </a:rPr>
              <a:t>中国が全ての外国人入国拒否</a:t>
            </a:r>
            <a:endParaRPr lang="en-US" altLang="ja-JP" sz="1200" u="sng" dirty="0">
              <a:solidFill>
                <a:schemeClr val="tx1"/>
              </a:solidFill>
              <a:latin typeface="+mn-ea"/>
            </a:endParaRPr>
          </a:p>
          <a:p>
            <a:r>
              <a:rPr lang="ja-JP" altLang="en-US" sz="1200" dirty="0">
                <a:solidFill>
                  <a:schemeClr val="tx1"/>
                </a:solidFill>
                <a:latin typeface="+mn-ea"/>
              </a:rPr>
              <a:t>　　　２９日</a:t>
            </a:r>
            <a:endParaRPr lang="en-US" altLang="ja-JP" sz="1200" dirty="0">
              <a:solidFill>
                <a:schemeClr val="tx1"/>
              </a:solidFill>
              <a:latin typeface="+mn-ea"/>
            </a:endParaRPr>
          </a:p>
          <a:p>
            <a:r>
              <a:rPr lang="ja-JP" altLang="en-US" sz="1200" dirty="0">
                <a:solidFill>
                  <a:schemeClr val="tx1"/>
                </a:solidFill>
                <a:latin typeface="+mn-ea"/>
              </a:rPr>
              <a:t>　　　３０日</a:t>
            </a:r>
            <a:endParaRPr lang="en-US" altLang="ja-JP" sz="1200" dirty="0">
              <a:solidFill>
                <a:schemeClr val="tx1"/>
              </a:solidFill>
              <a:latin typeface="+mn-ea"/>
            </a:endParaRPr>
          </a:p>
          <a:p>
            <a:r>
              <a:rPr lang="ja-JP" altLang="en-US" sz="1200" dirty="0">
                <a:solidFill>
                  <a:schemeClr val="tx1"/>
                </a:solidFill>
                <a:latin typeface="+mn-ea"/>
              </a:rPr>
              <a:t>　　　３１日</a:t>
            </a:r>
            <a:endParaRPr lang="en-US" altLang="ja-JP" sz="1200" dirty="0">
              <a:solidFill>
                <a:schemeClr val="tx1"/>
              </a:solidFill>
              <a:latin typeface="+mn-ea"/>
            </a:endParaRPr>
          </a:p>
          <a:p>
            <a:r>
              <a:rPr lang="ja-JP" altLang="en-US" sz="1200" b="1" dirty="0">
                <a:solidFill>
                  <a:schemeClr val="tx1"/>
                </a:solidFill>
                <a:latin typeface="+mn-ea"/>
              </a:rPr>
              <a:t>　４月</a:t>
            </a:r>
            <a:r>
              <a:rPr lang="ja-JP" altLang="en-US" sz="1200" dirty="0">
                <a:solidFill>
                  <a:schemeClr val="tx1"/>
                </a:solidFill>
                <a:latin typeface="+mn-ea"/>
              </a:rPr>
              <a:t>　１日　　　　　　　　　　　　　　　　　　　　　　　　　　　　　　　　　　　　　　　　　　   </a:t>
            </a:r>
            <a:r>
              <a:rPr lang="ja-JP" altLang="en-US" sz="1200" dirty="0" smtClean="0">
                <a:solidFill>
                  <a:schemeClr val="tx1"/>
                </a:solidFill>
                <a:latin typeface="+mn-ea"/>
              </a:rPr>
              <a:t>　○</a:t>
            </a:r>
            <a:r>
              <a:rPr lang="ja-JP" altLang="en-US" sz="1200" dirty="0">
                <a:solidFill>
                  <a:schemeClr val="tx1"/>
                </a:solidFill>
                <a:latin typeface="+mn-ea"/>
              </a:rPr>
              <a:t>韓国が全ての外国人入国拒否</a:t>
            </a:r>
            <a:endParaRPr lang="en-US" altLang="ja-JP" sz="1200" dirty="0">
              <a:solidFill>
                <a:schemeClr val="tx1"/>
              </a:solidFill>
              <a:latin typeface="+mn-ea"/>
            </a:endParaRPr>
          </a:p>
          <a:p>
            <a:r>
              <a:rPr lang="ja-JP" altLang="en-US" sz="1200" dirty="0">
                <a:solidFill>
                  <a:schemeClr val="tx1"/>
                </a:solidFill>
                <a:latin typeface="+mn-ea"/>
              </a:rPr>
              <a:t>　　　　２日</a:t>
            </a:r>
            <a:endParaRPr lang="en-US" altLang="ja-JP" sz="1200"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　３日　　　　　　　　　　　　　　　　　　　　　　　　　　　　　★米国等</a:t>
            </a:r>
            <a:r>
              <a:rPr lang="en-US" altLang="ja-JP" sz="1200" u="sng" dirty="0">
                <a:solidFill>
                  <a:schemeClr val="tx1"/>
                </a:solidFill>
                <a:latin typeface="+mn-ea"/>
              </a:rPr>
              <a:t>73</a:t>
            </a:r>
            <a:r>
              <a:rPr lang="ja-JP" altLang="en-US" sz="1200" u="sng" dirty="0">
                <a:solidFill>
                  <a:schemeClr val="tx1"/>
                </a:solidFill>
                <a:latin typeface="+mn-ea"/>
              </a:rPr>
              <a:t>ケ国入国拒否</a:t>
            </a:r>
            <a:endParaRPr lang="en-US" altLang="ja-JP" sz="1200" u="sng" dirty="0">
              <a:solidFill>
                <a:schemeClr val="tx1"/>
              </a:solidFill>
              <a:latin typeface="+mn-ea"/>
            </a:endParaRPr>
          </a:p>
          <a:p>
            <a:r>
              <a:rPr lang="ja-JP" altLang="en-US" sz="1200" dirty="0" smtClean="0">
                <a:solidFill>
                  <a:schemeClr val="tx1"/>
                </a:solidFill>
                <a:latin typeface="+mn-ea"/>
              </a:rPr>
              <a:t>　　　　計　　　　　　　　</a:t>
            </a:r>
            <a:r>
              <a:rPr lang="ja-JP" altLang="en-US" sz="1200" b="1" dirty="0" smtClean="0">
                <a:solidFill>
                  <a:schemeClr val="tx1"/>
                </a:solidFill>
                <a:latin typeface="+mn-ea"/>
              </a:rPr>
              <a:t>５名　　　　　　１１名　　　　　　６名</a:t>
            </a:r>
            <a:endParaRPr lang="en-US" altLang="ja-JP" sz="1200" b="1" dirty="0">
              <a:solidFill>
                <a:schemeClr val="tx1"/>
              </a:solidFill>
              <a:latin typeface="+mn-ea"/>
            </a:endParaRPr>
          </a:p>
        </p:txBody>
      </p:sp>
      <p:sp>
        <p:nvSpPr>
          <p:cNvPr id="4" name="タイトル 1"/>
          <p:cNvSpPr>
            <a:spLocks noGrp="1"/>
          </p:cNvSpPr>
          <p:nvPr>
            <p:ph type="title"/>
          </p:nvPr>
        </p:nvSpPr>
        <p:spPr>
          <a:xfrm>
            <a:off x="1143000" y="452728"/>
            <a:ext cx="9906000" cy="345989"/>
          </a:xfrm>
          <a:solidFill>
            <a:srgbClr val="002060"/>
          </a:solidFill>
          <a:ln>
            <a:noFill/>
          </a:ln>
        </p:spPr>
        <p:txBody>
          <a:bodyPr>
            <a:noAutofit/>
          </a:bodyPr>
          <a:lstStyle/>
          <a:p>
            <a:pPr algn="ctr">
              <a:lnSpc>
                <a:spcPts val="2600"/>
              </a:lnSpc>
            </a:pPr>
            <a:r>
              <a:rPr lang="ja-JP" altLang="en-US" sz="1600" b="1" dirty="0">
                <a:solidFill>
                  <a:schemeClr val="bg1"/>
                </a:solidFill>
                <a:latin typeface="+mn-ea"/>
                <a:ea typeface="+mn-ea"/>
              </a:rPr>
              <a:t>大阪府内の帰国者等陽性患者の入国日と日本の入国規制に</a:t>
            </a:r>
            <a:r>
              <a:rPr lang="ja-JP" altLang="en-US" sz="1600" b="1" dirty="0" smtClean="0">
                <a:solidFill>
                  <a:schemeClr val="bg1"/>
                </a:solidFill>
                <a:latin typeface="+mn-ea"/>
                <a:ea typeface="+mn-ea"/>
              </a:rPr>
              <a:t>ついて（参考）</a:t>
            </a:r>
            <a:endParaRPr lang="ja-JP" altLang="en-US" sz="1600" b="1" dirty="0">
              <a:solidFill>
                <a:schemeClr val="bg1"/>
              </a:solidFill>
              <a:latin typeface="+mn-ea"/>
              <a:ea typeface="+mn-ea"/>
            </a:endParaRPr>
          </a:p>
        </p:txBody>
      </p:sp>
      <p:cxnSp>
        <p:nvCxnSpPr>
          <p:cNvPr id="6" name="直線コネクタ 5"/>
          <p:cNvCxnSpPr/>
          <p:nvPr/>
        </p:nvCxnSpPr>
        <p:spPr>
          <a:xfrm>
            <a:off x="3676136" y="345989"/>
            <a:ext cx="1" cy="57458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047738" y="345988"/>
            <a:ext cx="1" cy="57458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406982" y="345987"/>
            <a:ext cx="0" cy="3954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668263" y="345987"/>
            <a:ext cx="0" cy="3954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四角形吹き出し 6"/>
          <p:cNvSpPr/>
          <p:nvPr/>
        </p:nvSpPr>
        <p:spPr>
          <a:xfrm>
            <a:off x="9150181" y="1176219"/>
            <a:ext cx="1415894" cy="802205"/>
          </a:xfrm>
          <a:prstGeom prst="wedgeRectCallout">
            <a:avLst>
              <a:gd name="adj1" fmla="val -65089"/>
              <a:gd name="adj2" fmla="val 684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lang="ja-JP" altLang="en-US" sz="1050" b="1" dirty="0">
                <a:solidFill>
                  <a:schemeClr val="tx1"/>
                </a:solidFill>
                <a:latin typeface="+mn-ea"/>
              </a:rPr>
              <a:t>３月</a:t>
            </a:r>
            <a:r>
              <a:rPr lang="en-US" altLang="ja-JP" sz="1050" b="1" dirty="0">
                <a:solidFill>
                  <a:schemeClr val="tx1"/>
                </a:solidFill>
                <a:latin typeface="+mn-ea"/>
              </a:rPr>
              <a:t>11</a:t>
            </a:r>
            <a:r>
              <a:rPr lang="ja-JP" altLang="en-US" sz="1050" b="1" dirty="0">
                <a:solidFill>
                  <a:schemeClr val="tx1"/>
                </a:solidFill>
                <a:latin typeface="+mn-ea"/>
              </a:rPr>
              <a:t>日時点</a:t>
            </a:r>
            <a:endParaRPr lang="en-US" altLang="ja-JP" sz="1050" b="1" dirty="0">
              <a:solidFill>
                <a:schemeClr val="tx1"/>
              </a:solidFill>
              <a:latin typeface="+mn-ea"/>
            </a:endParaRPr>
          </a:p>
          <a:p>
            <a:pPr>
              <a:lnSpc>
                <a:spcPts val="1100"/>
              </a:lnSpc>
            </a:pPr>
            <a:r>
              <a:rPr lang="ja-JP" altLang="en-US" sz="1050" dirty="0">
                <a:solidFill>
                  <a:schemeClr val="tx1"/>
                </a:solidFill>
                <a:latin typeface="+mn-ea"/>
              </a:rPr>
              <a:t>　イタリア </a:t>
            </a:r>
            <a:r>
              <a:rPr lang="en-US" altLang="ja-JP" sz="1050" dirty="0">
                <a:solidFill>
                  <a:schemeClr val="tx1"/>
                </a:solidFill>
                <a:latin typeface="+mn-ea"/>
              </a:rPr>
              <a:t>10,149</a:t>
            </a:r>
          </a:p>
          <a:p>
            <a:pPr>
              <a:lnSpc>
                <a:spcPts val="1100"/>
              </a:lnSpc>
            </a:pPr>
            <a:r>
              <a:rPr lang="ja-JP" altLang="en-US" sz="1050" dirty="0">
                <a:solidFill>
                  <a:schemeClr val="tx1"/>
                </a:solidFill>
                <a:latin typeface="+mn-ea"/>
              </a:rPr>
              <a:t>　韓国　　   </a:t>
            </a:r>
            <a:r>
              <a:rPr lang="en-US" altLang="ja-JP" sz="1050" dirty="0">
                <a:solidFill>
                  <a:schemeClr val="tx1"/>
                </a:solidFill>
                <a:latin typeface="+mn-ea"/>
              </a:rPr>
              <a:t>7,755</a:t>
            </a:r>
          </a:p>
          <a:p>
            <a:pPr>
              <a:lnSpc>
                <a:spcPts val="1100"/>
              </a:lnSpc>
            </a:pPr>
            <a:r>
              <a:rPr lang="ja-JP" altLang="en-US" sz="1050" dirty="0">
                <a:solidFill>
                  <a:schemeClr val="tx1"/>
                </a:solidFill>
                <a:latin typeface="+mn-ea"/>
              </a:rPr>
              <a:t>　フランス   </a:t>
            </a:r>
            <a:r>
              <a:rPr lang="en-US" altLang="ja-JP" sz="1050" dirty="0">
                <a:solidFill>
                  <a:schemeClr val="tx1"/>
                </a:solidFill>
                <a:latin typeface="+mn-ea"/>
              </a:rPr>
              <a:t>1,784</a:t>
            </a:r>
          </a:p>
          <a:p>
            <a:pPr>
              <a:lnSpc>
                <a:spcPts val="1100"/>
              </a:lnSpc>
            </a:pPr>
            <a:r>
              <a:rPr lang="ja-JP" altLang="en-US" sz="1050" dirty="0">
                <a:solidFill>
                  <a:schemeClr val="tx1"/>
                </a:solidFill>
                <a:latin typeface="+mn-ea"/>
              </a:rPr>
              <a:t>　米国　　約  </a:t>
            </a:r>
            <a:r>
              <a:rPr lang="en-US" altLang="ja-JP" sz="1050" dirty="0">
                <a:solidFill>
                  <a:schemeClr val="tx1"/>
                </a:solidFill>
                <a:latin typeface="+mn-ea"/>
              </a:rPr>
              <a:t>900</a:t>
            </a:r>
            <a:endParaRPr lang="ja-JP" altLang="en-US" sz="1050" dirty="0">
              <a:solidFill>
                <a:schemeClr val="tx1"/>
              </a:solidFill>
              <a:latin typeface="+mn-ea"/>
            </a:endParaRPr>
          </a:p>
        </p:txBody>
      </p:sp>
      <p:sp>
        <p:nvSpPr>
          <p:cNvPr id="14" name="四角形吹き出し 13"/>
          <p:cNvSpPr/>
          <p:nvPr/>
        </p:nvSpPr>
        <p:spPr>
          <a:xfrm>
            <a:off x="7310049" y="2712481"/>
            <a:ext cx="1358214" cy="778475"/>
          </a:xfrm>
          <a:prstGeom prst="wedgeRectCallout">
            <a:avLst>
              <a:gd name="adj1" fmla="val 60446"/>
              <a:gd name="adj2" fmla="val 706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lang="ja-JP" altLang="en-US" sz="1050" b="1" dirty="0">
                <a:solidFill>
                  <a:schemeClr val="tx1"/>
                </a:solidFill>
                <a:latin typeface="+mn-ea"/>
              </a:rPr>
              <a:t>３月</a:t>
            </a:r>
            <a:r>
              <a:rPr lang="en-US" altLang="ja-JP" sz="1050" b="1" dirty="0">
                <a:solidFill>
                  <a:schemeClr val="tx1"/>
                </a:solidFill>
                <a:latin typeface="+mn-ea"/>
              </a:rPr>
              <a:t>19</a:t>
            </a:r>
            <a:r>
              <a:rPr lang="ja-JP" altLang="en-US" sz="1050" b="1" dirty="0">
                <a:solidFill>
                  <a:schemeClr val="tx1"/>
                </a:solidFill>
                <a:latin typeface="+mn-ea"/>
              </a:rPr>
              <a:t>日時点</a:t>
            </a:r>
            <a:endParaRPr lang="en-US" altLang="ja-JP" sz="1050" b="1" dirty="0">
              <a:solidFill>
                <a:schemeClr val="tx1"/>
              </a:solidFill>
              <a:latin typeface="+mn-ea"/>
            </a:endParaRPr>
          </a:p>
          <a:p>
            <a:pPr>
              <a:lnSpc>
                <a:spcPts val="1100"/>
              </a:lnSpc>
            </a:pPr>
            <a:r>
              <a:rPr lang="ja-JP" altLang="en-US" sz="1050" dirty="0">
                <a:solidFill>
                  <a:schemeClr val="tx1"/>
                </a:solidFill>
                <a:latin typeface="+mn-ea"/>
              </a:rPr>
              <a:t>　イタリア </a:t>
            </a:r>
            <a:r>
              <a:rPr lang="en-US" altLang="ja-JP" sz="1050" dirty="0">
                <a:solidFill>
                  <a:schemeClr val="tx1"/>
                </a:solidFill>
                <a:latin typeface="+mn-ea"/>
              </a:rPr>
              <a:t>35,713</a:t>
            </a:r>
          </a:p>
          <a:p>
            <a:pPr>
              <a:lnSpc>
                <a:spcPts val="1100"/>
              </a:lnSpc>
            </a:pPr>
            <a:r>
              <a:rPr lang="ja-JP" altLang="en-US" sz="1050" dirty="0">
                <a:solidFill>
                  <a:schemeClr val="tx1"/>
                </a:solidFill>
                <a:latin typeface="+mn-ea"/>
              </a:rPr>
              <a:t>　スペイン </a:t>
            </a:r>
            <a:r>
              <a:rPr lang="en-US" altLang="ja-JP" sz="1050" dirty="0">
                <a:solidFill>
                  <a:schemeClr val="tx1"/>
                </a:solidFill>
                <a:latin typeface="+mn-ea"/>
              </a:rPr>
              <a:t>13,716</a:t>
            </a:r>
          </a:p>
          <a:p>
            <a:pPr>
              <a:lnSpc>
                <a:spcPts val="1100"/>
              </a:lnSpc>
            </a:pPr>
            <a:r>
              <a:rPr lang="ja-JP" altLang="en-US" sz="1050" dirty="0">
                <a:solidFill>
                  <a:schemeClr val="tx1"/>
                </a:solidFill>
                <a:latin typeface="+mn-ea"/>
              </a:rPr>
              <a:t>　フランス   </a:t>
            </a:r>
            <a:r>
              <a:rPr lang="en-US" altLang="ja-JP" sz="1050" dirty="0">
                <a:solidFill>
                  <a:schemeClr val="tx1"/>
                </a:solidFill>
                <a:latin typeface="+mn-ea"/>
              </a:rPr>
              <a:t>9,134</a:t>
            </a:r>
          </a:p>
          <a:p>
            <a:pPr>
              <a:lnSpc>
                <a:spcPts val="1100"/>
              </a:lnSpc>
            </a:pPr>
            <a:r>
              <a:rPr lang="ja-JP" altLang="en-US" sz="1050" dirty="0">
                <a:solidFill>
                  <a:schemeClr val="tx1"/>
                </a:solidFill>
                <a:latin typeface="+mn-ea"/>
              </a:rPr>
              <a:t>　米国　 約</a:t>
            </a:r>
            <a:r>
              <a:rPr lang="en-US" altLang="ja-JP" sz="1050" dirty="0">
                <a:solidFill>
                  <a:schemeClr val="tx1"/>
                </a:solidFill>
                <a:latin typeface="+mn-ea"/>
              </a:rPr>
              <a:t>  9,000</a:t>
            </a:r>
            <a:endParaRPr lang="ja-JP" altLang="en-US" sz="1050" dirty="0">
              <a:solidFill>
                <a:schemeClr val="tx1"/>
              </a:solidFill>
              <a:latin typeface="+mn-ea"/>
            </a:endParaRPr>
          </a:p>
        </p:txBody>
      </p:sp>
      <p:sp>
        <p:nvSpPr>
          <p:cNvPr id="8" name="正方形/長方形 7"/>
          <p:cNvSpPr/>
          <p:nvPr/>
        </p:nvSpPr>
        <p:spPr>
          <a:xfrm>
            <a:off x="2335424" y="5498757"/>
            <a:ext cx="4053019" cy="44484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参考</a:t>
            </a:r>
            <a:r>
              <a:rPr lang="en-US" altLang="ja-JP" sz="1200" dirty="0">
                <a:solidFill>
                  <a:schemeClr val="tx1"/>
                </a:solidFill>
                <a:latin typeface="+mn-ea"/>
              </a:rPr>
              <a:t>】</a:t>
            </a:r>
            <a:r>
              <a:rPr lang="ja-JP" altLang="en-US" sz="1200" dirty="0">
                <a:solidFill>
                  <a:schemeClr val="tx1"/>
                </a:solidFill>
                <a:latin typeface="+mn-ea"/>
              </a:rPr>
              <a:t>３月度　　外国人入国者数</a:t>
            </a:r>
            <a:endParaRPr lang="en-US" altLang="ja-JP" sz="1200" dirty="0">
              <a:solidFill>
                <a:schemeClr val="tx1"/>
              </a:solidFill>
              <a:latin typeface="+mn-ea"/>
            </a:endParaRPr>
          </a:p>
          <a:p>
            <a:r>
              <a:rPr lang="ja-JP" altLang="en-US" sz="1200" dirty="0">
                <a:solidFill>
                  <a:schemeClr val="tx1"/>
                </a:solidFill>
                <a:latin typeface="+mn-ea"/>
              </a:rPr>
              <a:t>　　　　</a:t>
            </a:r>
            <a:r>
              <a:rPr lang="en-US" altLang="ja-JP" sz="1200" dirty="0">
                <a:solidFill>
                  <a:schemeClr val="tx1"/>
                </a:solidFill>
                <a:latin typeface="+mn-ea"/>
              </a:rPr>
              <a:t>25,224</a:t>
            </a:r>
            <a:r>
              <a:rPr lang="ja-JP" altLang="en-US" sz="1200" dirty="0">
                <a:solidFill>
                  <a:schemeClr val="tx1"/>
                </a:solidFill>
                <a:latin typeface="+mn-ea"/>
              </a:rPr>
              <a:t>人　　　　　 </a:t>
            </a:r>
            <a:r>
              <a:rPr lang="en-US" altLang="ja-JP" sz="1200" dirty="0">
                <a:solidFill>
                  <a:schemeClr val="tx1"/>
                </a:solidFill>
                <a:latin typeface="+mn-ea"/>
              </a:rPr>
              <a:t>5,853</a:t>
            </a:r>
            <a:r>
              <a:rPr lang="ja-JP" altLang="en-US" sz="1200" dirty="0">
                <a:solidFill>
                  <a:schemeClr val="tx1"/>
                </a:solidFill>
                <a:latin typeface="+mn-ea"/>
              </a:rPr>
              <a:t>人　　　　　</a:t>
            </a:r>
            <a:r>
              <a:rPr lang="en-US" altLang="ja-JP" sz="1200" dirty="0">
                <a:solidFill>
                  <a:schemeClr val="tx1"/>
                </a:solidFill>
                <a:latin typeface="+mn-ea"/>
              </a:rPr>
              <a:t>2,670</a:t>
            </a:r>
            <a:r>
              <a:rPr lang="ja-JP" altLang="en-US" sz="1200" dirty="0">
                <a:solidFill>
                  <a:schemeClr val="tx1"/>
                </a:solidFill>
                <a:latin typeface="+mn-ea"/>
              </a:rPr>
              <a:t>人</a:t>
            </a:r>
          </a:p>
        </p:txBody>
      </p:sp>
      <p:sp>
        <p:nvSpPr>
          <p:cNvPr id="16" name="テキスト ボックス 15"/>
          <p:cNvSpPr txBox="1"/>
          <p:nvPr/>
        </p:nvSpPr>
        <p:spPr>
          <a:xfrm>
            <a:off x="11702603" y="6420701"/>
            <a:ext cx="374887" cy="276999"/>
          </a:xfrm>
          <a:prstGeom prst="rect">
            <a:avLst/>
          </a:prstGeom>
          <a:noFill/>
        </p:spPr>
        <p:txBody>
          <a:bodyPr wrap="square" rtlCol="0">
            <a:spAutoFit/>
          </a:bodyPr>
          <a:lstStyle/>
          <a:p>
            <a:r>
              <a:rPr lang="en-US" altLang="ja-JP" sz="1200" dirty="0"/>
              <a:t>16</a:t>
            </a:r>
            <a:endParaRPr kumimoji="1" lang="ja-JP" altLang="en-US" sz="1200" dirty="0"/>
          </a:p>
        </p:txBody>
      </p:sp>
      <p:sp>
        <p:nvSpPr>
          <p:cNvPr id="18" name="テキスト ボックス 17"/>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＜仮説３＞</a:t>
            </a:r>
            <a:r>
              <a:rPr lang="ja-JP" altLang="en-US" sz="2400" b="1" dirty="0">
                <a:solidFill>
                  <a:schemeClr val="bg1"/>
                </a:solidFill>
                <a:latin typeface="Meiryo UI" panose="020B0604030504040204" pitchFamily="50" charset="-128"/>
                <a:ea typeface="Meiryo UI" panose="020B0604030504040204" pitchFamily="50" charset="-128"/>
              </a:rPr>
              <a:t>　水際対策による海外由来の感染拡大の</a:t>
            </a:r>
            <a:r>
              <a:rPr lang="ja-JP" altLang="en-US" sz="2400" b="1" dirty="0" smtClean="0">
                <a:solidFill>
                  <a:schemeClr val="bg1"/>
                </a:solidFill>
                <a:latin typeface="Meiryo UI" panose="020B0604030504040204" pitchFamily="50" charset="-128"/>
                <a:ea typeface="Meiryo UI" panose="020B0604030504040204" pitchFamily="50" charset="-128"/>
              </a:rPr>
              <a:t>検出</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033650" y="6509529"/>
            <a:ext cx="6187467" cy="338554"/>
          </a:xfrm>
          <a:prstGeom prst="rect">
            <a:avLst/>
          </a:prstGeom>
          <a:noFill/>
        </p:spPr>
        <p:txBody>
          <a:bodyPr wrap="square" rtlCol="0">
            <a:spAutoFit/>
          </a:bodyPr>
          <a:lstStyle/>
          <a:p>
            <a:r>
              <a:rPr lang="ja-JP" altLang="en-US" sz="800" dirty="0">
                <a:latin typeface="+mn-ea"/>
              </a:rPr>
              <a:t>注１）　大阪府が</a:t>
            </a:r>
            <a:r>
              <a:rPr lang="en-US" altLang="ja-JP" sz="800" dirty="0">
                <a:latin typeface="+mn-ea"/>
              </a:rPr>
              <a:t>5</a:t>
            </a:r>
            <a:r>
              <a:rPr lang="ja-JP" altLang="en-US" sz="800" dirty="0">
                <a:latin typeface="+mn-ea"/>
              </a:rPr>
              <a:t>月</a:t>
            </a:r>
            <a:r>
              <a:rPr lang="en-US" altLang="ja-JP" sz="800" dirty="0">
                <a:latin typeface="+mn-ea"/>
              </a:rPr>
              <a:t>28</a:t>
            </a:r>
            <a:r>
              <a:rPr lang="ja-JP" altLang="en-US" sz="800" dirty="0">
                <a:latin typeface="+mn-ea"/>
              </a:rPr>
              <a:t>日現在で公表しているデータに基づく</a:t>
            </a:r>
            <a:endParaRPr lang="en-US" altLang="ja-JP" sz="800" dirty="0">
              <a:latin typeface="+mn-ea"/>
            </a:endParaRPr>
          </a:p>
          <a:p>
            <a:r>
              <a:rPr lang="ja-JP" altLang="en-US" sz="800" dirty="0" smtClean="0">
                <a:latin typeface="+mn-ea"/>
              </a:rPr>
              <a:t>注</a:t>
            </a:r>
            <a:r>
              <a:rPr lang="ja-JP" altLang="en-US" sz="800" dirty="0">
                <a:latin typeface="+mn-ea"/>
              </a:rPr>
              <a:t>２）　入国日は保健所による海外滞在期間の聞き取りに基づき、滞在最終日としており、実際の帰国日は１日遅れる可能性が</a:t>
            </a:r>
            <a:r>
              <a:rPr lang="ja-JP" altLang="en-US" sz="800" dirty="0" smtClean="0">
                <a:latin typeface="+mn-ea"/>
              </a:rPr>
              <a:t>ある</a:t>
            </a:r>
            <a:endParaRPr lang="en-US" altLang="ja-JP" sz="800" dirty="0">
              <a:latin typeface="+mn-ea"/>
            </a:endParaRPr>
          </a:p>
        </p:txBody>
      </p:sp>
    </p:spTree>
    <p:extLst>
      <p:ext uri="{BB962C8B-B14F-4D97-AF65-F5344CB8AC3E}">
        <p14:creationId xmlns:p14="http://schemas.microsoft.com/office/powerpoint/2010/main" val="1095334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仮説１～仮説</a:t>
            </a:r>
            <a:r>
              <a:rPr lang="ja-JP" altLang="en-US" sz="2400" b="1" dirty="0" smtClean="0">
                <a:solidFill>
                  <a:schemeClr val="bg1"/>
                </a:solidFill>
                <a:latin typeface="Meiryo UI" panose="020B0604030504040204" pitchFamily="50" charset="-128"/>
                <a:ea typeface="Meiryo UI" panose="020B0604030504040204" pitchFamily="50" charset="-128"/>
              </a:rPr>
              <a:t>３におけ</a:t>
            </a:r>
            <a:r>
              <a:rPr lang="ja-JP" altLang="en-US" sz="2400" b="1" dirty="0">
                <a:solidFill>
                  <a:schemeClr val="bg1"/>
                </a:solidFill>
                <a:latin typeface="Meiryo UI" panose="020B0604030504040204" pitchFamily="50" charset="-128"/>
                <a:ea typeface="Meiryo UI" panose="020B0604030504040204" pitchFamily="50" charset="-128"/>
              </a:rPr>
              <a:t>る</a:t>
            </a:r>
            <a:r>
              <a:rPr lang="ja-JP" altLang="en-US" sz="2400" b="1" dirty="0" smtClean="0">
                <a:solidFill>
                  <a:schemeClr val="bg1"/>
                </a:solidFill>
                <a:latin typeface="Meiryo UI" panose="020B0604030504040204" pitchFamily="50" charset="-128"/>
                <a:ea typeface="Meiryo UI" panose="020B0604030504040204" pitchFamily="50" charset="-128"/>
              </a:rPr>
              <a:t>感染拡大収束につながった取組み・今後の取組みの方向性</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1912957" y="6581001"/>
            <a:ext cx="374887" cy="276999"/>
          </a:xfrm>
          <a:prstGeom prst="rect">
            <a:avLst/>
          </a:prstGeom>
          <a:noFill/>
        </p:spPr>
        <p:txBody>
          <a:bodyPr wrap="square" rtlCol="0">
            <a:spAutoFit/>
          </a:bodyPr>
          <a:lstStyle/>
          <a:p>
            <a:r>
              <a:rPr kumimoji="1" lang="en-US" altLang="ja-JP" sz="1200" dirty="0"/>
              <a:t>17</a:t>
            </a:r>
            <a:endParaRPr kumimoji="1" lang="ja-JP" altLang="en-US" sz="1200" dirty="0"/>
          </a:p>
        </p:txBody>
      </p:sp>
      <p:sp>
        <p:nvSpPr>
          <p:cNvPr id="33" name="テキスト ボックス 32"/>
          <p:cNvSpPr txBox="1"/>
          <p:nvPr/>
        </p:nvSpPr>
        <p:spPr>
          <a:xfrm>
            <a:off x="101684" y="1167928"/>
            <a:ext cx="10492028"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仮説</a:t>
            </a:r>
            <a:r>
              <a:rPr lang="ja-JP" altLang="en-US" b="1" dirty="0">
                <a:latin typeface="Meiryo UI" panose="020B0604030504040204" pitchFamily="50" charset="-128"/>
                <a:ea typeface="Meiryo UI" panose="020B0604030504040204" pitchFamily="50" charset="-128"/>
              </a:rPr>
              <a:t>１：府民の行動</a:t>
            </a:r>
            <a:r>
              <a:rPr lang="ja-JP" altLang="en-US" b="1" dirty="0" smtClean="0">
                <a:latin typeface="Meiryo UI" panose="020B0604030504040204" pitchFamily="50" charset="-128"/>
                <a:ea typeface="Meiryo UI" panose="020B0604030504040204" pitchFamily="50" charset="-128"/>
              </a:rPr>
              <a:t>変容＞</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01684" y="2927696"/>
            <a:ext cx="10251585"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仮説</a:t>
            </a:r>
            <a:r>
              <a:rPr lang="ja-JP" altLang="en-US" b="1" dirty="0">
                <a:latin typeface="Meiryo UI" panose="020B0604030504040204" pitchFamily="50" charset="-128"/>
                <a:ea typeface="Meiryo UI" panose="020B0604030504040204" pitchFamily="50" charset="-128"/>
              </a:rPr>
              <a:t>２：保健所による積極的疫学調査の</a:t>
            </a:r>
            <a:r>
              <a:rPr lang="ja-JP" altLang="en-US" b="1" dirty="0" smtClean="0">
                <a:latin typeface="Meiryo UI" panose="020B0604030504040204" pitchFamily="50" charset="-128"/>
                <a:ea typeface="Meiryo UI" panose="020B0604030504040204" pitchFamily="50" charset="-128"/>
              </a:rPr>
              <a:t>徹底＞</a:t>
            </a:r>
            <a:endParaRPr lang="ja-JP" altLang="en-US"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01684" y="5204269"/>
            <a:ext cx="9938236"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仮説</a:t>
            </a:r>
            <a:r>
              <a:rPr lang="ja-JP" altLang="en-US" b="1" dirty="0">
                <a:latin typeface="Meiryo UI" panose="020B0604030504040204" pitchFamily="50" charset="-128"/>
                <a:ea typeface="Meiryo UI" panose="020B0604030504040204" pitchFamily="50" charset="-128"/>
              </a:rPr>
              <a:t>３：水際対策による海外由来の感染拡大の</a:t>
            </a:r>
            <a:r>
              <a:rPr lang="ja-JP" altLang="en-US" b="1" dirty="0" smtClean="0">
                <a:latin typeface="Meiryo UI" panose="020B0604030504040204" pitchFamily="50" charset="-128"/>
                <a:ea typeface="Meiryo UI" panose="020B0604030504040204" pitchFamily="50" charset="-128"/>
              </a:rPr>
              <a:t>検出＞</a:t>
            </a:r>
            <a:endParaRPr lang="ja-JP" altLang="en-US"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54" y="466615"/>
            <a:ext cx="12192001" cy="707886"/>
          </a:xfrm>
          <a:prstGeom prst="rect">
            <a:avLst/>
          </a:prstGeom>
          <a:solidFill>
            <a:srgbClr val="FFFF99"/>
          </a:solid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◆最大推定感染日は３月</a:t>
            </a:r>
            <a:r>
              <a:rPr lang="en-US" altLang="ja-JP" sz="2000" dirty="0" smtClean="0">
                <a:latin typeface="Meiryo UI" panose="020B0604030504040204" pitchFamily="50" charset="-128"/>
                <a:ea typeface="Meiryo UI" panose="020B0604030504040204" pitchFamily="50" charset="-128"/>
              </a:rPr>
              <a:t>28</a:t>
            </a:r>
            <a:r>
              <a:rPr lang="ja-JP" altLang="en-US" sz="2000" dirty="0" smtClean="0">
                <a:latin typeface="Meiryo UI" panose="020B0604030504040204" pitchFamily="50" charset="-128"/>
                <a:ea typeface="Meiryo UI" panose="020B0604030504040204" pitchFamily="50" charset="-128"/>
              </a:rPr>
              <a:t>日頃。</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収束につながった取組み（仮説）と今後の取組みの方向性は以下のとおりと考えるがどうか。</a:t>
            </a:r>
            <a:endParaRPr lang="ja-JP" altLang="en-US" sz="20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154345254"/>
              </p:ext>
            </p:extLst>
          </p:nvPr>
        </p:nvGraphicFramePr>
        <p:xfrm>
          <a:off x="373487" y="1506780"/>
          <a:ext cx="11539471" cy="640080"/>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893487413"/>
                    </a:ext>
                  </a:extLst>
                </a:gridCol>
                <a:gridCol w="9156879">
                  <a:extLst>
                    <a:ext uri="{9D8B030D-6E8A-4147-A177-3AD203B41FA5}">
                      <a16:colId xmlns:a16="http://schemas.microsoft.com/office/drawing/2014/main" val="2088649864"/>
                    </a:ext>
                  </a:extLst>
                </a:gridCol>
              </a:tblGrid>
              <a:tr h="370840">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収束につながった取組み</a:t>
                      </a:r>
                      <a:endParaRPr kumimoji="1" lang="ja-JP" altLang="en-US" sz="18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大阪府における３月下旬以降の外出自粛要請等の取組みに加え、全国的な感染拡大状況や</a:t>
                      </a:r>
                      <a:endParaRPr kumimoji="1" lang="en-US" altLang="ja-JP" sz="1800" b="0"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国等の取組みによる府民の行動変容。（外出自粛・手洗いの徹底・マスクの着用等）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4280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32510519"/>
              </p:ext>
            </p:extLst>
          </p:nvPr>
        </p:nvGraphicFramePr>
        <p:xfrm>
          <a:off x="373486" y="3302572"/>
          <a:ext cx="11539471" cy="640080"/>
        </p:xfrm>
        <a:graphic>
          <a:graphicData uri="http://schemas.openxmlformats.org/drawingml/2006/table">
            <a:tbl>
              <a:tblPr firstRow="1" bandRow="1">
                <a:tableStyleId>{5C22544A-7EE6-4342-B048-85BDC9FD1C3A}</a:tableStyleId>
              </a:tblPr>
              <a:tblGrid>
                <a:gridCol w="2395471">
                  <a:extLst>
                    <a:ext uri="{9D8B030D-6E8A-4147-A177-3AD203B41FA5}">
                      <a16:colId xmlns:a16="http://schemas.microsoft.com/office/drawing/2014/main" val="893487413"/>
                    </a:ext>
                  </a:extLst>
                </a:gridCol>
                <a:gridCol w="9144000">
                  <a:extLst>
                    <a:ext uri="{9D8B030D-6E8A-4147-A177-3AD203B41FA5}">
                      <a16:colId xmlns:a16="http://schemas.microsoft.com/office/drawing/2014/main" val="2088649864"/>
                    </a:ext>
                  </a:extLst>
                </a:gridCol>
              </a:tblGrid>
              <a:tr h="370840">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収束につながった取組み</a:t>
                      </a:r>
                      <a:endParaRPr kumimoji="1" lang="ja-JP" altLang="en-US" sz="18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感染経路不明者の濃厚接触者の特定及び必要に応じた検査等による感染拡大防止。</a:t>
                      </a:r>
                    </a:p>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遡りの接触者調査の実施によるクラスターの連鎖に起因する感染拡大防止。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42803"/>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741226187"/>
              </p:ext>
            </p:extLst>
          </p:nvPr>
        </p:nvGraphicFramePr>
        <p:xfrm>
          <a:off x="373486" y="5598515"/>
          <a:ext cx="11539471" cy="370840"/>
        </p:xfrm>
        <a:graphic>
          <a:graphicData uri="http://schemas.openxmlformats.org/drawingml/2006/table">
            <a:tbl>
              <a:tblPr firstRow="1" bandRow="1">
                <a:tableStyleId>{5C22544A-7EE6-4342-B048-85BDC9FD1C3A}</a:tableStyleId>
              </a:tblPr>
              <a:tblGrid>
                <a:gridCol w="2395471">
                  <a:extLst>
                    <a:ext uri="{9D8B030D-6E8A-4147-A177-3AD203B41FA5}">
                      <a16:colId xmlns:a16="http://schemas.microsoft.com/office/drawing/2014/main" val="893487413"/>
                    </a:ext>
                  </a:extLst>
                </a:gridCol>
                <a:gridCol w="9144000">
                  <a:extLst>
                    <a:ext uri="{9D8B030D-6E8A-4147-A177-3AD203B41FA5}">
                      <a16:colId xmlns:a16="http://schemas.microsoft.com/office/drawing/2014/main" val="2088649864"/>
                    </a:ext>
                  </a:extLst>
                </a:gridCol>
              </a:tblGrid>
              <a:tr h="370840">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収束につながった取組み</a:t>
                      </a:r>
                      <a:endParaRPr kumimoji="1" lang="ja-JP" altLang="en-US" sz="18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国の入国制限等による４月上旬の海外由来の感染収束。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42803"/>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72021748"/>
              </p:ext>
            </p:extLst>
          </p:nvPr>
        </p:nvGraphicFramePr>
        <p:xfrm>
          <a:off x="373486" y="2414850"/>
          <a:ext cx="11539471" cy="370840"/>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893487413"/>
                    </a:ext>
                  </a:extLst>
                </a:gridCol>
                <a:gridCol w="9156879">
                  <a:extLst>
                    <a:ext uri="{9D8B030D-6E8A-4147-A177-3AD203B41FA5}">
                      <a16:colId xmlns:a16="http://schemas.microsoft.com/office/drawing/2014/main" val="2088649864"/>
                    </a:ext>
                  </a:extLst>
                </a:gridCol>
              </a:tblGrid>
              <a:tr h="370840">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今後の取組みの方向性</a:t>
                      </a:r>
                      <a:endParaRPr kumimoji="1" lang="ja-JP" altLang="en-US" sz="18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大阪モデルにより感染拡大状況を府民と情報共有し、引き続き行動変容を促す。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42803"/>
                  </a:ext>
                </a:extLst>
              </a:tr>
            </a:tbl>
          </a:graphicData>
        </a:graphic>
      </p:graphicFrame>
      <p:sp>
        <p:nvSpPr>
          <p:cNvPr id="8" name="下矢印 7"/>
          <p:cNvSpPr/>
          <p:nvPr/>
        </p:nvSpPr>
        <p:spPr>
          <a:xfrm>
            <a:off x="5316828" y="2181344"/>
            <a:ext cx="1558344" cy="192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表 16"/>
          <p:cNvGraphicFramePr>
            <a:graphicFrameLocks noGrp="1"/>
          </p:cNvGraphicFramePr>
          <p:nvPr>
            <p:extLst>
              <p:ext uri="{D42A27DB-BD31-4B8C-83A1-F6EECF244321}">
                <p14:modId xmlns:p14="http://schemas.microsoft.com/office/powerpoint/2010/main" val="3256621418"/>
              </p:ext>
            </p:extLst>
          </p:nvPr>
        </p:nvGraphicFramePr>
        <p:xfrm>
          <a:off x="373486" y="4196152"/>
          <a:ext cx="11539471" cy="914400"/>
        </p:xfrm>
        <a:graphic>
          <a:graphicData uri="http://schemas.openxmlformats.org/drawingml/2006/table">
            <a:tbl>
              <a:tblPr firstRow="1" bandRow="1">
                <a:tableStyleId>{5C22544A-7EE6-4342-B048-85BDC9FD1C3A}</a:tableStyleId>
              </a:tblPr>
              <a:tblGrid>
                <a:gridCol w="2395471">
                  <a:extLst>
                    <a:ext uri="{9D8B030D-6E8A-4147-A177-3AD203B41FA5}">
                      <a16:colId xmlns:a16="http://schemas.microsoft.com/office/drawing/2014/main" val="893487413"/>
                    </a:ext>
                  </a:extLst>
                </a:gridCol>
                <a:gridCol w="9144000">
                  <a:extLst>
                    <a:ext uri="{9D8B030D-6E8A-4147-A177-3AD203B41FA5}">
                      <a16:colId xmlns:a16="http://schemas.microsoft.com/office/drawing/2014/main" val="2088649864"/>
                    </a:ext>
                  </a:extLst>
                </a:gridCol>
              </a:tblGrid>
              <a:tr h="370840">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今後の取組みの方向性</a:t>
                      </a:r>
                      <a:endParaRPr kumimoji="1" lang="ja-JP" altLang="en-US" sz="18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保健所が担う役割を重点化し、</a:t>
                      </a:r>
                      <a:endParaRPr kumimoji="1" lang="en-US" altLang="ja-JP" sz="1800" b="0"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　感染経路不明者の濃厚接触者特定等による感染拡大防止の徹底。</a:t>
                      </a:r>
                    </a:p>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　感染源やクラスター感染発生の早期探知による注意喚起。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743321"/>
                  </a:ext>
                </a:extLst>
              </a:tr>
            </a:tbl>
          </a:graphicData>
        </a:graphic>
      </p:graphicFrame>
      <p:sp>
        <p:nvSpPr>
          <p:cNvPr id="18" name="下矢印 17"/>
          <p:cNvSpPr/>
          <p:nvPr/>
        </p:nvSpPr>
        <p:spPr>
          <a:xfrm>
            <a:off x="5347698" y="6010632"/>
            <a:ext cx="1558344" cy="192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1993739640"/>
              </p:ext>
            </p:extLst>
          </p:nvPr>
        </p:nvGraphicFramePr>
        <p:xfrm>
          <a:off x="373486" y="6245629"/>
          <a:ext cx="11539471" cy="370840"/>
        </p:xfrm>
        <a:graphic>
          <a:graphicData uri="http://schemas.openxmlformats.org/drawingml/2006/table">
            <a:tbl>
              <a:tblPr firstRow="1" bandRow="1">
                <a:tableStyleId>{5C22544A-7EE6-4342-B048-85BDC9FD1C3A}</a:tableStyleId>
              </a:tblPr>
              <a:tblGrid>
                <a:gridCol w="2395471">
                  <a:extLst>
                    <a:ext uri="{9D8B030D-6E8A-4147-A177-3AD203B41FA5}">
                      <a16:colId xmlns:a16="http://schemas.microsoft.com/office/drawing/2014/main" val="893487413"/>
                    </a:ext>
                  </a:extLst>
                </a:gridCol>
                <a:gridCol w="9144000">
                  <a:extLst>
                    <a:ext uri="{9D8B030D-6E8A-4147-A177-3AD203B41FA5}">
                      <a16:colId xmlns:a16="http://schemas.microsoft.com/office/drawing/2014/main" val="2088649864"/>
                    </a:ext>
                  </a:extLst>
                </a:gridCol>
              </a:tblGrid>
              <a:tr h="370840">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今後の取組みの方向性</a:t>
                      </a:r>
                      <a:endParaRPr kumimoji="1" lang="ja-JP" altLang="en-US" sz="18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検疫体制の強化と入国制限等の</a:t>
                      </a:r>
                      <a:r>
                        <a:rPr kumimoji="1" lang="ja-JP" altLang="en-US" sz="1800" b="0" smtClean="0">
                          <a:solidFill>
                            <a:sysClr val="windowText" lastClr="000000"/>
                          </a:solidFill>
                          <a:latin typeface="Meiryo UI" panose="020B0604030504040204" pitchFamily="50" charset="-128"/>
                          <a:ea typeface="Meiryo UI" panose="020B0604030504040204" pitchFamily="50" charset="-128"/>
                        </a:rPr>
                        <a:t>緩和にあたって</a:t>
                      </a:r>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の慎重な検討を国に要望。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743321"/>
                  </a:ext>
                </a:extLst>
              </a:tr>
            </a:tbl>
          </a:graphicData>
        </a:graphic>
      </p:graphicFrame>
      <p:sp>
        <p:nvSpPr>
          <p:cNvPr id="20" name="下矢印 19"/>
          <p:cNvSpPr/>
          <p:nvPr/>
        </p:nvSpPr>
        <p:spPr>
          <a:xfrm>
            <a:off x="5316828" y="3969472"/>
            <a:ext cx="1558344" cy="192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9885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36700" y="2806700"/>
            <a:ext cx="9728200" cy="1200329"/>
          </a:xfrm>
          <a:prstGeom prst="rect">
            <a:avLst/>
          </a:prstGeom>
          <a:noFill/>
        </p:spPr>
        <p:txBody>
          <a:bodyPr wrap="square" rtlCol="0">
            <a:spAutoFit/>
          </a:bodyPr>
          <a:lstStyle/>
          <a:p>
            <a:r>
              <a:rPr kumimoji="1" lang="ja-JP" altLang="en-US" sz="2400" dirty="0" smtClean="0"/>
              <a:t>〇　経済的影響（その１）、（その２）　　　　　（</a:t>
            </a:r>
            <a:r>
              <a:rPr kumimoji="1" lang="en-US" altLang="ja-JP" sz="2400" dirty="0" smtClean="0"/>
              <a:t>P19</a:t>
            </a:r>
            <a:r>
              <a:rPr kumimoji="1" lang="ja-JP" altLang="en-US" sz="2400" dirty="0" err="1" smtClean="0"/>
              <a:t>、</a:t>
            </a:r>
            <a:r>
              <a:rPr lang="en-US" altLang="ja-JP" sz="2400" dirty="0"/>
              <a:t>20</a:t>
            </a:r>
            <a:r>
              <a:rPr kumimoji="1" lang="ja-JP" altLang="en-US" sz="2400" dirty="0" smtClean="0"/>
              <a:t>）</a:t>
            </a:r>
            <a:endParaRPr kumimoji="1" lang="en-US" altLang="ja-JP" sz="2400" dirty="0" smtClean="0"/>
          </a:p>
          <a:p>
            <a:endParaRPr lang="en-US" altLang="ja-JP" sz="2400" dirty="0"/>
          </a:p>
          <a:p>
            <a:r>
              <a:rPr kumimoji="1" lang="ja-JP" altLang="en-US" sz="2400" dirty="0" smtClean="0"/>
              <a:t>〇　緊急事態措置コールセンター</a:t>
            </a:r>
            <a:r>
              <a:rPr lang="ja-JP" altLang="en-US" sz="2400" dirty="0" smtClean="0"/>
              <a:t>の受付状況　　　（</a:t>
            </a:r>
            <a:r>
              <a:rPr lang="en-US" altLang="ja-JP" sz="2400" dirty="0" smtClean="0"/>
              <a:t>P21</a:t>
            </a:r>
            <a:r>
              <a:rPr lang="ja-JP" altLang="en-US" sz="2400" smtClean="0"/>
              <a:t>）</a:t>
            </a:r>
            <a:endParaRPr lang="en-US" altLang="ja-JP" sz="2400" dirty="0" smtClean="0"/>
          </a:p>
        </p:txBody>
      </p:sp>
      <p:sp>
        <p:nvSpPr>
          <p:cNvPr id="3" name="タイトル 1"/>
          <p:cNvSpPr txBox="1">
            <a:spLocks/>
          </p:cNvSpPr>
          <p:nvPr/>
        </p:nvSpPr>
        <p:spPr>
          <a:xfrm>
            <a:off x="1409700" y="1240597"/>
            <a:ext cx="9144000" cy="58820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smtClean="0"/>
              <a:t>緊急事態措置の影響等について</a:t>
            </a:r>
            <a:endParaRPr lang="ja-JP" altLang="en-US" sz="3600" dirty="0"/>
          </a:p>
        </p:txBody>
      </p:sp>
      <p:sp>
        <p:nvSpPr>
          <p:cNvPr id="4" name="テキスト ボックス 3"/>
          <p:cNvSpPr txBox="1"/>
          <p:nvPr/>
        </p:nvSpPr>
        <p:spPr>
          <a:xfrm>
            <a:off x="11778475" y="6477970"/>
            <a:ext cx="374887" cy="276999"/>
          </a:xfrm>
          <a:prstGeom prst="rect">
            <a:avLst/>
          </a:prstGeom>
          <a:noFill/>
        </p:spPr>
        <p:txBody>
          <a:bodyPr wrap="square" rtlCol="0">
            <a:spAutoFit/>
          </a:bodyPr>
          <a:lstStyle/>
          <a:p>
            <a:r>
              <a:rPr kumimoji="1" lang="en-US" altLang="ja-JP" sz="1200" dirty="0" smtClean="0"/>
              <a:t>18</a:t>
            </a:r>
            <a:endParaRPr kumimoji="1" lang="ja-JP" altLang="en-US" sz="1200" dirty="0"/>
          </a:p>
        </p:txBody>
      </p:sp>
    </p:spTree>
    <p:extLst>
      <p:ext uri="{BB962C8B-B14F-4D97-AF65-F5344CB8AC3E}">
        <p14:creationId xmlns:p14="http://schemas.microsoft.com/office/powerpoint/2010/main" val="337073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225393"/>
            <a:ext cx="9144000" cy="2387600"/>
          </a:xfrm>
        </p:spPr>
        <p:txBody>
          <a:bodyPr>
            <a:normAutofit/>
          </a:bodyPr>
          <a:lstStyle/>
          <a:p>
            <a:r>
              <a:rPr kumimoji="1" lang="ja-JP" altLang="en-US" sz="4400" dirty="0"/>
              <a:t>（１）感染発生状況について</a:t>
            </a:r>
            <a:r>
              <a:rPr kumimoji="1" lang="en-US" altLang="ja-JP" sz="4400" dirty="0"/>
              <a:t/>
            </a:r>
            <a:br>
              <a:rPr kumimoji="1" lang="en-US" altLang="ja-JP" sz="4400" dirty="0"/>
            </a:br>
            <a:r>
              <a:rPr lang="ja-JP" altLang="en-US" sz="3200" dirty="0"/>
              <a:t>（</a:t>
            </a:r>
            <a:r>
              <a:rPr lang="en-US" altLang="ja-JP" sz="3200" dirty="0"/>
              <a:t>P</a:t>
            </a:r>
            <a:r>
              <a:rPr lang="ja-JP" altLang="en-US" sz="3200" dirty="0"/>
              <a:t>２～６）</a:t>
            </a:r>
            <a:endParaRPr kumimoji="1" lang="ja-JP" altLang="en-US" sz="3200" dirty="0"/>
          </a:p>
        </p:txBody>
      </p:sp>
      <p:sp>
        <p:nvSpPr>
          <p:cNvPr id="4" name="テキスト ボックス 3"/>
          <p:cNvSpPr txBox="1"/>
          <p:nvPr/>
        </p:nvSpPr>
        <p:spPr>
          <a:xfrm>
            <a:off x="11733391" y="6511239"/>
            <a:ext cx="296041" cy="276999"/>
          </a:xfrm>
          <a:prstGeom prst="rect">
            <a:avLst/>
          </a:prstGeom>
          <a:noFill/>
        </p:spPr>
        <p:txBody>
          <a:bodyPr wrap="square" rtlCol="0">
            <a:spAutoFit/>
          </a:bodyPr>
          <a:lstStyle/>
          <a:p>
            <a:r>
              <a:rPr kumimoji="1" lang="ja-JP" altLang="en-US" sz="1200" dirty="0"/>
              <a:t>１</a:t>
            </a:r>
          </a:p>
        </p:txBody>
      </p:sp>
    </p:spTree>
    <p:extLst>
      <p:ext uri="{BB962C8B-B14F-4D97-AF65-F5344CB8AC3E}">
        <p14:creationId xmlns:p14="http://schemas.microsoft.com/office/powerpoint/2010/main" val="1965040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C4CBF06-60BC-4848-8AC8-D4B8D1E863B1}" type="slidenum">
              <a:rPr kumimoji="1" lang="ja-JP" altLang="en-US" smtClean="0"/>
              <a:t>20</a:t>
            </a:fld>
            <a:endParaRPr kumimoji="1" lang="ja-JP" altLang="en-US"/>
          </a:p>
        </p:txBody>
      </p:sp>
      <p:sp>
        <p:nvSpPr>
          <p:cNvPr id="3" name="正方形/長方形 2"/>
          <p:cNvSpPr/>
          <p:nvPr/>
        </p:nvSpPr>
        <p:spPr>
          <a:xfrm>
            <a:off x="0" y="1"/>
            <a:ext cx="12192000" cy="618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Meiryo UI" panose="020B0604030504040204" pitchFamily="50" charset="-128"/>
                <a:ea typeface="Meiryo UI" panose="020B0604030504040204" pitchFamily="50" charset="-128"/>
              </a:rPr>
              <a:t>経済的影響（その１）</a:t>
            </a:r>
            <a:endParaRPr lang="ja-JP" altLang="en-US"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3437" y="841829"/>
            <a:ext cx="11460220" cy="283028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b="1" dirty="0"/>
              <a:t>＜</a:t>
            </a:r>
            <a:r>
              <a:rPr kumimoji="1" lang="ja-JP" altLang="en-US" b="1" dirty="0" smtClean="0"/>
              <a:t>労働力調査結果＞</a:t>
            </a:r>
            <a:endParaRPr kumimoji="1" lang="en-US" altLang="ja-JP" b="1" dirty="0" smtClean="0"/>
          </a:p>
          <a:p>
            <a:r>
              <a:rPr kumimoji="1" lang="ja-JP" altLang="en-US" dirty="0" smtClean="0"/>
              <a:t>①就業者</a:t>
            </a:r>
            <a:endParaRPr kumimoji="1" lang="en-US" altLang="ja-JP" dirty="0" smtClean="0"/>
          </a:p>
          <a:p>
            <a:r>
              <a:rPr lang="ja-JP" altLang="en-US" dirty="0" smtClean="0"/>
              <a:t>８０万人減少（前年４月比）</a:t>
            </a:r>
            <a:endParaRPr lang="en-US" altLang="ja-JP" dirty="0"/>
          </a:p>
          <a:p>
            <a:r>
              <a:rPr kumimoji="1" lang="ja-JP" altLang="en-US" sz="1050" dirty="0" smtClean="0"/>
              <a:t>　</a:t>
            </a:r>
            <a:r>
              <a:rPr kumimoji="1" lang="en-US" altLang="ja-JP" sz="1050" dirty="0" smtClean="0"/>
              <a:t>※88</a:t>
            </a:r>
            <a:r>
              <a:rPr kumimoji="1" lang="ja-JP" altLang="en-US" sz="1050" dirty="0" smtClean="0"/>
              <a:t>ヶ月ぶりの減少（参考：右図１）</a:t>
            </a:r>
            <a:endParaRPr lang="en-US" altLang="ja-JP" dirty="0" smtClean="0"/>
          </a:p>
          <a:p>
            <a:endParaRPr lang="en-US" altLang="ja-JP" dirty="0"/>
          </a:p>
          <a:p>
            <a:endParaRPr lang="en-US" altLang="ja-JP" dirty="0" smtClean="0"/>
          </a:p>
          <a:p>
            <a:r>
              <a:rPr lang="ja-JP" altLang="en-US" dirty="0" smtClean="0"/>
              <a:t>②休業者</a:t>
            </a:r>
            <a:endParaRPr lang="en-US" altLang="ja-JP" dirty="0" smtClean="0"/>
          </a:p>
          <a:p>
            <a:r>
              <a:rPr lang="ja-JP" altLang="en-US" dirty="0" smtClean="0"/>
              <a:t>４２０万人増加（前年４月比）</a:t>
            </a:r>
            <a:endParaRPr lang="en-US" altLang="ja-JP" sz="1050" dirty="0" smtClean="0"/>
          </a:p>
          <a:p>
            <a:r>
              <a:rPr kumimoji="1" lang="en-US" altLang="ja-JP" sz="1050" dirty="0" smtClean="0"/>
              <a:t>※</a:t>
            </a:r>
            <a:r>
              <a:rPr kumimoji="1" lang="ja-JP" altLang="en-US" sz="1050" dirty="0" smtClean="0"/>
              <a:t>休業者とは、仕事を持ちながら、仕事をしなかったもののうち</a:t>
            </a:r>
            <a:endParaRPr kumimoji="1" lang="en-US" altLang="ja-JP" sz="1050" dirty="0" smtClean="0"/>
          </a:p>
          <a:p>
            <a:r>
              <a:rPr lang="ja-JP" altLang="en-US" sz="1050" dirty="0" smtClean="0"/>
              <a:t>　・雇用者で、給料・賃金の支払を受けている者等</a:t>
            </a:r>
            <a:endParaRPr lang="en-US" altLang="ja-JP" sz="1050" dirty="0" smtClean="0"/>
          </a:p>
          <a:p>
            <a:r>
              <a:rPr kumimoji="1" lang="ja-JP" altLang="en-US" sz="1050" dirty="0" smtClean="0"/>
              <a:t>　・自営業主で、経営する事業を休み始めて</a:t>
            </a:r>
            <a:r>
              <a:rPr kumimoji="1" lang="en-US" altLang="ja-JP" sz="1050" dirty="0" smtClean="0"/>
              <a:t>30</a:t>
            </a:r>
            <a:r>
              <a:rPr kumimoji="1" lang="ja-JP" altLang="en-US" sz="1050" dirty="0" smtClean="0"/>
              <a:t>日にならない者</a:t>
            </a:r>
            <a:endParaRPr kumimoji="1" lang="en-US" altLang="ja-JP" sz="1050" dirty="0" smtClean="0"/>
          </a:p>
          <a:p>
            <a:endParaRPr kumimoji="1" lang="ja-JP" altLang="en-US" sz="1050" dirty="0"/>
          </a:p>
        </p:txBody>
      </p:sp>
      <p:sp>
        <p:nvSpPr>
          <p:cNvPr id="9" name="正方形/長方形 8"/>
          <p:cNvSpPr/>
          <p:nvPr/>
        </p:nvSpPr>
        <p:spPr>
          <a:xfrm>
            <a:off x="383437" y="3891190"/>
            <a:ext cx="5509363" cy="28302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p:cNvSpPr/>
          <p:nvPr/>
        </p:nvSpPr>
        <p:spPr>
          <a:xfrm>
            <a:off x="6334294" y="3901681"/>
            <a:ext cx="5509363" cy="28302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t>＜観光＞</a:t>
            </a:r>
            <a:endParaRPr lang="en-US" altLang="ja-JP" sz="1400" b="1" dirty="0" smtClean="0"/>
          </a:p>
          <a:p>
            <a:r>
              <a:rPr lang="ja-JP" altLang="en-US" dirty="0" smtClean="0"/>
              <a:t>延べ宿泊者数</a:t>
            </a:r>
            <a:r>
              <a:rPr lang="en-US" altLang="ja-JP" dirty="0" smtClean="0"/>
              <a:t>76.8</a:t>
            </a:r>
            <a:r>
              <a:rPr lang="ja-JP" altLang="en-US" dirty="0" smtClean="0"/>
              <a:t>％減少（前年４月比）</a:t>
            </a:r>
            <a:endParaRPr lang="ja-JP" altLang="en-US" dirty="0"/>
          </a:p>
          <a:p>
            <a:r>
              <a:rPr lang="ja-JP" altLang="en-US" sz="1400" dirty="0" smtClean="0"/>
              <a:t>　・日本人延べ宿泊者数前年４月比</a:t>
            </a:r>
            <a:r>
              <a:rPr lang="en-US" altLang="ja-JP" sz="1400" dirty="0" smtClean="0"/>
              <a:t>71.1%</a:t>
            </a:r>
            <a:r>
              <a:rPr lang="ja-JP" altLang="en-US" sz="1400" dirty="0" smtClean="0"/>
              <a:t>減少</a:t>
            </a:r>
            <a:endParaRPr lang="en-US" altLang="ja-JP" sz="1400" dirty="0" smtClean="0"/>
          </a:p>
          <a:p>
            <a:r>
              <a:rPr lang="ja-JP" altLang="en-US" sz="1400" dirty="0" smtClean="0"/>
              <a:t>　・外国人延べ宿泊者数前年４月比</a:t>
            </a:r>
            <a:r>
              <a:rPr lang="en-US" altLang="ja-JP" sz="1400" dirty="0"/>
              <a:t>97.4%</a:t>
            </a:r>
            <a:r>
              <a:rPr lang="ja-JP" altLang="en-US" sz="1400" dirty="0" smtClean="0"/>
              <a:t>減少</a:t>
            </a:r>
            <a:endParaRPr lang="en-US" altLang="ja-JP" sz="1400" dirty="0" smtClean="0"/>
          </a:p>
          <a:p>
            <a:endParaRPr lang="en-US" altLang="ja-JP" sz="1400" dirty="0"/>
          </a:p>
          <a:p>
            <a:endParaRPr lang="en-US" altLang="ja-JP" sz="1400" dirty="0" smtClean="0"/>
          </a:p>
          <a:p>
            <a:endParaRPr lang="en-US" altLang="ja-JP" sz="1400" dirty="0" smtClean="0"/>
          </a:p>
          <a:p>
            <a:endParaRPr lang="en-US" altLang="ja-JP" sz="1400" dirty="0"/>
          </a:p>
          <a:p>
            <a:endParaRPr lang="en-US" altLang="ja-JP" sz="1400" dirty="0" smtClean="0"/>
          </a:p>
          <a:p>
            <a:endParaRPr lang="en-US" altLang="ja-JP" sz="1400" dirty="0"/>
          </a:p>
          <a:p>
            <a:endParaRPr lang="en-US" altLang="ja-JP" sz="1400" dirty="0" smtClean="0"/>
          </a:p>
          <a:p>
            <a:endParaRPr lang="ja-JP" altLang="en-US" sz="1400" dirty="0"/>
          </a:p>
        </p:txBody>
      </p:sp>
      <p:sp>
        <p:nvSpPr>
          <p:cNvPr id="7" name="テキスト ボックス 6"/>
          <p:cNvSpPr txBox="1"/>
          <p:nvPr/>
        </p:nvSpPr>
        <p:spPr>
          <a:xfrm>
            <a:off x="383436" y="3909783"/>
            <a:ext cx="5509364" cy="646331"/>
          </a:xfrm>
          <a:prstGeom prst="rect">
            <a:avLst/>
          </a:prstGeom>
          <a:noFill/>
        </p:spPr>
        <p:txBody>
          <a:bodyPr wrap="square" rtlCol="0">
            <a:spAutoFit/>
          </a:bodyPr>
          <a:lstStyle/>
          <a:p>
            <a:r>
              <a:rPr lang="ja-JP" altLang="en-US" b="1" dirty="0" smtClean="0"/>
              <a:t>＜生活保護＞</a:t>
            </a:r>
            <a:endParaRPr lang="en-US" altLang="ja-JP" b="1" dirty="0"/>
          </a:p>
          <a:p>
            <a:r>
              <a:rPr kumimoji="1" lang="ja-JP" altLang="en-US" dirty="0" smtClean="0"/>
              <a:t>コロナ失業で生活保護申請者が急増</a:t>
            </a:r>
            <a:r>
              <a:rPr lang="ja-JP" altLang="en-US" sz="1200" dirty="0" smtClean="0"/>
              <a:t>（前年４月比</a:t>
            </a:r>
            <a:r>
              <a:rPr lang="en-US" altLang="ja-JP" sz="1200" dirty="0" smtClean="0"/>
              <a:t>37</a:t>
            </a:r>
            <a:r>
              <a:rPr lang="ja-JP" altLang="en-US" sz="1200" dirty="0" smtClean="0"/>
              <a:t>％増）</a:t>
            </a:r>
            <a:endParaRPr kumimoji="1" lang="ja-JP" altLang="en-US"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36" y="1178494"/>
            <a:ext cx="2030515" cy="1600801"/>
          </a:xfrm>
          <a:prstGeom prst="rect">
            <a:avLst/>
          </a:prstGeom>
        </p:spPr>
      </p:pic>
      <p:pic>
        <p:nvPicPr>
          <p:cNvPr id="5" name="図 4"/>
          <p:cNvPicPr>
            <a:picLocks noChangeAspect="1"/>
          </p:cNvPicPr>
          <p:nvPr/>
        </p:nvPicPr>
        <p:blipFill>
          <a:blip r:embed="rId3"/>
          <a:stretch>
            <a:fillRect/>
          </a:stretch>
        </p:blipFill>
        <p:spPr>
          <a:xfrm>
            <a:off x="1279089" y="4628306"/>
            <a:ext cx="3718057" cy="1933689"/>
          </a:xfrm>
          <a:prstGeom prst="rect">
            <a:avLst/>
          </a:prstGeom>
        </p:spPr>
      </p:pic>
      <p:sp>
        <p:nvSpPr>
          <p:cNvPr id="6" name="テキスト ボックス 5"/>
          <p:cNvSpPr txBox="1"/>
          <p:nvPr/>
        </p:nvSpPr>
        <p:spPr>
          <a:xfrm>
            <a:off x="1776734" y="3974357"/>
            <a:ext cx="2866030" cy="253916"/>
          </a:xfrm>
          <a:prstGeom prst="rect">
            <a:avLst/>
          </a:prstGeom>
          <a:noFill/>
        </p:spPr>
        <p:txBody>
          <a:bodyPr wrap="square" rtlCol="0">
            <a:spAutoFit/>
          </a:bodyPr>
          <a:lstStyle/>
          <a:p>
            <a:r>
              <a:rPr kumimoji="1" lang="ja-JP" altLang="en-US" sz="1000" dirty="0" smtClean="0"/>
              <a:t>出典：読売新聞（令和２年５月</a:t>
            </a:r>
            <a:r>
              <a:rPr kumimoji="1" lang="en-US" altLang="ja-JP" sz="1000" dirty="0" smtClean="0"/>
              <a:t>31</a:t>
            </a:r>
            <a:r>
              <a:rPr lang="ja-JP" altLang="en-US" sz="1000" dirty="0" smtClean="0"/>
              <a:t>日）朝刊</a:t>
            </a:r>
            <a:endParaRPr kumimoji="1" lang="ja-JP" altLang="en-US" sz="1000" dirty="0"/>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7496" y="4981074"/>
            <a:ext cx="4905585" cy="1750892"/>
          </a:xfrm>
          <a:prstGeom prst="rect">
            <a:avLst/>
          </a:prstGeom>
        </p:spPr>
      </p:pic>
      <p:sp>
        <p:nvSpPr>
          <p:cNvPr id="20" name="テキスト ボックス 19"/>
          <p:cNvSpPr txBox="1"/>
          <p:nvPr/>
        </p:nvSpPr>
        <p:spPr>
          <a:xfrm>
            <a:off x="5690937" y="2433476"/>
            <a:ext cx="6089619" cy="1200329"/>
          </a:xfrm>
          <a:prstGeom prst="rect">
            <a:avLst/>
          </a:prstGeom>
          <a:noFill/>
        </p:spPr>
        <p:txBody>
          <a:bodyPr wrap="square" rtlCol="0">
            <a:spAutoFit/>
          </a:bodyPr>
          <a:lstStyle/>
          <a:p>
            <a:r>
              <a:rPr kumimoji="1" lang="ja-JP" altLang="en-US" sz="1200" dirty="0" smtClean="0"/>
              <a:t>〇</a:t>
            </a:r>
            <a:r>
              <a:rPr kumimoji="1" lang="en-US" altLang="ja-JP" sz="1200" dirty="0" smtClean="0"/>
              <a:t>2020</a:t>
            </a:r>
            <a:r>
              <a:rPr kumimoji="1" lang="ja-JP" altLang="en-US" sz="1200" dirty="0" smtClean="0"/>
              <a:t>年４月の就業者数は、</a:t>
            </a:r>
            <a:r>
              <a:rPr lang="en-US" altLang="ja-JP" sz="1200" dirty="0" smtClean="0"/>
              <a:t>80</a:t>
            </a:r>
            <a:r>
              <a:rPr lang="ja-JP" altLang="en-US" sz="1200" dirty="0" smtClean="0"/>
              <a:t>万人減（</a:t>
            </a:r>
            <a:r>
              <a:rPr lang="en-US" altLang="ja-JP" sz="1200" dirty="0" smtClean="0"/>
              <a:t>1.2</a:t>
            </a:r>
            <a:r>
              <a:rPr lang="ja-JP" altLang="en-US" sz="1200" dirty="0" smtClean="0"/>
              <a:t>％減）であり、新型コロナウイルス感染症　</a:t>
            </a:r>
            <a:endParaRPr lang="en-US" altLang="ja-JP" sz="1200" dirty="0" smtClean="0"/>
          </a:p>
          <a:p>
            <a:r>
              <a:rPr lang="ja-JP" altLang="en-US" sz="1200" dirty="0"/>
              <a:t>　</a:t>
            </a:r>
            <a:r>
              <a:rPr lang="ja-JP" altLang="en-US" sz="1200" dirty="0" smtClean="0"/>
              <a:t>の影響を過分に受けていると思料される。</a:t>
            </a:r>
            <a:endParaRPr kumimoji="1" lang="en-US" altLang="ja-JP" sz="1200" dirty="0" smtClean="0"/>
          </a:p>
          <a:p>
            <a:r>
              <a:rPr kumimoji="1" lang="ja-JP" altLang="en-US" sz="1200" dirty="0" smtClean="0"/>
              <a:t>〇宿泊業、飲食ｻｰﾋﾞｽ業、卸売業、小売業において顕著に就業者数の減少がみられる他、建設業、製造業、生活関連ｻｰﾋﾞｽ業、娯楽業等において減少がみられる。</a:t>
            </a:r>
            <a:endParaRPr kumimoji="1" lang="en-US" altLang="ja-JP" sz="1200" dirty="0" smtClean="0"/>
          </a:p>
          <a:p>
            <a:r>
              <a:rPr kumimoji="1" lang="ja-JP" altLang="en-US" sz="1200" dirty="0" smtClean="0"/>
              <a:t>〇反面、医療、福祉、情報通信業、運輸業、郵便業、不動産業等においては、増加が</a:t>
            </a:r>
            <a:endParaRPr kumimoji="1" lang="en-US" altLang="ja-JP" sz="1200" dirty="0" smtClean="0"/>
          </a:p>
          <a:p>
            <a:r>
              <a:rPr lang="ja-JP" altLang="en-US" sz="1200" dirty="0"/>
              <a:t>　</a:t>
            </a:r>
            <a:r>
              <a:rPr kumimoji="1" lang="ja-JP" altLang="en-US" sz="1200" dirty="0" smtClean="0"/>
              <a:t>みられる。</a:t>
            </a:r>
            <a:endParaRPr kumimoji="1" lang="en-US" altLang="ja-JP" sz="1200" dirty="0" smtClean="0"/>
          </a:p>
        </p:txBody>
      </p:sp>
      <p:sp>
        <p:nvSpPr>
          <p:cNvPr id="21" name="テキスト ボックス 20"/>
          <p:cNvSpPr txBox="1"/>
          <p:nvPr/>
        </p:nvSpPr>
        <p:spPr>
          <a:xfrm>
            <a:off x="7675510" y="931443"/>
            <a:ext cx="2769028" cy="584775"/>
          </a:xfrm>
          <a:prstGeom prst="rect">
            <a:avLst/>
          </a:prstGeom>
          <a:noFill/>
        </p:spPr>
        <p:txBody>
          <a:bodyPr wrap="square" rtlCol="0">
            <a:spAutoFit/>
          </a:bodyPr>
          <a:lstStyle/>
          <a:p>
            <a:r>
              <a:rPr lang="ja-JP" altLang="en-US" sz="1600" dirty="0"/>
              <a:t>主な産業別就業者数</a:t>
            </a:r>
          </a:p>
          <a:p>
            <a:endParaRPr kumimoji="1" lang="ja-JP" altLang="en-US" sz="1600" dirty="0"/>
          </a:p>
        </p:txBody>
      </p:sp>
      <p:sp>
        <p:nvSpPr>
          <p:cNvPr id="23" name="テキスト ボックス 22"/>
          <p:cNvSpPr txBox="1"/>
          <p:nvPr/>
        </p:nvSpPr>
        <p:spPr>
          <a:xfrm>
            <a:off x="2471216" y="928048"/>
            <a:ext cx="5638068" cy="246221"/>
          </a:xfrm>
          <a:prstGeom prst="rect">
            <a:avLst/>
          </a:prstGeom>
          <a:noFill/>
        </p:spPr>
        <p:txBody>
          <a:bodyPr wrap="square" rtlCol="0">
            <a:spAutoFit/>
          </a:bodyPr>
          <a:lstStyle/>
          <a:p>
            <a:r>
              <a:rPr kumimoji="1" lang="ja-JP" altLang="en-US" sz="1000" dirty="0" smtClean="0"/>
              <a:t>出典：総務省統計局（令和２年５月</a:t>
            </a:r>
            <a:r>
              <a:rPr lang="en-US" altLang="ja-JP" sz="1000" dirty="0"/>
              <a:t>29</a:t>
            </a:r>
            <a:r>
              <a:rPr lang="ja-JP" altLang="en-US" sz="1000" dirty="0" smtClean="0"/>
              <a:t>日）「労働力調査（基本集計）令和２年４月分」</a:t>
            </a:r>
            <a:endParaRPr kumimoji="1" lang="ja-JP" altLang="en-US" sz="1000" dirty="0"/>
          </a:p>
        </p:txBody>
      </p:sp>
      <p:sp>
        <p:nvSpPr>
          <p:cNvPr id="24" name="テキスト ボックス 23"/>
          <p:cNvSpPr txBox="1"/>
          <p:nvPr/>
        </p:nvSpPr>
        <p:spPr>
          <a:xfrm>
            <a:off x="7291629" y="3981472"/>
            <a:ext cx="3777424" cy="246221"/>
          </a:xfrm>
          <a:prstGeom prst="rect">
            <a:avLst/>
          </a:prstGeom>
          <a:noFill/>
        </p:spPr>
        <p:txBody>
          <a:bodyPr wrap="square" rtlCol="0">
            <a:spAutoFit/>
          </a:bodyPr>
          <a:lstStyle/>
          <a:p>
            <a:r>
              <a:rPr kumimoji="1" lang="ja-JP" altLang="en-US" sz="1000" dirty="0" smtClean="0"/>
              <a:t>出典：観光庁（</a:t>
            </a:r>
            <a:r>
              <a:rPr lang="ja-JP" altLang="en-US" sz="1000" dirty="0"/>
              <a:t>令和２年５月</a:t>
            </a:r>
            <a:r>
              <a:rPr lang="en-US" altLang="ja-JP" sz="1000" dirty="0"/>
              <a:t>29</a:t>
            </a:r>
            <a:r>
              <a:rPr lang="ja-JP" altLang="en-US" sz="1000" dirty="0" smtClean="0"/>
              <a:t>日</a:t>
            </a:r>
            <a:r>
              <a:rPr kumimoji="1" lang="ja-JP" altLang="en-US" sz="1000" dirty="0" smtClean="0"/>
              <a:t>）「</a:t>
            </a:r>
            <a:r>
              <a:rPr lang="ja-JP" altLang="en-US" sz="1000" dirty="0" smtClean="0">
                <a:latin typeface="+mn-ea"/>
              </a:rPr>
              <a:t>宿泊</a:t>
            </a:r>
            <a:r>
              <a:rPr lang="ja-JP" altLang="en-US" sz="1000" dirty="0">
                <a:latin typeface="+mn-ea"/>
              </a:rPr>
              <a:t>旅行統計</a:t>
            </a:r>
            <a:r>
              <a:rPr lang="ja-JP" altLang="en-US" sz="1000" dirty="0" smtClean="0">
                <a:latin typeface="+mn-ea"/>
              </a:rPr>
              <a:t>調査」</a:t>
            </a:r>
            <a:endParaRPr kumimoji="1" lang="ja-JP" altLang="en-US" sz="1000" dirty="0"/>
          </a:p>
        </p:txBody>
      </p:sp>
      <p:pic>
        <p:nvPicPr>
          <p:cNvPr id="25" name="図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38" y="1241490"/>
            <a:ext cx="6089619" cy="1061345"/>
          </a:xfrm>
          <a:prstGeom prst="rect">
            <a:avLst/>
          </a:prstGeom>
        </p:spPr>
      </p:pic>
      <p:sp>
        <p:nvSpPr>
          <p:cNvPr id="17" name="スライド番号プレースホルダー 3"/>
          <p:cNvSpPr txBox="1">
            <a:spLocks/>
          </p:cNvSpPr>
          <p:nvPr/>
        </p:nvSpPr>
        <p:spPr>
          <a:xfrm>
            <a:off x="9508960" y="649287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t>19</a:t>
            </a:r>
            <a:endParaRPr lang="ja-JP" altLang="en-US" sz="1800" dirty="0"/>
          </a:p>
        </p:txBody>
      </p:sp>
      <p:sp>
        <p:nvSpPr>
          <p:cNvPr id="18" name="テキスト ボックス 17"/>
          <p:cNvSpPr txBox="1"/>
          <p:nvPr/>
        </p:nvSpPr>
        <p:spPr>
          <a:xfrm>
            <a:off x="4738273" y="4841237"/>
            <a:ext cx="959241" cy="253916"/>
          </a:xfrm>
          <a:prstGeom prst="rect">
            <a:avLst/>
          </a:prstGeom>
          <a:noFill/>
        </p:spPr>
        <p:txBody>
          <a:bodyPr wrap="square" rtlCol="0">
            <a:spAutoFit/>
          </a:bodyPr>
          <a:lstStyle/>
          <a:p>
            <a:r>
              <a:rPr lang="ja-JP" altLang="en-US" sz="1050" dirty="0" smtClean="0"/>
              <a:t>約</a:t>
            </a:r>
            <a:r>
              <a:rPr lang="en-US" altLang="ja-JP" sz="1050" dirty="0" smtClean="0"/>
              <a:t>440</a:t>
            </a:r>
            <a:r>
              <a:rPr lang="ja-JP" altLang="en-US" sz="1050" dirty="0" smtClean="0"/>
              <a:t>件増加</a:t>
            </a:r>
            <a:endParaRPr kumimoji="1" lang="ja-JP" altLang="en-US" dirty="0"/>
          </a:p>
        </p:txBody>
      </p:sp>
    </p:spTree>
    <p:extLst>
      <p:ext uri="{BB962C8B-B14F-4D97-AF65-F5344CB8AC3E}">
        <p14:creationId xmlns:p14="http://schemas.microsoft.com/office/powerpoint/2010/main" val="2136385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C4CBF06-60BC-4848-8AC8-D4B8D1E863B1}" type="slidenum">
              <a:rPr kumimoji="1" lang="ja-JP" altLang="en-US" smtClean="0"/>
              <a:t>21</a:t>
            </a:fld>
            <a:endParaRPr kumimoji="1" lang="ja-JP" altLang="en-US"/>
          </a:p>
        </p:txBody>
      </p:sp>
      <p:sp>
        <p:nvSpPr>
          <p:cNvPr id="3" name="正方形/長方形 2"/>
          <p:cNvSpPr/>
          <p:nvPr/>
        </p:nvSpPr>
        <p:spPr>
          <a:xfrm>
            <a:off x="0" y="1"/>
            <a:ext cx="12192000" cy="618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Meiryo UI" panose="020B0604030504040204" pitchFamily="50" charset="-128"/>
                <a:ea typeface="Meiryo UI" panose="020B0604030504040204" pitchFamily="50" charset="-128"/>
              </a:rPr>
              <a:t>経済的影響（その２）</a:t>
            </a:r>
            <a:endParaRPr lang="ja-JP" altLang="en-US"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3437" y="791030"/>
            <a:ext cx="5682512" cy="261257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b="1" dirty="0" smtClean="0"/>
              <a:t>＜日本経済の</a:t>
            </a:r>
            <a:r>
              <a:rPr lang="en-US" altLang="ja-JP" b="1" dirty="0" smtClean="0"/>
              <a:t>5</a:t>
            </a:r>
            <a:r>
              <a:rPr lang="ja-JP" altLang="en-US" b="1" dirty="0" smtClean="0"/>
              <a:t>月基調判断＞</a:t>
            </a:r>
            <a:endParaRPr lang="en-US" altLang="ja-JP" b="1" dirty="0" smtClean="0"/>
          </a:p>
          <a:p>
            <a:endParaRPr lang="en-US" altLang="ja-JP" sz="1200" dirty="0" smtClean="0"/>
          </a:p>
          <a:p>
            <a:r>
              <a:rPr lang="ja-JP" altLang="en-US" sz="1200" dirty="0" smtClean="0"/>
              <a:t>〇現状</a:t>
            </a:r>
            <a:endParaRPr lang="en-US" altLang="ja-JP" sz="1200" dirty="0"/>
          </a:p>
          <a:p>
            <a:r>
              <a:rPr lang="ja-JP" altLang="en-US" sz="1200" dirty="0" smtClean="0"/>
              <a:t>　</a:t>
            </a:r>
            <a:r>
              <a:rPr lang="ja-JP" altLang="en-US" sz="1200" dirty="0" smtClean="0">
                <a:latin typeface="+mn-ea"/>
              </a:rPr>
              <a:t>景気</a:t>
            </a:r>
            <a:r>
              <a:rPr lang="ja-JP" altLang="en-US" sz="1200" dirty="0">
                <a:latin typeface="+mn-ea"/>
              </a:rPr>
              <a:t>は、新型コロナウイルス感染症の影響により、</a:t>
            </a:r>
            <a:r>
              <a:rPr lang="ja-JP" altLang="en-US" sz="1200" b="1" dirty="0">
                <a:latin typeface="ＭＳ ゴシック" panose="020B0609070205080204" pitchFamily="49" charset="-128"/>
                <a:ea typeface="ＭＳ ゴシック" panose="020B0609070205080204" pitchFamily="49" charset="-128"/>
              </a:rPr>
              <a:t>急速な</a:t>
            </a:r>
            <a:r>
              <a:rPr lang="ja-JP" altLang="en-US" sz="1200" b="1" dirty="0" smtClean="0">
                <a:latin typeface="ＭＳ ゴシック" panose="020B0609070205080204" pitchFamily="49" charset="-128"/>
                <a:ea typeface="ＭＳ ゴシック" panose="020B0609070205080204" pitchFamily="49" charset="-128"/>
              </a:rPr>
              <a:t>悪化が続いて</a:t>
            </a:r>
            <a:r>
              <a:rPr lang="ja-JP" altLang="en-US" sz="1200" b="1" dirty="0">
                <a:latin typeface="ＭＳ ゴシック" panose="020B0609070205080204" pitchFamily="49" charset="-128"/>
                <a:ea typeface="ＭＳ ゴシック" panose="020B0609070205080204" pitchFamily="49" charset="-128"/>
              </a:rPr>
              <a:t>おり</a:t>
            </a:r>
            <a:r>
              <a:rPr lang="ja-JP" altLang="en-US" sz="1200" dirty="0" smtClean="0"/>
              <a:t>、</a:t>
            </a:r>
            <a:endParaRPr lang="en-US" altLang="ja-JP" sz="1200" dirty="0" smtClean="0"/>
          </a:p>
          <a:p>
            <a:r>
              <a:rPr lang="ja-JP" altLang="en-US" sz="1200" dirty="0"/>
              <a:t>　</a:t>
            </a:r>
            <a:r>
              <a:rPr lang="ja-JP" altLang="en-US" sz="1200" dirty="0" smtClean="0"/>
              <a:t>極めて</a:t>
            </a:r>
            <a:r>
              <a:rPr lang="ja-JP" altLang="en-US" sz="1200" dirty="0"/>
              <a:t>厳しい状況にある</a:t>
            </a:r>
            <a:r>
              <a:rPr lang="ja-JP" altLang="en-US" sz="1200" dirty="0" smtClean="0"/>
              <a:t>。</a:t>
            </a:r>
            <a:endParaRPr lang="en-US" altLang="ja-JP" sz="1200" dirty="0" smtClean="0"/>
          </a:p>
          <a:p>
            <a:r>
              <a:rPr lang="ja-JP" altLang="en-US" sz="1200" dirty="0" smtClean="0"/>
              <a:t>　　</a:t>
            </a:r>
            <a:r>
              <a:rPr lang="en-US" altLang="ja-JP" sz="1200" dirty="0" smtClean="0"/>
              <a:t>※</a:t>
            </a:r>
            <a:r>
              <a:rPr lang="ja-JP" altLang="en-US" sz="1200" dirty="0" smtClean="0"/>
              <a:t>およそ１１年ぶりに「悪化」の表現を用いた４月の判断と同じ厳しい景　</a:t>
            </a:r>
            <a:endParaRPr lang="en-US" altLang="ja-JP" sz="1200" dirty="0" smtClean="0"/>
          </a:p>
          <a:p>
            <a:r>
              <a:rPr lang="ja-JP" altLang="en-US" sz="1200" dirty="0"/>
              <a:t>　</a:t>
            </a:r>
            <a:r>
              <a:rPr lang="ja-JP" altLang="en-US" sz="1200" dirty="0" smtClean="0"/>
              <a:t>　　気認識</a:t>
            </a:r>
            <a:endParaRPr lang="en-US" altLang="ja-JP" sz="1200" dirty="0" smtClean="0"/>
          </a:p>
          <a:p>
            <a:endParaRPr lang="en-US" altLang="ja-JP" sz="1200" dirty="0" smtClean="0"/>
          </a:p>
          <a:p>
            <a:r>
              <a:rPr lang="ja-JP" altLang="en-US" sz="1200" dirty="0" smtClean="0"/>
              <a:t>〇先行き</a:t>
            </a:r>
            <a:endParaRPr lang="en-US" altLang="ja-JP" sz="1200" dirty="0"/>
          </a:p>
          <a:p>
            <a:r>
              <a:rPr lang="ja-JP" altLang="en-US" sz="1200" dirty="0" smtClean="0"/>
              <a:t>　先</a:t>
            </a:r>
            <a:r>
              <a:rPr lang="ja-JP" altLang="en-US" sz="1200" dirty="0"/>
              <a:t>行きについては、感染拡大の防止策を講じつつ、社会経済</a:t>
            </a:r>
            <a:r>
              <a:rPr lang="ja-JP" altLang="en-US" sz="1200" dirty="0" smtClean="0"/>
              <a:t>活動の</a:t>
            </a:r>
            <a:r>
              <a:rPr lang="ja-JP" altLang="en-US" sz="1200" dirty="0"/>
              <a:t>レベル</a:t>
            </a:r>
            <a:r>
              <a:rPr lang="ja-JP" altLang="en-US" sz="1200" dirty="0" smtClean="0"/>
              <a:t>を</a:t>
            </a:r>
            <a:endParaRPr lang="en-US" altLang="ja-JP" sz="1200" dirty="0" smtClean="0"/>
          </a:p>
          <a:p>
            <a:r>
              <a:rPr lang="ja-JP" altLang="en-US" sz="1200" dirty="0"/>
              <a:t>　</a:t>
            </a:r>
            <a:r>
              <a:rPr lang="ja-JP" altLang="en-US" sz="1200" dirty="0" smtClean="0"/>
              <a:t>段階的</a:t>
            </a:r>
            <a:r>
              <a:rPr lang="ja-JP" altLang="en-US" sz="1200" dirty="0"/>
              <a:t>に引き上げていくが、</a:t>
            </a:r>
            <a:r>
              <a:rPr lang="ja-JP" altLang="en-US" sz="1200" dirty="0" smtClean="0"/>
              <a:t>当面</a:t>
            </a:r>
            <a:r>
              <a:rPr lang="ja-JP" altLang="en-US" sz="1200" dirty="0"/>
              <a:t>、極めて厳しい状況</a:t>
            </a:r>
            <a:r>
              <a:rPr lang="ja-JP" altLang="en-US" sz="1200" dirty="0" smtClean="0"/>
              <a:t>が続く</a:t>
            </a:r>
            <a:r>
              <a:rPr lang="ja-JP" altLang="en-US" sz="1200" dirty="0"/>
              <a:t>と見込まれる</a:t>
            </a:r>
            <a:r>
              <a:rPr lang="ja-JP" altLang="en-US" sz="1200" dirty="0" smtClean="0"/>
              <a:t>。</a:t>
            </a:r>
            <a:endParaRPr lang="en-US" altLang="ja-JP" sz="1200" dirty="0" smtClean="0"/>
          </a:p>
          <a:p>
            <a:r>
              <a:rPr lang="ja-JP" altLang="en-US" sz="1200" dirty="0"/>
              <a:t>　</a:t>
            </a:r>
            <a:r>
              <a:rPr lang="ja-JP" altLang="en-US" sz="1200" dirty="0" smtClean="0"/>
              <a:t>金融</a:t>
            </a:r>
            <a:r>
              <a:rPr lang="ja-JP" altLang="en-US" sz="1200" dirty="0"/>
              <a:t>資本市場の変動等の影響</a:t>
            </a:r>
            <a:r>
              <a:rPr lang="ja-JP" altLang="en-US" sz="1200" dirty="0" smtClean="0"/>
              <a:t>を注視</a:t>
            </a:r>
            <a:r>
              <a:rPr lang="ja-JP" altLang="en-US" sz="1200" dirty="0"/>
              <a:t>する必要</a:t>
            </a:r>
            <a:r>
              <a:rPr lang="ja-JP" altLang="en-US" sz="1200" dirty="0" smtClean="0"/>
              <a:t>がある。</a:t>
            </a:r>
            <a:endParaRPr lang="en-US" altLang="ja-JP" sz="1200" dirty="0" smtClean="0"/>
          </a:p>
        </p:txBody>
      </p:sp>
      <p:sp>
        <p:nvSpPr>
          <p:cNvPr id="9" name="正方形/長方形 8"/>
          <p:cNvSpPr/>
          <p:nvPr/>
        </p:nvSpPr>
        <p:spPr>
          <a:xfrm>
            <a:off x="398022" y="3550482"/>
            <a:ext cx="3728809" cy="3170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p:cNvSpPr/>
          <p:nvPr/>
        </p:nvSpPr>
        <p:spPr>
          <a:xfrm>
            <a:off x="8227228" y="3550481"/>
            <a:ext cx="3616430" cy="3170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ja-JP" sz="1400" dirty="0"/>
          </a:p>
          <a:p>
            <a:endParaRPr lang="en-US" altLang="ja-JP" sz="1400" dirty="0" smtClean="0"/>
          </a:p>
          <a:p>
            <a:endParaRPr lang="ja-JP" altLang="en-US" sz="1400" dirty="0"/>
          </a:p>
        </p:txBody>
      </p:sp>
      <p:sp>
        <p:nvSpPr>
          <p:cNvPr id="17" name="テキスト ボックス 16"/>
          <p:cNvSpPr txBox="1"/>
          <p:nvPr/>
        </p:nvSpPr>
        <p:spPr>
          <a:xfrm>
            <a:off x="3270999" y="863250"/>
            <a:ext cx="3167464" cy="230832"/>
          </a:xfrm>
          <a:prstGeom prst="rect">
            <a:avLst/>
          </a:prstGeom>
          <a:noFill/>
        </p:spPr>
        <p:txBody>
          <a:bodyPr wrap="square" rtlCol="0">
            <a:spAutoFit/>
          </a:bodyPr>
          <a:lstStyle/>
          <a:p>
            <a:r>
              <a:rPr kumimoji="1" lang="ja-JP" altLang="en-US" sz="900" dirty="0" smtClean="0"/>
              <a:t>出典：内閣府</a:t>
            </a:r>
            <a:r>
              <a:rPr lang="ja-JP" altLang="en-US" sz="900" dirty="0"/>
              <a:t>「</a:t>
            </a:r>
            <a:r>
              <a:rPr lang="ja-JP" altLang="en-US" sz="900" dirty="0" smtClean="0"/>
              <a:t>月例</a:t>
            </a:r>
            <a:r>
              <a:rPr lang="ja-JP" altLang="en-US" sz="900" dirty="0"/>
              <a:t>経済</a:t>
            </a:r>
            <a:r>
              <a:rPr lang="ja-JP" altLang="en-US" sz="900" dirty="0" smtClean="0"/>
              <a:t>報告（令和２年５月）」</a:t>
            </a:r>
            <a:endParaRPr lang="en-US" altLang="ja-JP" sz="900" dirty="0" smtClean="0"/>
          </a:p>
        </p:txBody>
      </p:sp>
      <p:sp>
        <p:nvSpPr>
          <p:cNvPr id="19" name="テキスト ボックス 18"/>
          <p:cNvSpPr txBox="1"/>
          <p:nvPr/>
        </p:nvSpPr>
        <p:spPr>
          <a:xfrm>
            <a:off x="395469" y="3571048"/>
            <a:ext cx="3797884" cy="3200876"/>
          </a:xfrm>
          <a:prstGeom prst="rect">
            <a:avLst/>
          </a:prstGeom>
          <a:noFill/>
        </p:spPr>
        <p:txBody>
          <a:bodyPr wrap="square" rtlCol="0">
            <a:spAutoFit/>
          </a:bodyPr>
          <a:lstStyle/>
          <a:p>
            <a:pPr lvl="0"/>
            <a:r>
              <a:rPr lang="ja-JP" altLang="en-US" b="1" dirty="0" smtClean="0"/>
              <a:t>＜消費支出＞</a:t>
            </a:r>
            <a:endParaRPr lang="en-US" altLang="ja-JP" sz="700" dirty="0" smtClean="0"/>
          </a:p>
          <a:p>
            <a:r>
              <a:rPr lang="ja-JP" altLang="en-US" sz="1200" dirty="0" smtClean="0"/>
              <a:t>○前年</a:t>
            </a:r>
            <a:r>
              <a:rPr lang="ja-JP" altLang="en-US" sz="1200" dirty="0"/>
              <a:t>同月</a:t>
            </a:r>
            <a:r>
              <a:rPr lang="ja-JP" altLang="en-US" sz="1200" dirty="0" smtClean="0"/>
              <a:t>比　実質</a:t>
            </a:r>
            <a:r>
              <a:rPr lang="en-US" altLang="ja-JP" sz="1200" dirty="0" smtClean="0"/>
              <a:t>11.1</a:t>
            </a:r>
            <a:r>
              <a:rPr lang="ja-JP" altLang="en-US" sz="1200" dirty="0" smtClean="0"/>
              <a:t>％減少　名目</a:t>
            </a:r>
            <a:r>
              <a:rPr lang="en-US" altLang="ja-JP" sz="1200" dirty="0" smtClean="0"/>
              <a:t>11.0</a:t>
            </a:r>
            <a:r>
              <a:rPr lang="ja-JP" altLang="en-US" sz="1200" dirty="0" smtClean="0"/>
              <a:t>％減少</a:t>
            </a:r>
            <a:endParaRPr lang="en-US" altLang="ja-JP" sz="1200" dirty="0" smtClean="0"/>
          </a:p>
          <a:p>
            <a:endParaRPr lang="en-US" altLang="ja-JP" sz="1200" dirty="0"/>
          </a:p>
          <a:p>
            <a:endParaRPr lang="en-US" altLang="ja-JP" sz="1200" dirty="0" smtClean="0"/>
          </a:p>
          <a:p>
            <a:endParaRPr lang="en-US" altLang="ja-JP" sz="1200" dirty="0" smtClean="0"/>
          </a:p>
          <a:p>
            <a:endParaRPr lang="en-US" altLang="ja-JP" sz="1200" dirty="0" smtClean="0"/>
          </a:p>
          <a:p>
            <a:endParaRPr lang="en-US" altLang="ja-JP" sz="1200" dirty="0"/>
          </a:p>
          <a:p>
            <a:endParaRPr lang="en-US" altLang="ja-JP" sz="900" dirty="0" smtClean="0"/>
          </a:p>
          <a:p>
            <a:r>
              <a:rPr lang="ja-JP" altLang="en-US" sz="1200" dirty="0" smtClean="0"/>
              <a:t>■消費行動に影響が見られた主な品目（対前年比）</a:t>
            </a:r>
            <a:endParaRPr lang="en-US" altLang="ja-JP" sz="1200" dirty="0" smtClean="0"/>
          </a:p>
          <a:p>
            <a:r>
              <a:rPr lang="ja-JP" altLang="en-US" sz="1200" dirty="0" smtClean="0"/>
              <a:t>○食料</a:t>
            </a:r>
            <a:endParaRPr lang="en-US" altLang="ja-JP" sz="1200" dirty="0" smtClean="0"/>
          </a:p>
          <a:p>
            <a:r>
              <a:rPr lang="ja-JP" altLang="en-US" sz="1100" dirty="0"/>
              <a:t>　</a:t>
            </a:r>
            <a:r>
              <a:rPr kumimoji="1" lang="ja-JP" altLang="en-US" sz="1100" dirty="0" smtClean="0"/>
              <a:t>食事代</a:t>
            </a:r>
            <a:r>
              <a:rPr kumimoji="1" lang="en-US" altLang="ja-JP" sz="1100" dirty="0" smtClean="0"/>
              <a:t>63.3</a:t>
            </a:r>
            <a:r>
              <a:rPr kumimoji="1" lang="ja-JP" altLang="en-US" sz="1100" dirty="0" smtClean="0"/>
              <a:t>％減、飲酒代</a:t>
            </a:r>
            <a:r>
              <a:rPr kumimoji="1" lang="en-US" altLang="ja-JP" sz="1100" dirty="0" smtClean="0"/>
              <a:t>90.3</a:t>
            </a:r>
            <a:r>
              <a:rPr lang="ja-JP" altLang="en-US" sz="1100" dirty="0" smtClean="0"/>
              <a:t>％減</a:t>
            </a:r>
            <a:endParaRPr lang="en-US" altLang="ja-JP" sz="1100" dirty="0" smtClean="0"/>
          </a:p>
          <a:p>
            <a:r>
              <a:rPr lang="ja-JP" altLang="en-US" sz="1200" dirty="0" smtClean="0"/>
              <a:t>○交通･通信</a:t>
            </a:r>
            <a:endParaRPr lang="en-US" altLang="ja-JP" sz="1100" dirty="0"/>
          </a:p>
          <a:p>
            <a:r>
              <a:rPr lang="ja-JP" altLang="en-US" sz="1100" dirty="0" smtClean="0"/>
              <a:t>　鉄道運賃</a:t>
            </a:r>
            <a:r>
              <a:rPr lang="en-US" altLang="ja-JP" sz="1100" dirty="0" smtClean="0"/>
              <a:t>89.9</a:t>
            </a:r>
            <a:r>
              <a:rPr lang="ja-JP" altLang="en-US" sz="1100" dirty="0" smtClean="0"/>
              <a:t>％減、バス代</a:t>
            </a:r>
            <a:r>
              <a:rPr kumimoji="1" lang="en-US" altLang="ja-JP" sz="1100" dirty="0" smtClean="0"/>
              <a:t>71.5</a:t>
            </a:r>
            <a:r>
              <a:rPr lang="ja-JP" altLang="en-US" sz="1100" dirty="0"/>
              <a:t>％</a:t>
            </a:r>
            <a:r>
              <a:rPr lang="ja-JP" altLang="en-US" sz="1100" dirty="0" smtClean="0"/>
              <a:t>減、航空運賃</a:t>
            </a:r>
            <a:r>
              <a:rPr lang="en-US" altLang="ja-JP" sz="1100" dirty="0" smtClean="0"/>
              <a:t>94.5</a:t>
            </a:r>
            <a:r>
              <a:rPr lang="ja-JP" altLang="en-US" sz="1100" dirty="0"/>
              <a:t>％</a:t>
            </a:r>
            <a:r>
              <a:rPr lang="ja-JP" altLang="en-US" sz="1100" dirty="0" smtClean="0"/>
              <a:t>減</a:t>
            </a:r>
            <a:endParaRPr lang="en-US" altLang="ja-JP" sz="1100" dirty="0" smtClean="0"/>
          </a:p>
          <a:p>
            <a:r>
              <a:rPr lang="ja-JP" altLang="en-US" sz="1200" dirty="0" smtClean="0"/>
              <a:t>○教養娯楽</a:t>
            </a:r>
            <a:endParaRPr lang="en-US" altLang="ja-JP" sz="1100" dirty="0"/>
          </a:p>
          <a:p>
            <a:r>
              <a:rPr lang="ja-JP" altLang="en-US" sz="1100" dirty="0" smtClean="0"/>
              <a:t>　宿泊料</a:t>
            </a:r>
            <a:r>
              <a:rPr lang="en-US" altLang="ja-JP" sz="1100" dirty="0" smtClean="0"/>
              <a:t>94.7</a:t>
            </a:r>
            <a:r>
              <a:rPr lang="ja-JP" altLang="en-US" sz="1100" dirty="0" smtClean="0"/>
              <a:t>％減、パック旅行費</a:t>
            </a:r>
            <a:r>
              <a:rPr lang="en-US" altLang="ja-JP" sz="1100" dirty="0" smtClean="0"/>
              <a:t>97.1</a:t>
            </a:r>
            <a:r>
              <a:rPr lang="ja-JP" altLang="en-US" sz="1100" dirty="0" smtClean="0"/>
              <a:t>％減</a:t>
            </a:r>
            <a:endParaRPr lang="en-US" altLang="ja-JP" sz="1100" dirty="0" smtClean="0"/>
          </a:p>
          <a:p>
            <a:r>
              <a:rPr lang="ja-JP" altLang="en-US" sz="1100" dirty="0" smtClean="0"/>
              <a:t>　映画･演劇等入場料</a:t>
            </a:r>
            <a:r>
              <a:rPr lang="en-US" altLang="ja-JP" sz="1100" dirty="0" smtClean="0"/>
              <a:t>92.7</a:t>
            </a:r>
            <a:r>
              <a:rPr lang="ja-JP" altLang="en-US" sz="1100" dirty="0" smtClean="0"/>
              <a:t>％減、</a:t>
            </a:r>
            <a:endParaRPr lang="en-US" altLang="ja-JP" sz="1100" dirty="0" smtClean="0"/>
          </a:p>
          <a:p>
            <a:r>
              <a:rPr lang="ja-JP" altLang="en-US" sz="1100" dirty="0" smtClean="0"/>
              <a:t>　文化施設入場料</a:t>
            </a:r>
            <a:r>
              <a:rPr lang="en-US" altLang="ja-JP" sz="1100" dirty="0" smtClean="0"/>
              <a:t>95.6</a:t>
            </a:r>
            <a:r>
              <a:rPr lang="ja-JP" altLang="en-US" sz="1100" dirty="0" smtClean="0"/>
              <a:t>％減、遊園地入場･乗物代</a:t>
            </a:r>
            <a:r>
              <a:rPr lang="en-US" altLang="ja-JP" sz="1100" dirty="0" smtClean="0"/>
              <a:t>97.8</a:t>
            </a:r>
            <a:r>
              <a:rPr lang="ja-JP" altLang="en-US" sz="1100" dirty="0" smtClean="0"/>
              <a:t>％減</a:t>
            </a:r>
            <a:endParaRPr lang="en-US" altLang="ja-JP" sz="1100" dirty="0"/>
          </a:p>
        </p:txBody>
      </p:sp>
      <p:sp>
        <p:nvSpPr>
          <p:cNvPr id="20" name="正方形/長方形 19"/>
          <p:cNvSpPr/>
          <p:nvPr/>
        </p:nvSpPr>
        <p:spPr>
          <a:xfrm>
            <a:off x="4273206" y="3550481"/>
            <a:ext cx="3807646" cy="31895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4273205" y="3578581"/>
            <a:ext cx="5509364" cy="923330"/>
          </a:xfrm>
          <a:prstGeom prst="rect">
            <a:avLst/>
          </a:prstGeom>
          <a:noFill/>
        </p:spPr>
        <p:txBody>
          <a:bodyPr wrap="square" rtlCol="0">
            <a:spAutoFit/>
          </a:bodyPr>
          <a:lstStyle/>
          <a:p>
            <a:r>
              <a:rPr lang="ja-JP" altLang="en-US" b="1" dirty="0" smtClean="0"/>
              <a:t>＜雇用情勢＞</a:t>
            </a:r>
            <a:endParaRPr lang="en-US" altLang="ja-JP" b="1" dirty="0"/>
          </a:p>
          <a:p>
            <a:r>
              <a:rPr lang="ja-JP" altLang="en-US" sz="1200" dirty="0" smtClean="0"/>
              <a:t>３月の完全失業率が</a:t>
            </a:r>
            <a:r>
              <a:rPr lang="en-US" altLang="ja-JP" sz="1200" dirty="0" smtClean="0"/>
              <a:t>2.5</a:t>
            </a:r>
            <a:r>
              <a:rPr lang="ja-JP" altLang="en-US" sz="1200" dirty="0" smtClean="0"/>
              <a:t>％に悪化したうえ、有効求人</a:t>
            </a:r>
            <a:endParaRPr lang="en-US" altLang="ja-JP" sz="1200" dirty="0" smtClean="0"/>
          </a:p>
          <a:p>
            <a:r>
              <a:rPr lang="ja-JP" altLang="en-US" sz="1200" dirty="0" smtClean="0"/>
              <a:t>倍率が低下したことなどから、政府は「弱さが増して</a:t>
            </a:r>
            <a:endParaRPr lang="en-US" altLang="ja-JP" sz="1200" dirty="0" smtClean="0"/>
          </a:p>
          <a:p>
            <a:r>
              <a:rPr lang="ja-JP" altLang="en-US" sz="1200" dirty="0" smtClean="0"/>
              <a:t>いる」との判断。３ヶ月連続で下方修正。</a:t>
            </a:r>
            <a:endParaRPr kumimoji="1" lang="ja-JP" altLang="en-US" sz="1200" dirty="0"/>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728" y="4452478"/>
            <a:ext cx="3627272" cy="2046697"/>
          </a:xfrm>
          <a:prstGeom prst="rect">
            <a:avLst/>
          </a:prstGeom>
        </p:spPr>
      </p:pic>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2108" y="4413501"/>
            <a:ext cx="2329292" cy="2242378"/>
          </a:xfrm>
          <a:prstGeom prst="rect">
            <a:avLst/>
          </a:prstGeom>
        </p:spPr>
      </p:pic>
      <p:sp>
        <p:nvSpPr>
          <p:cNvPr id="23" name="テキスト ボックス 22"/>
          <p:cNvSpPr txBox="1"/>
          <p:nvPr/>
        </p:nvSpPr>
        <p:spPr>
          <a:xfrm>
            <a:off x="8227227" y="3570599"/>
            <a:ext cx="3616430" cy="738664"/>
          </a:xfrm>
          <a:prstGeom prst="rect">
            <a:avLst/>
          </a:prstGeom>
          <a:noFill/>
        </p:spPr>
        <p:txBody>
          <a:bodyPr wrap="square" rtlCol="0">
            <a:spAutoFit/>
          </a:bodyPr>
          <a:lstStyle/>
          <a:p>
            <a:r>
              <a:rPr lang="ja-JP" altLang="en-US" b="1" dirty="0" smtClean="0"/>
              <a:t>＜倒産関連＞</a:t>
            </a:r>
            <a:endParaRPr lang="en-US" altLang="ja-JP" b="1" dirty="0"/>
          </a:p>
          <a:p>
            <a:r>
              <a:rPr lang="ja-JP" altLang="en-US" sz="1200" dirty="0"/>
              <a:t>４月の倒産件数は、全体としては</a:t>
            </a:r>
            <a:r>
              <a:rPr lang="ja-JP" altLang="en-US" sz="1200" dirty="0" smtClean="0"/>
              <a:t>増加が</a:t>
            </a:r>
            <a:r>
              <a:rPr lang="ja-JP" altLang="en-US" sz="1200" dirty="0"/>
              <a:t>抑制されているが、感染症関連</a:t>
            </a:r>
            <a:r>
              <a:rPr lang="ja-JP" altLang="en-US" sz="1200" dirty="0" smtClean="0"/>
              <a:t>倒産は</a:t>
            </a:r>
            <a:r>
              <a:rPr lang="ja-JP" altLang="en-US" sz="1200" dirty="0"/>
              <a:t>増加。</a:t>
            </a:r>
            <a:endParaRPr kumimoji="1" lang="ja-JP" altLang="en-US" sz="1200" dirty="0"/>
          </a:p>
        </p:txBody>
      </p:sp>
      <p:sp>
        <p:nvSpPr>
          <p:cNvPr id="16" name="正方形/長方形 15"/>
          <p:cNvSpPr/>
          <p:nvPr/>
        </p:nvSpPr>
        <p:spPr>
          <a:xfrm>
            <a:off x="6207294" y="802380"/>
            <a:ext cx="5636363" cy="260122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b="1" dirty="0" smtClean="0"/>
              <a:t>＜景気＞</a:t>
            </a:r>
            <a:endParaRPr lang="en-US" altLang="ja-JP" b="1" dirty="0" smtClean="0"/>
          </a:p>
          <a:p>
            <a:r>
              <a:rPr lang="ja-JP" altLang="en-US" sz="1200" dirty="0" smtClean="0"/>
              <a:t>〇</a:t>
            </a:r>
            <a:r>
              <a:rPr lang="ja-JP" altLang="en-US" sz="1200" dirty="0" smtClean="0">
                <a:latin typeface="+mn-ea"/>
              </a:rPr>
              <a:t>街角景気は、</a:t>
            </a:r>
            <a:r>
              <a:rPr lang="ja-JP" altLang="en-US" sz="1200" b="1" dirty="0" smtClean="0">
                <a:latin typeface="ＭＳ ゴシック" panose="020B0609070205080204" pitchFamily="49" charset="-128"/>
                <a:ea typeface="ＭＳ ゴシック" panose="020B0609070205080204" pitchFamily="49" charset="-128"/>
              </a:rPr>
              <a:t>これまで過去最低だったリーマンショック時を下回り</a:t>
            </a:r>
            <a:r>
              <a:rPr lang="ja-JP" altLang="en-US" sz="1200" dirty="0" smtClean="0"/>
              <a:t>、極めて</a:t>
            </a:r>
            <a:endParaRPr lang="en-US" altLang="ja-JP" sz="1200" dirty="0" smtClean="0"/>
          </a:p>
          <a:p>
            <a:r>
              <a:rPr lang="ja-JP" altLang="en-US" sz="1200" dirty="0"/>
              <a:t>　</a:t>
            </a:r>
            <a:r>
              <a:rPr lang="ja-JP" altLang="en-US" sz="1200" dirty="0" smtClean="0"/>
              <a:t>厳しい状況にある中で、さらに悪化している。</a:t>
            </a:r>
            <a:endParaRPr lang="en-US" altLang="ja-JP" sz="1200" dirty="0" smtClean="0"/>
          </a:p>
          <a:p>
            <a:r>
              <a:rPr lang="ja-JP" altLang="en-US" sz="1200" dirty="0" smtClean="0"/>
              <a:t>〇内訳をみると、飲食、サービス関連等の非製造業で特に厳しい。</a:t>
            </a:r>
            <a:endParaRPr lang="en-US" altLang="ja-JP" sz="1200" dirty="0" smtClean="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469" y="1655263"/>
            <a:ext cx="3294898" cy="1722687"/>
          </a:xfrm>
          <a:prstGeom prst="rect">
            <a:avLst/>
          </a:prstGeom>
        </p:spPr>
      </p:pic>
      <p:sp>
        <p:nvSpPr>
          <p:cNvPr id="18" name="スライド番号プレースホルダー 3"/>
          <p:cNvSpPr txBox="1">
            <a:spLocks/>
          </p:cNvSpPr>
          <p:nvPr/>
        </p:nvSpPr>
        <p:spPr>
          <a:xfrm>
            <a:off x="9472864" y="649287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t>20</a:t>
            </a:r>
            <a:endParaRPr lang="ja-JP" altLang="en-US" sz="1800" dirty="0"/>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2155" y="4072025"/>
            <a:ext cx="2510856" cy="1000061"/>
          </a:xfrm>
          <a:prstGeom prst="rect">
            <a:avLst/>
          </a:prstGeom>
        </p:spPr>
      </p:pic>
      <p:sp>
        <p:nvSpPr>
          <p:cNvPr id="5" name="テキスト ボックス 4"/>
          <p:cNvSpPr txBox="1"/>
          <p:nvPr/>
        </p:nvSpPr>
        <p:spPr>
          <a:xfrm>
            <a:off x="467097" y="4187228"/>
            <a:ext cx="1015419" cy="830997"/>
          </a:xfrm>
          <a:prstGeom prst="rect">
            <a:avLst/>
          </a:prstGeom>
          <a:noFill/>
        </p:spPr>
        <p:txBody>
          <a:bodyPr wrap="square" rtlCol="0">
            <a:spAutoFit/>
          </a:bodyPr>
          <a:lstStyle/>
          <a:p>
            <a:r>
              <a:rPr lang="ja-JP" altLang="en-US" sz="800" dirty="0" smtClean="0"/>
              <a:t>消費</a:t>
            </a:r>
            <a:r>
              <a:rPr lang="ja-JP" altLang="en-US" sz="800" dirty="0"/>
              <a:t>支出の対前年同月実質増減率の</a:t>
            </a:r>
            <a:r>
              <a:rPr lang="ja-JP" altLang="en-US" sz="800" dirty="0" smtClean="0"/>
              <a:t>推移（</a:t>
            </a:r>
            <a:r>
              <a:rPr lang="ja-JP" altLang="en-US" sz="800" dirty="0"/>
              <a:t>二人以上の世帯</a:t>
            </a:r>
            <a:r>
              <a:rPr lang="ja-JP" altLang="en-US" sz="800" dirty="0" smtClean="0"/>
              <a:t>）</a:t>
            </a:r>
            <a:endParaRPr lang="en-US" altLang="ja-JP" sz="800" dirty="0" smtClean="0"/>
          </a:p>
          <a:p>
            <a:r>
              <a:rPr lang="en-US" altLang="ja-JP" sz="800" dirty="0" smtClean="0"/>
              <a:t>※2019</a:t>
            </a:r>
            <a:r>
              <a:rPr lang="ja-JP" altLang="en-US" sz="800" dirty="0" smtClean="0"/>
              <a:t>年３月以降を抜粋</a:t>
            </a:r>
            <a:endParaRPr kumimoji="1" lang="ja-JP" altLang="en-US" sz="800" dirty="0"/>
          </a:p>
        </p:txBody>
      </p:sp>
      <p:sp>
        <p:nvSpPr>
          <p:cNvPr id="7" name="テキスト ボックス 6"/>
          <p:cNvSpPr txBox="1"/>
          <p:nvPr/>
        </p:nvSpPr>
        <p:spPr>
          <a:xfrm>
            <a:off x="2264781" y="4642749"/>
            <a:ext cx="697627" cy="215444"/>
          </a:xfrm>
          <a:prstGeom prst="rect">
            <a:avLst/>
          </a:prstGeom>
          <a:noFill/>
        </p:spPr>
        <p:txBody>
          <a:bodyPr wrap="none" rtlCol="0">
            <a:spAutoFit/>
          </a:bodyPr>
          <a:lstStyle/>
          <a:p>
            <a:r>
              <a:rPr lang="ja-JP" altLang="en-US" sz="800" dirty="0" smtClean="0"/>
              <a:t>消費支出↑</a:t>
            </a:r>
            <a:endParaRPr kumimoji="1" lang="ja-JP" altLang="en-US" sz="800" dirty="0"/>
          </a:p>
        </p:txBody>
      </p:sp>
      <p:sp>
        <p:nvSpPr>
          <p:cNvPr id="8" name="正方形/長方形 7"/>
          <p:cNvSpPr/>
          <p:nvPr/>
        </p:nvSpPr>
        <p:spPr>
          <a:xfrm>
            <a:off x="2682323" y="4259190"/>
            <a:ext cx="2035568" cy="215444"/>
          </a:xfrm>
          <a:prstGeom prst="rect">
            <a:avLst/>
          </a:prstGeom>
        </p:spPr>
        <p:txBody>
          <a:bodyPr wrap="square">
            <a:spAutoFit/>
          </a:bodyPr>
          <a:lstStyle/>
          <a:p>
            <a:r>
              <a:rPr lang="ja-JP" altLang="en-US" sz="800" dirty="0" smtClean="0">
                <a:latin typeface="MS-Mincho"/>
              </a:rPr>
              <a:t>↓</a:t>
            </a:r>
            <a:r>
              <a:rPr lang="ja-JP" altLang="en-US" sz="700" dirty="0" smtClean="0">
                <a:latin typeface="MS-Mincho"/>
              </a:rPr>
              <a:t>消費</a:t>
            </a:r>
            <a:r>
              <a:rPr lang="ja-JP" altLang="en-US" sz="700" dirty="0">
                <a:latin typeface="MS-Mincho"/>
              </a:rPr>
              <a:t>支出</a:t>
            </a:r>
            <a:r>
              <a:rPr lang="en-US" altLang="ja-JP" sz="600" dirty="0">
                <a:latin typeface="MS-Mincho"/>
              </a:rPr>
              <a:t>(</a:t>
            </a:r>
            <a:r>
              <a:rPr lang="ja-JP" altLang="en-US" sz="600" dirty="0">
                <a:latin typeface="MS-Mincho"/>
              </a:rPr>
              <a:t>３か月後方移動平均</a:t>
            </a:r>
            <a:r>
              <a:rPr lang="en-US" altLang="ja-JP" sz="600" dirty="0">
                <a:latin typeface="MS-Mincho"/>
              </a:rPr>
              <a:t>)</a:t>
            </a:r>
            <a:endParaRPr lang="ja-JP" altLang="en-US" sz="800" dirty="0"/>
          </a:p>
        </p:txBody>
      </p:sp>
      <p:sp>
        <p:nvSpPr>
          <p:cNvPr id="12" name="角丸四角形吹き出し 11"/>
          <p:cNvSpPr/>
          <p:nvPr/>
        </p:nvSpPr>
        <p:spPr>
          <a:xfrm>
            <a:off x="467097" y="4108972"/>
            <a:ext cx="939005" cy="963113"/>
          </a:xfrm>
          <a:prstGeom prst="wedgeRoundRectCallout">
            <a:avLst>
              <a:gd name="adj1" fmla="val 65419"/>
              <a:gd name="adj2" fmla="val -2725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9559950" y="3570599"/>
            <a:ext cx="2457878" cy="338554"/>
          </a:xfrm>
          <a:prstGeom prst="rect">
            <a:avLst/>
          </a:prstGeom>
          <a:noFill/>
        </p:spPr>
        <p:txBody>
          <a:bodyPr wrap="square" rtlCol="0">
            <a:spAutoFit/>
          </a:bodyPr>
          <a:lstStyle/>
          <a:p>
            <a:r>
              <a:rPr kumimoji="1" lang="ja-JP" altLang="en-US" sz="800" dirty="0" smtClean="0"/>
              <a:t>出典：内閣府</a:t>
            </a:r>
            <a:r>
              <a:rPr lang="ja-JP" altLang="en-US" sz="800" dirty="0"/>
              <a:t>（令和２年５月</a:t>
            </a:r>
            <a:r>
              <a:rPr lang="en-US" altLang="ja-JP" sz="800" dirty="0"/>
              <a:t>28</a:t>
            </a:r>
            <a:r>
              <a:rPr lang="ja-JP" altLang="en-US" sz="800" dirty="0"/>
              <a:t>日</a:t>
            </a:r>
            <a:r>
              <a:rPr lang="ja-JP" altLang="en-US" sz="800" dirty="0" smtClean="0"/>
              <a:t>）</a:t>
            </a:r>
            <a:endParaRPr lang="en-US" altLang="ja-JP" sz="800" dirty="0" smtClean="0"/>
          </a:p>
          <a:p>
            <a:r>
              <a:rPr lang="ja-JP" altLang="en-US" sz="800" dirty="0" smtClean="0"/>
              <a:t>　「月例</a:t>
            </a:r>
            <a:r>
              <a:rPr lang="ja-JP" altLang="en-US" sz="800" dirty="0"/>
              <a:t>経済報告等に</a:t>
            </a:r>
            <a:r>
              <a:rPr lang="ja-JP" altLang="en-US" sz="800" dirty="0" smtClean="0"/>
              <a:t>関する関係</a:t>
            </a:r>
            <a:r>
              <a:rPr lang="ja-JP" altLang="en-US" sz="800" dirty="0"/>
              <a:t>閣僚会議</a:t>
            </a:r>
            <a:r>
              <a:rPr lang="ja-JP" altLang="en-US" sz="800" dirty="0" smtClean="0"/>
              <a:t>資料」</a:t>
            </a:r>
            <a:endParaRPr kumimoji="1" lang="ja-JP" altLang="en-US" sz="800" dirty="0"/>
          </a:p>
        </p:txBody>
      </p:sp>
      <p:sp>
        <p:nvSpPr>
          <p:cNvPr id="25" name="テキスト ボックス 24"/>
          <p:cNvSpPr txBox="1"/>
          <p:nvPr/>
        </p:nvSpPr>
        <p:spPr>
          <a:xfrm>
            <a:off x="7261727" y="847073"/>
            <a:ext cx="5232636" cy="230832"/>
          </a:xfrm>
          <a:prstGeom prst="rect">
            <a:avLst/>
          </a:prstGeom>
          <a:noFill/>
        </p:spPr>
        <p:txBody>
          <a:bodyPr wrap="square" rtlCol="0">
            <a:spAutoFit/>
          </a:bodyPr>
          <a:lstStyle/>
          <a:p>
            <a:r>
              <a:rPr kumimoji="1" lang="ja-JP" altLang="en-US" sz="900" dirty="0" smtClean="0"/>
              <a:t>出典：内閣府</a:t>
            </a:r>
            <a:r>
              <a:rPr lang="ja-JP" altLang="en-US" sz="900" dirty="0"/>
              <a:t>（令和２年５月</a:t>
            </a:r>
            <a:r>
              <a:rPr lang="en-US" altLang="ja-JP" sz="900" dirty="0"/>
              <a:t>28</a:t>
            </a:r>
            <a:r>
              <a:rPr lang="ja-JP" altLang="en-US" sz="900" dirty="0"/>
              <a:t>日</a:t>
            </a:r>
            <a:r>
              <a:rPr lang="ja-JP" altLang="en-US" sz="900" dirty="0" smtClean="0"/>
              <a:t>）「月例</a:t>
            </a:r>
            <a:r>
              <a:rPr lang="ja-JP" altLang="en-US" sz="900" dirty="0"/>
              <a:t>経済報告等に</a:t>
            </a:r>
            <a:r>
              <a:rPr lang="ja-JP" altLang="en-US" sz="900" dirty="0" smtClean="0"/>
              <a:t>関する関係</a:t>
            </a:r>
            <a:r>
              <a:rPr lang="ja-JP" altLang="en-US" sz="900" dirty="0"/>
              <a:t>閣僚会議</a:t>
            </a:r>
            <a:r>
              <a:rPr lang="ja-JP" altLang="en-US" sz="900" dirty="0" smtClean="0"/>
              <a:t>資料」</a:t>
            </a:r>
            <a:endParaRPr kumimoji="1" lang="ja-JP" altLang="en-US" sz="900" dirty="0"/>
          </a:p>
        </p:txBody>
      </p:sp>
      <p:sp>
        <p:nvSpPr>
          <p:cNvPr id="26" name="テキスト ボックス 25"/>
          <p:cNvSpPr txBox="1"/>
          <p:nvPr/>
        </p:nvSpPr>
        <p:spPr>
          <a:xfrm>
            <a:off x="5705866" y="3595323"/>
            <a:ext cx="2457878" cy="461665"/>
          </a:xfrm>
          <a:prstGeom prst="rect">
            <a:avLst/>
          </a:prstGeom>
          <a:noFill/>
        </p:spPr>
        <p:txBody>
          <a:bodyPr wrap="square" rtlCol="0">
            <a:spAutoFit/>
          </a:bodyPr>
          <a:lstStyle/>
          <a:p>
            <a:r>
              <a:rPr kumimoji="1" lang="ja-JP" altLang="en-US" sz="800" dirty="0" smtClean="0"/>
              <a:t>出典：内閣府</a:t>
            </a:r>
            <a:r>
              <a:rPr lang="ja-JP" altLang="en-US" sz="800" dirty="0"/>
              <a:t>政策統括官（令和２年５月</a:t>
            </a:r>
            <a:r>
              <a:rPr lang="en-US" altLang="ja-JP" sz="800" dirty="0"/>
              <a:t>29</a:t>
            </a:r>
            <a:r>
              <a:rPr lang="ja-JP" altLang="en-US" sz="800" dirty="0"/>
              <a:t>日）</a:t>
            </a:r>
            <a:endParaRPr kumimoji="1" lang="en-US" altLang="ja-JP" sz="800" dirty="0" smtClean="0"/>
          </a:p>
          <a:p>
            <a:r>
              <a:rPr lang="ja-JP" altLang="en-US" sz="800" dirty="0"/>
              <a:t>　</a:t>
            </a:r>
            <a:r>
              <a:rPr lang="ja-JP" altLang="en-US" sz="800" dirty="0" smtClean="0"/>
              <a:t>　　「</a:t>
            </a:r>
            <a:r>
              <a:rPr kumimoji="1" lang="ja-JP" altLang="en-US" sz="800" dirty="0" smtClean="0"/>
              <a:t>地域経済動向」</a:t>
            </a:r>
            <a:r>
              <a:rPr lang="ja-JP" altLang="en-US" sz="800" dirty="0"/>
              <a:t>　</a:t>
            </a:r>
            <a:endParaRPr lang="en-US" altLang="ja-JP" sz="800" dirty="0" smtClean="0"/>
          </a:p>
          <a:p>
            <a:r>
              <a:rPr lang="ja-JP" altLang="en-US" sz="800" dirty="0" smtClean="0"/>
              <a:t>　　　</a:t>
            </a:r>
            <a:endParaRPr kumimoji="1" lang="ja-JP" altLang="en-US" sz="800" dirty="0"/>
          </a:p>
        </p:txBody>
      </p:sp>
      <p:sp>
        <p:nvSpPr>
          <p:cNvPr id="27" name="テキスト ボックス 26"/>
          <p:cNvSpPr txBox="1"/>
          <p:nvPr/>
        </p:nvSpPr>
        <p:spPr>
          <a:xfrm>
            <a:off x="1738932" y="3641498"/>
            <a:ext cx="3167464" cy="215444"/>
          </a:xfrm>
          <a:prstGeom prst="rect">
            <a:avLst/>
          </a:prstGeom>
          <a:noFill/>
        </p:spPr>
        <p:txBody>
          <a:bodyPr wrap="square" rtlCol="0">
            <a:spAutoFit/>
          </a:bodyPr>
          <a:lstStyle/>
          <a:p>
            <a:r>
              <a:rPr lang="ja-JP" altLang="en-US" sz="800" dirty="0">
                <a:solidFill>
                  <a:prstClr val="black"/>
                </a:solidFill>
              </a:rPr>
              <a:t>出典：総務省「家計調査</a:t>
            </a:r>
            <a:r>
              <a:rPr lang="ja-JP" altLang="en-US" sz="800" dirty="0" smtClean="0">
                <a:solidFill>
                  <a:prstClr val="black"/>
                </a:solidFill>
              </a:rPr>
              <a:t>報告</a:t>
            </a:r>
            <a:r>
              <a:rPr lang="ja-JP" altLang="en-US" sz="800" dirty="0">
                <a:solidFill>
                  <a:prstClr val="black"/>
                </a:solidFill>
              </a:rPr>
              <a:t>（</a:t>
            </a:r>
            <a:r>
              <a:rPr lang="ja-JP" altLang="en-US" sz="800" dirty="0" smtClean="0">
                <a:solidFill>
                  <a:prstClr val="black"/>
                </a:solidFill>
              </a:rPr>
              <a:t>令和２年４月分</a:t>
            </a:r>
            <a:r>
              <a:rPr lang="ja-JP" altLang="en-US" sz="800" dirty="0">
                <a:solidFill>
                  <a:prstClr val="black"/>
                </a:solidFill>
              </a:rPr>
              <a:t>）</a:t>
            </a:r>
            <a:r>
              <a:rPr lang="ja-JP" altLang="en-US" sz="800" dirty="0" smtClean="0">
                <a:solidFill>
                  <a:prstClr val="black"/>
                </a:solidFill>
              </a:rPr>
              <a:t>」</a:t>
            </a:r>
            <a:endParaRPr kumimoji="1" lang="ja-JP" altLang="en-US" sz="800" dirty="0"/>
          </a:p>
        </p:txBody>
      </p:sp>
    </p:spTree>
    <p:extLst>
      <p:ext uri="{BB962C8B-B14F-4D97-AF65-F5344CB8AC3E}">
        <p14:creationId xmlns:p14="http://schemas.microsoft.com/office/powerpoint/2010/main" val="1031504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217525" y="-340365"/>
            <a:ext cx="7231380" cy="5890260"/>
          </a:xfrm>
          <a:prstGeom prst="rect">
            <a:avLst/>
          </a:prstGeom>
        </p:spPr>
      </p:pic>
      <p:sp>
        <p:nvSpPr>
          <p:cNvPr id="2" name="スライド番号プレースホルダー 1"/>
          <p:cNvSpPr>
            <a:spLocks noGrp="1"/>
          </p:cNvSpPr>
          <p:nvPr>
            <p:ph type="sldNum" sz="quarter" idx="12"/>
          </p:nvPr>
        </p:nvSpPr>
        <p:spPr>
          <a:xfrm>
            <a:off x="9448800" y="6465263"/>
            <a:ext cx="2743200" cy="365125"/>
          </a:xfrm>
        </p:spPr>
        <p:txBody>
          <a:bodyPr/>
          <a:lstStyle/>
          <a:p>
            <a:r>
              <a:rPr kumimoji="1" lang="en-US" altLang="ja-JP" dirty="0" smtClean="0">
                <a:solidFill>
                  <a:schemeClr val="tx1"/>
                </a:solidFill>
              </a:rPr>
              <a:t>21</a:t>
            </a:r>
            <a:endParaRPr kumimoji="1" lang="ja-JP" altLang="en-US" dirty="0">
              <a:solidFill>
                <a:schemeClr val="tx1"/>
              </a:solidFill>
            </a:endParaRPr>
          </a:p>
        </p:txBody>
      </p:sp>
      <p:sp>
        <p:nvSpPr>
          <p:cNvPr id="6" name="テキスト ボックス 5"/>
          <p:cNvSpPr txBox="1"/>
          <p:nvPr/>
        </p:nvSpPr>
        <p:spPr>
          <a:xfrm>
            <a:off x="463963" y="5447474"/>
            <a:ext cx="323165" cy="868415"/>
          </a:xfrm>
          <a:prstGeom prst="rect">
            <a:avLst/>
          </a:prstGeom>
          <a:noFill/>
        </p:spPr>
        <p:txBody>
          <a:bodyPr vert="eaVert" wrap="square" rtlCol="0">
            <a:spAutoFit/>
          </a:bodyPr>
          <a:lstStyle/>
          <a:p>
            <a:r>
              <a:rPr kumimoji="1" lang="ja-JP" altLang="en-US" sz="900" dirty="0" smtClean="0"/>
              <a:t>緊急事態宣言</a:t>
            </a:r>
            <a:endParaRPr kumimoji="1" lang="ja-JP" altLang="en-US" sz="900" dirty="0"/>
          </a:p>
        </p:txBody>
      </p:sp>
      <p:cxnSp>
        <p:nvCxnSpPr>
          <p:cNvPr id="7" name="直線矢印コネクタ 6"/>
          <p:cNvCxnSpPr/>
          <p:nvPr/>
        </p:nvCxnSpPr>
        <p:spPr>
          <a:xfrm>
            <a:off x="744264" y="5584388"/>
            <a:ext cx="6633770"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857499" y="5353556"/>
            <a:ext cx="1498019" cy="230832"/>
          </a:xfrm>
          <a:prstGeom prst="rect">
            <a:avLst/>
          </a:prstGeom>
          <a:noFill/>
        </p:spPr>
        <p:txBody>
          <a:bodyPr wrap="square" rtlCol="0">
            <a:spAutoFit/>
          </a:bodyPr>
          <a:lstStyle/>
          <a:p>
            <a:r>
              <a:rPr lang="ja-JP" altLang="en-US" sz="900" dirty="0" smtClean="0"/>
              <a:t>外出自粛・イベント自粛</a:t>
            </a:r>
            <a:endParaRPr kumimoji="1" lang="ja-JP" altLang="en-US" sz="900" dirty="0"/>
          </a:p>
        </p:txBody>
      </p:sp>
      <p:cxnSp>
        <p:nvCxnSpPr>
          <p:cNvPr id="9" name="直線矢印コネクタ 8"/>
          <p:cNvCxnSpPr/>
          <p:nvPr/>
        </p:nvCxnSpPr>
        <p:spPr>
          <a:xfrm>
            <a:off x="1609058" y="5867393"/>
            <a:ext cx="5768976"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094719" y="5654455"/>
            <a:ext cx="1023581" cy="230832"/>
          </a:xfrm>
          <a:prstGeom prst="rect">
            <a:avLst/>
          </a:prstGeom>
          <a:noFill/>
        </p:spPr>
        <p:txBody>
          <a:bodyPr wrap="square" rtlCol="0">
            <a:spAutoFit/>
          </a:bodyPr>
          <a:lstStyle/>
          <a:p>
            <a:r>
              <a:rPr lang="ja-JP" altLang="en-US" sz="900" dirty="0" smtClean="0"/>
              <a:t>施設の使用制限</a:t>
            </a:r>
            <a:endParaRPr kumimoji="1" lang="ja-JP" altLang="en-US" sz="900" dirty="0"/>
          </a:p>
        </p:txBody>
      </p:sp>
      <p:cxnSp>
        <p:nvCxnSpPr>
          <p:cNvPr id="13" name="直線コネクタ 12"/>
          <p:cNvCxnSpPr/>
          <p:nvPr/>
        </p:nvCxnSpPr>
        <p:spPr>
          <a:xfrm flipH="1">
            <a:off x="1603003" y="5332191"/>
            <a:ext cx="1" cy="77645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角丸四角形吹き出し 15"/>
          <p:cNvSpPr/>
          <p:nvPr/>
        </p:nvSpPr>
        <p:spPr>
          <a:xfrm>
            <a:off x="2073798" y="685294"/>
            <a:ext cx="1239038" cy="402062"/>
          </a:xfrm>
          <a:prstGeom prst="wedgeRoundRectCallout">
            <a:avLst>
              <a:gd name="adj1" fmla="val -70120"/>
              <a:gd name="adj2" fmla="val -387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t>4/14</a:t>
            </a:r>
            <a:r>
              <a:rPr lang="ja-JP" altLang="en-US" sz="1050" dirty="0" smtClean="0"/>
              <a:t>施設の使用制限要請</a:t>
            </a:r>
            <a:endParaRPr kumimoji="1" lang="ja-JP" altLang="en-US" sz="1050" dirty="0"/>
          </a:p>
        </p:txBody>
      </p:sp>
      <p:sp>
        <p:nvSpPr>
          <p:cNvPr id="17" name="角丸四角形吹き出し 16"/>
          <p:cNvSpPr/>
          <p:nvPr/>
        </p:nvSpPr>
        <p:spPr>
          <a:xfrm>
            <a:off x="4552491" y="1182831"/>
            <a:ext cx="1653510" cy="364331"/>
          </a:xfrm>
          <a:prstGeom prst="wedgeRoundRectCallout">
            <a:avLst>
              <a:gd name="adj1" fmla="val 44058"/>
              <a:gd name="adj2" fmla="val 19478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t>5</a:t>
            </a:r>
            <a:r>
              <a:rPr kumimoji="1" lang="en-US" altLang="ja-JP" sz="1050" dirty="0" smtClean="0"/>
              <a:t>/15</a:t>
            </a:r>
            <a:r>
              <a:rPr kumimoji="1" lang="ja-JP" altLang="en-US" sz="1050" dirty="0" smtClean="0"/>
              <a:t>　</a:t>
            </a:r>
            <a:r>
              <a:rPr kumimoji="1" lang="en-US" altLang="ja-JP" sz="1050" dirty="0" smtClean="0"/>
              <a:t>14</a:t>
            </a:r>
            <a:r>
              <a:rPr kumimoji="1" lang="ja-JP" altLang="en-US" sz="1050" dirty="0" smtClean="0"/>
              <a:t>日に休業要請の一部緩和を決定</a:t>
            </a:r>
            <a:endParaRPr kumimoji="1" lang="ja-JP" altLang="en-US" sz="1050" dirty="0"/>
          </a:p>
        </p:txBody>
      </p:sp>
      <p:sp>
        <p:nvSpPr>
          <p:cNvPr id="18" name="角丸四角形吹き出し 17"/>
          <p:cNvSpPr/>
          <p:nvPr/>
        </p:nvSpPr>
        <p:spPr>
          <a:xfrm>
            <a:off x="2428998" y="1459038"/>
            <a:ext cx="547688" cy="242887"/>
          </a:xfrm>
          <a:prstGeom prst="wedgeRoundRectCallout">
            <a:avLst>
              <a:gd name="adj1" fmla="val 5254"/>
              <a:gd name="adj2" fmla="val 2154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t>4</a:t>
            </a:r>
            <a:r>
              <a:rPr kumimoji="1" lang="en-US" altLang="ja-JP" sz="1050" dirty="0" smtClean="0"/>
              <a:t>/21</a:t>
            </a:r>
            <a:endParaRPr kumimoji="1" lang="ja-JP" altLang="en-US" sz="1050" dirty="0"/>
          </a:p>
        </p:txBody>
      </p:sp>
      <p:sp>
        <p:nvSpPr>
          <p:cNvPr id="19" name="角丸四角形吹き出し 18"/>
          <p:cNvSpPr/>
          <p:nvPr/>
        </p:nvSpPr>
        <p:spPr>
          <a:xfrm>
            <a:off x="3272754" y="1394322"/>
            <a:ext cx="1194472" cy="437817"/>
          </a:xfrm>
          <a:prstGeom prst="wedgeRoundRectCallout">
            <a:avLst>
              <a:gd name="adj1" fmla="val -55392"/>
              <a:gd name="adj2" fmla="val 204280"/>
              <a:gd name="adj3" fmla="val 16667"/>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t>4</a:t>
            </a:r>
            <a:r>
              <a:rPr kumimoji="1" lang="en-US" altLang="ja-JP" sz="1050" dirty="0" smtClean="0"/>
              <a:t>/24</a:t>
            </a:r>
            <a:r>
              <a:rPr kumimoji="1" lang="ja-JP" altLang="en-US" sz="1050" dirty="0" smtClean="0"/>
              <a:t>休業要請（ﾊﾟﾁﾝｺ</a:t>
            </a:r>
            <a:r>
              <a:rPr kumimoji="1" lang="en-US" altLang="ja-JP" sz="1050" dirty="0" smtClean="0"/>
              <a:t>6</a:t>
            </a:r>
            <a:r>
              <a:rPr kumimoji="1" lang="ja-JP" altLang="en-US" sz="1050" dirty="0" smtClean="0"/>
              <a:t>店舗）</a:t>
            </a:r>
            <a:endParaRPr kumimoji="1" lang="ja-JP" altLang="en-US" sz="1050" dirty="0"/>
          </a:p>
        </p:txBody>
      </p:sp>
      <p:sp>
        <p:nvSpPr>
          <p:cNvPr id="20" name="角丸四角形吹き出し 19"/>
          <p:cNvSpPr/>
          <p:nvPr/>
        </p:nvSpPr>
        <p:spPr>
          <a:xfrm>
            <a:off x="3563646" y="2151733"/>
            <a:ext cx="1186437" cy="437817"/>
          </a:xfrm>
          <a:prstGeom prst="wedgeRoundRectCallout">
            <a:avLst>
              <a:gd name="adj1" fmla="val -42161"/>
              <a:gd name="adj2" fmla="val 233650"/>
              <a:gd name="adj3" fmla="val 16667"/>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t>4</a:t>
            </a:r>
            <a:r>
              <a:rPr kumimoji="1" lang="en-US" altLang="ja-JP" sz="1050" dirty="0" smtClean="0"/>
              <a:t>/27</a:t>
            </a:r>
            <a:r>
              <a:rPr kumimoji="1" lang="ja-JP" altLang="en-US" sz="1050" dirty="0" smtClean="0"/>
              <a:t>休業要請（ﾊﾟﾁﾝｺ</a:t>
            </a:r>
            <a:r>
              <a:rPr lang="en-US" altLang="ja-JP" sz="1050" dirty="0"/>
              <a:t>3</a:t>
            </a:r>
            <a:r>
              <a:rPr kumimoji="1" lang="ja-JP" altLang="en-US" sz="1050" dirty="0" smtClean="0"/>
              <a:t>店舗）</a:t>
            </a:r>
            <a:endParaRPr kumimoji="1" lang="ja-JP" altLang="en-US" sz="1050" dirty="0"/>
          </a:p>
        </p:txBody>
      </p:sp>
      <p:sp>
        <p:nvSpPr>
          <p:cNvPr id="21" name="角丸四角形吹き出し 20"/>
          <p:cNvSpPr/>
          <p:nvPr/>
        </p:nvSpPr>
        <p:spPr>
          <a:xfrm>
            <a:off x="4183187" y="2715373"/>
            <a:ext cx="1186437" cy="437817"/>
          </a:xfrm>
          <a:prstGeom prst="wedgeRoundRectCallout">
            <a:avLst>
              <a:gd name="adj1" fmla="val -75880"/>
              <a:gd name="adj2" fmla="val 155330"/>
              <a:gd name="adj3" fmla="val 16667"/>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t>4</a:t>
            </a:r>
            <a:r>
              <a:rPr kumimoji="1" lang="en-US" altLang="ja-JP" sz="1050" dirty="0" smtClean="0"/>
              <a:t>/28</a:t>
            </a:r>
            <a:r>
              <a:rPr kumimoji="1" lang="ja-JP" altLang="en-US" sz="1050" dirty="0" smtClean="0"/>
              <a:t>休業要請（ﾊﾟﾁﾝｺ</a:t>
            </a:r>
            <a:r>
              <a:rPr lang="en-US" altLang="ja-JP" sz="1050" dirty="0" smtClean="0"/>
              <a:t>1</a:t>
            </a:r>
            <a:r>
              <a:rPr kumimoji="1" lang="ja-JP" altLang="en-US" sz="1050" dirty="0" smtClean="0"/>
              <a:t>店舗）</a:t>
            </a:r>
            <a:endParaRPr kumimoji="1" lang="ja-JP" altLang="en-US" sz="1050" dirty="0"/>
          </a:p>
        </p:txBody>
      </p:sp>
      <p:sp>
        <p:nvSpPr>
          <p:cNvPr id="25" name="テキスト ボックス 24"/>
          <p:cNvSpPr txBox="1"/>
          <p:nvPr/>
        </p:nvSpPr>
        <p:spPr>
          <a:xfrm>
            <a:off x="6001686" y="5305931"/>
            <a:ext cx="333233" cy="1533982"/>
          </a:xfrm>
          <a:prstGeom prst="rect">
            <a:avLst/>
          </a:prstGeom>
          <a:solidFill>
            <a:schemeClr val="bg1"/>
          </a:solidFill>
        </p:spPr>
        <p:txBody>
          <a:bodyPr vert="eaVert" wrap="square" rtlCol="0">
            <a:spAutoFit/>
          </a:bodyPr>
          <a:lstStyle/>
          <a:p>
            <a:r>
              <a:rPr lang="ja-JP" altLang="en-US" sz="900" dirty="0" smtClean="0"/>
              <a:t>緊急事態宣言解除（</a:t>
            </a:r>
            <a:r>
              <a:rPr lang="en-US" altLang="ja-JP" sz="900" dirty="0" smtClean="0"/>
              <a:t>39</a:t>
            </a:r>
            <a:r>
              <a:rPr lang="ja-JP" altLang="en-US" sz="900" dirty="0" smtClean="0"/>
              <a:t>県）</a:t>
            </a:r>
            <a:endParaRPr kumimoji="1" lang="ja-JP" altLang="en-US" sz="900" dirty="0"/>
          </a:p>
        </p:txBody>
      </p:sp>
      <p:sp>
        <p:nvSpPr>
          <p:cNvPr id="26" name="テキスト ボックス 25"/>
          <p:cNvSpPr txBox="1"/>
          <p:nvPr/>
        </p:nvSpPr>
        <p:spPr>
          <a:xfrm>
            <a:off x="7054869" y="5305930"/>
            <a:ext cx="323165" cy="1761619"/>
          </a:xfrm>
          <a:prstGeom prst="rect">
            <a:avLst/>
          </a:prstGeom>
          <a:solidFill>
            <a:schemeClr val="bg1"/>
          </a:solidFill>
        </p:spPr>
        <p:txBody>
          <a:bodyPr vert="eaVert" wrap="square" rtlCol="0">
            <a:spAutoFit/>
          </a:bodyPr>
          <a:lstStyle/>
          <a:p>
            <a:r>
              <a:rPr lang="ja-JP" altLang="en-US" sz="900" dirty="0" smtClean="0"/>
              <a:t>緊急事態宣言解除（大阪等）</a:t>
            </a:r>
            <a:endParaRPr kumimoji="1" lang="ja-JP" altLang="en-US" sz="900" dirty="0"/>
          </a:p>
        </p:txBody>
      </p:sp>
      <p:sp>
        <p:nvSpPr>
          <p:cNvPr id="5" name="正方形/長方形 4"/>
          <p:cNvSpPr/>
          <p:nvPr/>
        </p:nvSpPr>
        <p:spPr>
          <a:xfrm>
            <a:off x="0" y="0"/>
            <a:ext cx="12192000" cy="540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Meiryo UI" panose="020B0604030504040204" pitchFamily="50" charset="-128"/>
                <a:ea typeface="Meiryo UI" panose="020B0604030504040204" pitchFamily="50" charset="-128"/>
              </a:rPr>
              <a:t>緊急事態措置コールセンターの受付状況</a:t>
            </a:r>
            <a:endParaRPr lang="en-US" altLang="ja-JP" sz="2400" b="1" dirty="0">
              <a:latin typeface="Meiryo UI" panose="020B0604030504040204" pitchFamily="50" charset="-128"/>
              <a:ea typeface="Meiryo UI" panose="020B0604030504040204" pitchFamily="50" charset="-128"/>
            </a:endParaRPr>
          </a:p>
        </p:txBody>
      </p:sp>
      <p:sp>
        <p:nvSpPr>
          <p:cNvPr id="27" name="角丸四角形吹き出し 26"/>
          <p:cNvSpPr/>
          <p:nvPr/>
        </p:nvSpPr>
        <p:spPr>
          <a:xfrm>
            <a:off x="6206001" y="1613230"/>
            <a:ext cx="1653510" cy="364331"/>
          </a:xfrm>
          <a:prstGeom prst="wedgeRoundRectCallout">
            <a:avLst>
              <a:gd name="adj1" fmla="val 18777"/>
              <a:gd name="adj2" fmla="val 36420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t>5</a:t>
            </a:r>
            <a:r>
              <a:rPr kumimoji="1" lang="en-US" altLang="ja-JP" sz="1050" dirty="0" smtClean="0"/>
              <a:t>/22</a:t>
            </a:r>
            <a:r>
              <a:rPr kumimoji="1" lang="ja-JP" altLang="en-US" sz="1050" dirty="0" smtClean="0"/>
              <a:t>　</a:t>
            </a:r>
            <a:r>
              <a:rPr lang="en-US" altLang="ja-JP" sz="1050" dirty="0"/>
              <a:t>21</a:t>
            </a:r>
            <a:r>
              <a:rPr kumimoji="1" lang="ja-JP" altLang="en-US" sz="1050" dirty="0" smtClean="0"/>
              <a:t>日に休業要請の大幅緩和を決定</a:t>
            </a:r>
            <a:endParaRPr kumimoji="1" lang="ja-JP" altLang="en-US" sz="1050" dirty="0"/>
          </a:p>
        </p:txBody>
      </p:sp>
      <p:sp>
        <p:nvSpPr>
          <p:cNvPr id="28" name="テキスト ボックス 27"/>
          <p:cNvSpPr txBox="1"/>
          <p:nvPr/>
        </p:nvSpPr>
        <p:spPr>
          <a:xfrm>
            <a:off x="41333" y="6401869"/>
            <a:ext cx="6462842" cy="253916"/>
          </a:xfrm>
          <a:prstGeom prst="rect">
            <a:avLst/>
          </a:prstGeom>
          <a:noFill/>
        </p:spPr>
        <p:txBody>
          <a:bodyPr wrap="square" rtlCol="0">
            <a:spAutoFit/>
          </a:bodyPr>
          <a:lstStyle/>
          <a:p>
            <a:r>
              <a:rPr kumimoji="1" lang="en-US" altLang="ja-JP" sz="1050" dirty="0" smtClean="0"/>
              <a:t>※</a:t>
            </a:r>
            <a:r>
              <a:rPr kumimoji="1" lang="ja-JP" altLang="en-US" sz="1050" dirty="0" smtClean="0"/>
              <a:t>緊急事態措置に関する項目「休止要請」「外出自粛」「通報」「要望</a:t>
            </a:r>
            <a:r>
              <a:rPr lang="ja-JP" altLang="en-US" sz="1050" dirty="0"/>
              <a:t>・</a:t>
            </a:r>
            <a:r>
              <a:rPr kumimoji="1" lang="ja-JP" altLang="en-US" sz="1050" dirty="0" smtClean="0"/>
              <a:t>意見」のみグラフに表示</a:t>
            </a:r>
            <a:endParaRPr kumimoji="1" lang="ja-JP" altLang="en-US" sz="1050" dirty="0"/>
          </a:p>
        </p:txBody>
      </p:sp>
      <p:sp>
        <p:nvSpPr>
          <p:cNvPr id="29" name="テキスト ボックス 28"/>
          <p:cNvSpPr txBox="1"/>
          <p:nvPr/>
        </p:nvSpPr>
        <p:spPr>
          <a:xfrm>
            <a:off x="7663779" y="3473719"/>
            <a:ext cx="4528221" cy="577081"/>
          </a:xfrm>
          <a:prstGeom prst="rect">
            <a:avLst/>
          </a:prstGeom>
          <a:noFill/>
        </p:spPr>
        <p:txBody>
          <a:bodyPr wrap="square" rtlCol="0">
            <a:spAutoFit/>
          </a:bodyPr>
          <a:lstStyle/>
          <a:p>
            <a:r>
              <a:rPr kumimoji="1" lang="en-US" altLang="ja-JP" sz="1050" dirty="0" smtClean="0"/>
              <a:t>※</a:t>
            </a:r>
            <a:r>
              <a:rPr kumimoji="1" lang="ja-JP" altLang="en-US" sz="1050" dirty="0" smtClean="0"/>
              <a:t>「施設休止」「通報」の対象は、施設の使用停止を要請した施設。</a:t>
            </a:r>
            <a:endParaRPr kumimoji="1" lang="en-US" altLang="ja-JP" sz="1050" dirty="0" smtClean="0"/>
          </a:p>
          <a:p>
            <a:r>
              <a:rPr lang="en-US" altLang="ja-JP" sz="1050" dirty="0" smtClean="0"/>
              <a:t>※</a:t>
            </a:r>
            <a:r>
              <a:rPr lang="ja-JP" altLang="en-US" sz="1050" dirty="0" smtClean="0"/>
              <a:t>「要望・意見」には、施設の使用停止を要請した施設以外の施設に</a:t>
            </a:r>
            <a:endParaRPr lang="en-US" altLang="ja-JP" sz="1050" dirty="0" smtClean="0"/>
          </a:p>
          <a:p>
            <a:r>
              <a:rPr lang="ja-JP" altLang="en-US" sz="1050" dirty="0" smtClean="0"/>
              <a:t>　対する要望・意見等を計上。</a:t>
            </a:r>
            <a:endParaRPr kumimoji="1" lang="ja-JP" altLang="en-US" sz="1050" dirty="0"/>
          </a:p>
        </p:txBody>
      </p:sp>
      <p:sp>
        <p:nvSpPr>
          <p:cNvPr id="30" name="角丸四角形 29"/>
          <p:cNvSpPr/>
          <p:nvPr/>
        </p:nvSpPr>
        <p:spPr>
          <a:xfrm>
            <a:off x="7620000" y="4205800"/>
            <a:ext cx="4457700" cy="2218814"/>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400" dirty="0" smtClean="0"/>
              <a:t>〇コールセンターの受付状況を確認すると、緊急　</a:t>
            </a:r>
            <a:endParaRPr kumimoji="1" lang="en-US" altLang="ja-JP" sz="1400" dirty="0" smtClean="0"/>
          </a:p>
          <a:p>
            <a:r>
              <a:rPr lang="ja-JP" altLang="en-US" sz="1400" dirty="0"/>
              <a:t>　</a:t>
            </a:r>
            <a:r>
              <a:rPr kumimoji="1" lang="ja-JP" altLang="en-US" sz="1400" dirty="0" smtClean="0"/>
              <a:t>事態措置に</a:t>
            </a:r>
            <a:r>
              <a:rPr lang="ja-JP" altLang="en-US" sz="1400" dirty="0"/>
              <a:t>対</a:t>
            </a:r>
            <a:r>
              <a:rPr lang="ja-JP" altLang="en-US" sz="1400" dirty="0" smtClean="0"/>
              <a:t>する</a:t>
            </a:r>
            <a:r>
              <a:rPr kumimoji="1" lang="ja-JP" altLang="en-US" sz="1400" dirty="0" smtClean="0"/>
              <a:t>架電が約半数（</a:t>
            </a:r>
            <a:r>
              <a:rPr kumimoji="1" lang="en-US" altLang="ja-JP" sz="1400" dirty="0" smtClean="0"/>
              <a:t>55</a:t>
            </a:r>
            <a:r>
              <a:rPr kumimoji="1" lang="ja-JP" altLang="en-US" sz="1400" dirty="0" smtClean="0"/>
              <a:t>％）を締め</a:t>
            </a:r>
            <a:endParaRPr kumimoji="1" lang="en-US" altLang="ja-JP" sz="1400" dirty="0" smtClean="0"/>
          </a:p>
          <a:p>
            <a:r>
              <a:rPr lang="ja-JP" altLang="en-US" sz="1400" dirty="0"/>
              <a:t>　</a:t>
            </a:r>
            <a:r>
              <a:rPr kumimoji="1" lang="ja-JP" altLang="en-US" sz="1400" dirty="0" smtClean="0"/>
              <a:t>措置に対する府民の関心の高さが窺えた。</a:t>
            </a:r>
            <a:endParaRPr kumimoji="1" lang="en-US" altLang="ja-JP" sz="1400" dirty="0" smtClean="0"/>
          </a:p>
          <a:p>
            <a:r>
              <a:rPr lang="ja-JP" altLang="en-US" sz="1400" dirty="0" smtClean="0"/>
              <a:t>〇施設の使用制限に関する要請、緩和等の措置を</a:t>
            </a:r>
            <a:endParaRPr lang="en-US" altLang="ja-JP" sz="1400" dirty="0" smtClean="0"/>
          </a:p>
          <a:p>
            <a:r>
              <a:rPr lang="ja-JP" altLang="en-US" sz="1400" dirty="0"/>
              <a:t>　</a:t>
            </a:r>
            <a:r>
              <a:rPr lang="ja-JP" altLang="en-US" sz="1400" dirty="0" smtClean="0"/>
              <a:t>発表した直後は、「施設休止」に関する質問が</a:t>
            </a:r>
            <a:endParaRPr lang="en-US" altLang="ja-JP" sz="1400" dirty="0" smtClean="0"/>
          </a:p>
          <a:p>
            <a:r>
              <a:rPr lang="ja-JP" altLang="en-US" sz="1400" dirty="0"/>
              <a:t>　</a:t>
            </a:r>
            <a:r>
              <a:rPr lang="ja-JP" altLang="en-US" sz="1400" dirty="0" smtClean="0"/>
              <a:t>多数寄せられた。</a:t>
            </a:r>
            <a:endParaRPr lang="en-US" altLang="ja-JP" sz="1400" dirty="0" smtClean="0"/>
          </a:p>
          <a:p>
            <a:r>
              <a:rPr lang="ja-JP" altLang="en-US" sz="1400" dirty="0" smtClean="0"/>
              <a:t>〇また、対象施設に対する「通報」や対象施設以</a:t>
            </a:r>
            <a:endParaRPr lang="en-US" altLang="ja-JP" sz="1400" dirty="0" smtClean="0"/>
          </a:p>
          <a:p>
            <a:r>
              <a:rPr lang="ja-JP" altLang="en-US" sz="1400" dirty="0"/>
              <a:t>　</a:t>
            </a:r>
            <a:r>
              <a:rPr lang="ja-JP" altLang="en-US" sz="1400" dirty="0" smtClean="0"/>
              <a:t>外の施設にする「要望・意見」が数多く</a:t>
            </a:r>
            <a:r>
              <a:rPr lang="ja-JP" altLang="en-US" sz="1400" dirty="0" err="1" smtClean="0"/>
              <a:t>寄せら</a:t>
            </a:r>
            <a:endParaRPr lang="en-US" altLang="ja-JP" sz="1400" dirty="0" smtClean="0"/>
          </a:p>
          <a:p>
            <a:r>
              <a:rPr lang="ja-JP" altLang="en-US" sz="1400" dirty="0"/>
              <a:t>　</a:t>
            </a:r>
            <a:r>
              <a:rPr lang="ja-JP" altLang="en-US" sz="1400" dirty="0" smtClean="0"/>
              <a:t>れた。</a:t>
            </a:r>
            <a:endParaRPr kumimoji="1" lang="ja-JP" altLang="en-US" sz="1400" dirty="0"/>
          </a:p>
        </p:txBody>
      </p:sp>
      <p:sp>
        <p:nvSpPr>
          <p:cNvPr id="3" name="右中かっこ 2"/>
          <p:cNvSpPr/>
          <p:nvPr/>
        </p:nvSpPr>
        <p:spPr>
          <a:xfrm>
            <a:off x="11191741" y="1151751"/>
            <a:ext cx="154546" cy="124378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11346064" y="1533785"/>
            <a:ext cx="845713" cy="523220"/>
          </a:xfrm>
          <a:prstGeom prst="rect">
            <a:avLst/>
          </a:prstGeom>
          <a:noFill/>
        </p:spPr>
        <p:txBody>
          <a:bodyPr wrap="square" rtlCol="0">
            <a:spAutoFit/>
          </a:bodyPr>
          <a:lstStyle/>
          <a:p>
            <a:r>
              <a:rPr kumimoji="1" lang="en-US" altLang="ja-JP" sz="1400" dirty="0" smtClean="0"/>
              <a:t>55</a:t>
            </a:r>
            <a:r>
              <a:rPr kumimoji="1" lang="ja-JP" altLang="en-US" sz="1400" dirty="0" smtClean="0"/>
              <a:t>％</a:t>
            </a:r>
            <a:endParaRPr kumimoji="1" lang="en-US" altLang="ja-JP" sz="1400" dirty="0" smtClean="0"/>
          </a:p>
          <a:p>
            <a:r>
              <a:rPr lang="en-US" altLang="ja-JP" sz="1400" dirty="0" smtClean="0"/>
              <a:t>8,265</a:t>
            </a:r>
            <a:r>
              <a:rPr lang="ja-JP" altLang="en-US" sz="1400" dirty="0" smtClean="0"/>
              <a:t>件</a:t>
            </a:r>
            <a:endParaRPr kumimoji="1" lang="ja-JP" altLang="en-US" sz="1400" dirty="0"/>
          </a:p>
        </p:txBody>
      </p:sp>
      <p:pic>
        <p:nvPicPr>
          <p:cNvPr id="14" name="図 13"/>
          <p:cNvPicPr>
            <a:picLocks noChangeAspect="1"/>
          </p:cNvPicPr>
          <p:nvPr/>
        </p:nvPicPr>
        <p:blipFill>
          <a:blip r:embed="rId3"/>
          <a:stretch>
            <a:fillRect/>
          </a:stretch>
        </p:blipFill>
        <p:spPr>
          <a:xfrm>
            <a:off x="7878639" y="827030"/>
            <a:ext cx="3276600" cy="2606040"/>
          </a:xfrm>
          <a:prstGeom prst="rect">
            <a:avLst/>
          </a:prstGeom>
        </p:spPr>
      </p:pic>
    </p:spTree>
    <p:extLst>
      <p:ext uri="{BB962C8B-B14F-4D97-AF65-F5344CB8AC3E}">
        <p14:creationId xmlns:p14="http://schemas.microsoft.com/office/powerpoint/2010/main" val="725305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陽性者数の推移（１）</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判明日別</a:t>
            </a:r>
          </a:p>
        </p:txBody>
      </p:sp>
      <p:sp>
        <p:nvSpPr>
          <p:cNvPr id="16" name="正方形/長方形 15"/>
          <p:cNvSpPr/>
          <p:nvPr/>
        </p:nvSpPr>
        <p:spPr>
          <a:xfrm>
            <a:off x="0" y="457144"/>
            <a:ext cx="12183492" cy="144668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lvl="0" indent="-285744">
              <a:buFont typeface="Wingdings" panose="05000000000000000000" pitchFamily="2" charset="2"/>
              <a:buChar char="u"/>
            </a:pPr>
            <a:r>
              <a:rPr lang="ja-JP" altLang="en-US" sz="2000" b="1" dirty="0">
                <a:solidFill>
                  <a:prstClr val="black"/>
                </a:solidFill>
                <a:latin typeface="Meiryo UI" panose="020B0604030504040204" pitchFamily="50" charset="-128"/>
                <a:ea typeface="Meiryo UI" panose="020B0604030504040204" pitchFamily="50" charset="-128"/>
              </a:rPr>
              <a:t>大阪府内の新型コロナウイルス感染症の陽性者数は、</a:t>
            </a:r>
            <a:r>
              <a:rPr lang="ja-JP" altLang="en-US" sz="2000" b="1" dirty="0" smtClean="0">
                <a:solidFill>
                  <a:prstClr val="black"/>
                </a:solidFill>
                <a:latin typeface="Meiryo UI" panose="020B0604030504040204" pitchFamily="50" charset="-128"/>
                <a:ea typeface="Meiryo UI" panose="020B0604030504040204" pitchFamily="50" charset="-128"/>
              </a:rPr>
              <a:t>６月</a:t>
            </a:r>
            <a:r>
              <a:rPr lang="en-US" altLang="ja-JP" sz="2000" b="1" dirty="0">
                <a:solidFill>
                  <a:prstClr val="black"/>
                </a:solidFill>
                <a:latin typeface="Meiryo UI" panose="020B0604030504040204" pitchFamily="50" charset="-128"/>
                <a:ea typeface="Meiryo UI" panose="020B0604030504040204" pitchFamily="50" charset="-128"/>
              </a:rPr>
              <a:t>11</a:t>
            </a:r>
            <a:r>
              <a:rPr lang="ja-JP" altLang="en-US" sz="2000" b="1" dirty="0" smtClean="0">
                <a:solidFill>
                  <a:prstClr val="black"/>
                </a:solidFill>
                <a:latin typeface="Meiryo UI" panose="020B0604030504040204" pitchFamily="50" charset="-128"/>
                <a:ea typeface="Meiryo UI" panose="020B0604030504040204" pitchFamily="50" charset="-128"/>
              </a:rPr>
              <a:t>日</a:t>
            </a:r>
            <a:r>
              <a:rPr lang="ja-JP" altLang="en-US" sz="2000" b="1" dirty="0">
                <a:solidFill>
                  <a:prstClr val="black"/>
                </a:solidFill>
                <a:latin typeface="Meiryo UI" panose="020B0604030504040204" pitchFamily="50" charset="-128"/>
                <a:ea typeface="Meiryo UI" panose="020B0604030504040204" pitchFamily="50" charset="-128"/>
              </a:rPr>
              <a:t>時点で累計</a:t>
            </a:r>
            <a:r>
              <a:rPr lang="en-US" altLang="ja-JP" sz="2000" b="1" dirty="0" smtClean="0">
                <a:solidFill>
                  <a:prstClr val="black"/>
                </a:solidFill>
                <a:latin typeface="Meiryo UI" panose="020B0604030504040204" pitchFamily="50" charset="-128"/>
                <a:ea typeface="Meiryo UI" panose="020B0604030504040204" pitchFamily="50" charset="-128"/>
              </a:rPr>
              <a:t>1,786</a:t>
            </a:r>
            <a:r>
              <a:rPr lang="ja-JP" altLang="en-US" sz="2000" b="1" dirty="0" smtClean="0">
                <a:solidFill>
                  <a:prstClr val="black"/>
                </a:solidFill>
                <a:latin typeface="Meiryo UI" panose="020B0604030504040204" pitchFamily="50" charset="-128"/>
                <a:ea typeface="Meiryo UI" panose="020B0604030504040204" pitchFamily="50" charset="-128"/>
              </a:rPr>
              <a:t>人</a:t>
            </a:r>
            <a:r>
              <a:rPr lang="ja-JP" altLang="en-US" sz="2000" b="1" dirty="0">
                <a:solidFill>
                  <a:prstClr val="black"/>
                </a:solidFill>
                <a:latin typeface="Meiryo UI" panose="020B0604030504040204" pitchFamily="50" charset="-128"/>
                <a:ea typeface="Meiryo UI" panose="020B0604030504040204" pitchFamily="50" charset="-128"/>
              </a:rPr>
              <a:t>。</a:t>
            </a:r>
            <a:endParaRPr lang="en-US" altLang="ja-JP" sz="2000" b="1" dirty="0">
              <a:solidFill>
                <a:prstClr val="black"/>
              </a:solidFill>
              <a:latin typeface="Meiryo UI" panose="020B0604030504040204" pitchFamily="50" charset="-128"/>
              <a:ea typeface="Meiryo UI" panose="020B0604030504040204" pitchFamily="50" charset="-128"/>
            </a:endParaRPr>
          </a:p>
          <a:p>
            <a:pPr lvl="0"/>
            <a:r>
              <a:rPr lang="ja-JP" altLang="en-US" sz="2000" b="1" dirty="0">
                <a:solidFill>
                  <a:schemeClr val="tx1"/>
                </a:solidFill>
                <a:latin typeface="Meiryo UI" panose="020B0604030504040204" pitchFamily="50" charset="-128"/>
                <a:ea typeface="Meiryo UI" panose="020B0604030504040204" pitchFamily="50" charset="-128"/>
              </a:rPr>
              <a:t>　  陽性者数が</a:t>
            </a:r>
            <a:r>
              <a:rPr lang="en-US" altLang="ja-JP" sz="2000" b="1" dirty="0">
                <a:solidFill>
                  <a:schemeClr val="tx1"/>
                </a:solidFill>
                <a:latin typeface="Meiryo UI" panose="020B0604030504040204" pitchFamily="50" charset="-128"/>
                <a:ea typeface="Meiryo UI" panose="020B0604030504040204" pitchFamily="50" charset="-128"/>
              </a:rPr>
              <a:t>100</a:t>
            </a:r>
            <a:r>
              <a:rPr lang="ja-JP" altLang="en-US" sz="2000" b="1" dirty="0">
                <a:solidFill>
                  <a:schemeClr val="tx1"/>
                </a:solidFill>
                <a:latin typeface="Meiryo UI" panose="020B0604030504040204" pitchFamily="50" charset="-128"/>
                <a:ea typeface="Meiryo UI" panose="020B0604030504040204" pitchFamily="50" charset="-128"/>
              </a:rPr>
              <a:t>人に達して以降、</a:t>
            </a:r>
            <a:r>
              <a:rPr lang="en-US" altLang="ja-JP" sz="2000" b="1" dirty="0">
                <a:solidFill>
                  <a:schemeClr val="tx1"/>
                </a:solidFill>
                <a:latin typeface="Meiryo UI" panose="020B0604030504040204" pitchFamily="50" charset="-128"/>
                <a:ea typeface="Meiryo UI" panose="020B0604030504040204" pitchFamily="50" charset="-128"/>
              </a:rPr>
              <a:t>15</a:t>
            </a:r>
            <a:r>
              <a:rPr lang="ja-JP" altLang="en-US" sz="2000" b="1" dirty="0">
                <a:solidFill>
                  <a:schemeClr val="tx1"/>
                </a:solidFill>
                <a:latin typeface="Meiryo UI" panose="020B0604030504040204" pitchFamily="50" charset="-128"/>
                <a:ea typeface="Meiryo UI" panose="020B0604030504040204" pitchFamily="50" charset="-128"/>
              </a:rPr>
              <a:t>日間で倍の</a:t>
            </a:r>
            <a:r>
              <a:rPr lang="en-US" altLang="ja-JP" sz="2000" b="1" dirty="0">
                <a:solidFill>
                  <a:schemeClr val="tx1"/>
                </a:solidFill>
                <a:latin typeface="Meiryo UI" panose="020B0604030504040204" pitchFamily="50" charset="-128"/>
                <a:ea typeface="Meiryo UI" panose="020B0604030504040204" pitchFamily="50" charset="-128"/>
              </a:rPr>
              <a:t>200</a:t>
            </a:r>
            <a:r>
              <a:rPr lang="ja-JP" altLang="en-US" sz="2000" b="1" dirty="0">
                <a:solidFill>
                  <a:schemeClr val="tx1"/>
                </a:solidFill>
                <a:latin typeface="Meiryo UI" panose="020B0604030504040204" pitchFamily="50" charset="-128"/>
                <a:ea typeface="Meiryo UI" panose="020B0604030504040204" pitchFamily="50" charset="-128"/>
              </a:rPr>
              <a:t>人に達し、その後</a:t>
            </a:r>
            <a:r>
              <a:rPr lang="en-US" altLang="ja-JP" sz="2000" b="1" dirty="0">
                <a:solidFill>
                  <a:schemeClr val="tx1"/>
                </a:solidFill>
                <a:latin typeface="Meiryo UI" panose="020B0604030504040204" pitchFamily="50" charset="-128"/>
                <a:ea typeface="Meiryo UI" panose="020B0604030504040204" pitchFamily="50" charset="-128"/>
              </a:rPr>
              <a:t>7</a:t>
            </a:r>
            <a:r>
              <a:rPr lang="ja-JP" altLang="en-US" sz="2000" b="1" dirty="0">
                <a:solidFill>
                  <a:schemeClr val="tx1"/>
                </a:solidFill>
                <a:latin typeface="Meiryo UI" panose="020B0604030504040204" pitchFamily="50" charset="-128"/>
                <a:ea typeface="Meiryo UI" panose="020B0604030504040204" pitchFamily="50" charset="-128"/>
              </a:rPr>
              <a:t>日間毎に倍の陽性者が発生。</a:t>
            </a:r>
            <a:endParaRPr lang="en-US" altLang="ja-JP" sz="2000" b="1" dirty="0">
              <a:solidFill>
                <a:schemeClr val="tx1"/>
              </a:solidFill>
              <a:latin typeface="Meiryo UI" panose="020B0604030504040204" pitchFamily="50" charset="-128"/>
              <a:ea typeface="Meiryo UI" panose="020B0604030504040204" pitchFamily="50" charset="-128"/>
            </a:endParaRPr>
          </a:p>
          <a:p>
            <a:pPr lvl="0"/>
            <a:r>
              <a:rPr lang="ja-JP" altLang="en-US" sz="2000" b="1" dirty="0">
                <a:solidFill>
                  <a:schemeClr val="tx1"/>
                </a:solidFill>
                <a:latin typeface="Meiryo UI" panose="020B0604030504040204" pitchFamily="50" charset="-128"/>
                <a:ea typeface="Meiryo UI" panose="020B0604030504040204" pitchFamily="50" charset="-128"/>
              </a:rPr>
              <a:t>　　</a:t>
            </a:r>
            <a:r>
              <a:rPr lang="en-US" altLang="ja-JP" sz="2000" b="1" dirty="0">
                <a:solidFill>
                  <a:schemeClr val="tx1"/>
                </a:solidFill>
                <a:latin typeface="Meiryo UI" panose="020B0604030504040204" pitchFamily="50" charset="-128"/>
                <a:ea typeface="Meiryo UI" panose="020B0604030504040204" pitchFamily="50" charset="-128"/>
              </a:rPr>
              <a:t>800</a:t>
            </a:r>
            <a:r>
              <a:rPr lang="ja-JP" altLang="en-US" sz="2000" b="1" dirty="0">
                <a:solidFill>
                  <a:schemeClr val="tx1"/>
                </a:solidFill>
                <a:latin typeface="Meiryo UI" panose="020B0604030504040204" pitchFamily="50" charset="-128"/>
                <a:ea typeface="Meiryo UI" panose="020B0604030504040204" pitchFamily="50" charset="-128"/>
              </a:rPr>
              <a:t>人から倍の</a:t>
            </a:r>
            <a:r>
              <a:rPr lang="en-US" altLang="ja-JP" sz="2000" b="1" dirty="0">
                <a:solidFill>
                  <a:schemeClr val="tx1"/>
                </a:solidFill>
                <a:latin typeface="Meiryo UI" panose="020B0604030504040204" pitchFamily="50" charset="-128"/>
                <a:ea typeface="Meiryo UI" panose="020B0604030504040204" pitchFamily="50" charset="-128"/>
              </a:rPr>
              <a:t>1,600</a:t>
            </a:r>
            <a:r>
              <a:rPr lang="ja-JP" altLang="en-US" sz="2000" b="1" dirty="0">
                <a:solidFill>
                  <a:schemeClr val="tx1"/>
                </a:solidFill>
                <a:latin typeface="Meiryo UI" panose="020B0604030504040204" pitchFamily="50" charset="-128"/>
                <a:ea typeface="Meiryo UI" panose="020B0604030504040204" pitchFamily="50" charset="-128"/>
              </a:rPr>
              <a:t>人まで</a:t>
            </a:r>
            <a:r>
              <a:rPr lang="en-US" altLang="ja-JP" sz="2000" b="1" dirty="0">
                <a:solidFill>
                  <a:schemeClr val="tx1"/>
                </a:solidFill>
                <a:latin typeface="Meiryo UI" panose="020B0604030504040204" pitchFamily="50" charset="-128"/>
                <a:ea typeface="Meiryo UI" panose="020B0604030504040204" pitchFamily="50" charset="-128"/>
              </a:rPr>
              <a:t>18</a:t>
            </a:r>
            <a:r>
              <a:rPr lang="ja-JP" altLang="en-US" sz="2000" b="1" dirty="0">
                <a:solidFill>
                  <a:schemeClr val="tx1"/>
                </a:solidFill>
                <a:latin typeface="Meiryo UI" panose="020B0604030504040204" pitchFamily="50" charset="-128"/>
                <a:ea typeface="Meiryo UI" panose="020B0604030504040204" pitchFamily="50" charset="-128"/>
              </a:rPr>
              <a:t>日間で到達となったが、それ以降倍加のスピードが鈍化。</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021185" y="5770169"/>
            <a:ext cx="890266" cy="576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a:t>※</a:t>
            </a:r>
            <a:r>
              <a:rPr lang="ja-JP" altLang="en-US" sz="1100" dirty="0"/>
              <a:t>倍加時間</a:t>
            </a:r>
            <a:endParaRPr lang="en-US" altLang="ja-JP" sz="1100" dirty="0"/>
          </a:p>
        </p:txBody>
      </p:sp>
      <p:sp>
        <p:nvSpPr>
          <p:cNvPr id="27" name="テキスト ボックス 1"/>
          <p:cNvSpPr txBox="1"/>
          <p:nvPr/>
        </p:nvSpPr>
        <p:spPr>
          <a:xfrm>
            <a:off x="11458251" y="2833318"/>
            <a:ext cx="738684" cy="3021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smtClean="0">
                <a:latin typeface="Meiryo UI" panose="020B0604030504040204" pitchFamily="50" charset="-128"/>
                <a:ea typeface="Meiryo UI" panose="020B0604030504040204" pitchFamily="50" charset="-128"/>
              </a:rPr>
              <a:t>1,786</a:t>
            </a:r>
            <a:endParaRPr lang="ja-JP" altLang="en-US" sz="1200" b="1" dirty="0">
              <a:latin typeface="Meiryo UI" panose="020B0604030504040204" pitchFamily="50" charset="-128"/>
              <a:ea typeface="Meiryo UI" panose="020B0604030504040204" pitchFamily="50" charset="-128"/>
            </a:endParaRPr>
          </a:p>
        </p:txBody>
      </p:sp>
      <p:sp>
        <p:nvSpPr>
          <p:cNvPr id="28" name="テキスト ボックス 1"/>
          <p:cNvSpPr txBox="1"/>
          <p:nvPr/>
        </p:nvSpPr>
        <p:spPr>
          <a:xfrm>
            <a:off x="11457569" y="3081908"/>
            <a:ext cx="738684" cy="3021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smtClean="0">
                <a:latin typeface="Meiryo UI" panose="020B0604030504040204" pitchFamily="50" charset="-128"/>
                <a:ea typeface="Meiryo UI" panose="020B0604030504040204" pitchFamily="50" charset="-128"/>
              </a:rPr>
              <a:t>1,663</a:t>
            </a:r>
            <a:endParaRPr lang="ja-JP" altLang="en-US" sz="1200" b="1" dirty="0">
              <a:latin typeface="Meiryo UI" panose="020B0604030504040204" pitchFamily="50" charset="-128"/>
              <a:ea typeface="Meiryo UI" panose="020B0604030504040204" pitchFamily="50" charset="-128"/>
            </a:endParaRPr>
          </a:p>
        </p:txBody>
      </p:sp>
      <p:sp>
        <p:nvSpPr>
          <p:cNvPr id="29" name="テキスト ボックス 1"/>
          <p:cNvSpPr txBox="1"/>
          <p:nvPr/>
        </p:nvSpPr>
        <p:spPr>
          <a:xfrm>
            <a:off x="11486328" y="5149548"/>
            <a:ext cx="629650" cy="3074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smtClean="0">
                <a:latin typeface="Meiryo UI" panose="020B0604030504040204" pitchFamily="50" charset="-128"/>
                <a:ea typeface="Meiryo UI" panose="020B0604030504040204" pitchFamily="50" charset="-128"/>
              </a:rPr>
              <a:t>39</a:t>
            </a:r>
            <a:endParaRPr lang="ja-JP" altLang="en-US" sz="12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1733391" y="6511239"/>
            <a:ext cx="296041" cy="276999"/>
          </a:xfrm>
          <a:prstGeom prst="rect">
            <a:avLst/>
          </a:prstGeom>
          <a:noFill/>
        </p:spPr>
        <p:txBody>
          <a:bodyPr wrap="square" rtlCol="0">
            <a:spAutoFit/>
          </a:bodyPr>
          <a:lstStyle/>
          <a:p>
            <a:r>
              <a:rPr kumimoji="1" lang="ja-JP" altLang="en-US" sz="1200" dirty="0"/>
              <a:t>２</a:t>
            </a:r>
          </a:p>
        </p:txBody>
      </p:sp>
      <p:sp>
        <p:nvSpPr>
          <p:cNvPr id="7" name="右矢印 6"/>
          <p:cNvSpPr/>
          <p:nvPr/>
        </p:nvSpPr>
        <p:spPr>
          <a:xfrm>
            <a:off x="2676617" y="5806255"/>
            <a:ext cx="1491150" cy="49245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rPr>
              <a:t>15</a:t>
            </a:r>
            <a:r>
              <a:rPr lang="ja-JP" altLang="en-US" sz="1100" dirty="0">
                <a:solidFill>
                  <a:schemeClr val="tx1"/>
                </a:solidFill>
              </a:rPr>
              <a:t>日</a:t>
            </a:r>
            <a:endParaRPr kumimoji="1" lang="ja-JP" altLang="en-US" sz="1100" dirty="0">
              <a:solidFill>
                <a:schemeClr val="tx1"/>
              </a:solidFill>
            </a:endParaRPr>
          </a:p>
        </p:txBody>
      </p:sp>
      <p:sp>
        <p:nvSpPr>
          <p:cNvPr id="31" name="正方形/長方形 30"/>
          <p:cNvSpPr/>
          <p:nvPr/>
        </p:nvSpPr>
        <p:spPr>
          <a:xfrm>
            <a:off x="2912795" y="6114613"/>
            <a:ext cx="1161937" cy="576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a:t>100</a:t>
            </a:r>
            <a:r>
              <a:rPr lang="ja-JP" altLang="en-US" sz="1100" dirty="0"/>
              <a:t>→</a:t>
            </a:r>
            <a:r>
              <a:rPr lang="en-US" altLang="ja-JP" sz="1100" dirty="0"/>
              <a:t>200</a:t>
            </a:r>
            <a:r>
              <a:rPr lang="ja-JP" altLang="en-US" sz="1100" dirty="0"/>
              <a:t>人</a:t>
            </a:r>
            <a:endParaRPr lang="en-US" altLang="ja-JP" sz="1100" dirty="0"/>
          </a:p>
        </p:txBody>
      </p:sp>
      <p:sp>
        <p:nvSpPr>
          <p:cNvPr id="32" name="右矢印 31"/>
          <p:cNvSpPr/>
          <p:nvPr/>
        </p:nvSpPr>
        <p:spPr>
          <a:xfrm>
            <a:off x="4186769" y="5809012"/>
            <a:ext cx="665394" cy="49245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７日</a:t>
            </a:r>
            <a:endParaRPr kumimoji="1" lang="ja-JP" altLang="en-US" sz="1100" dirty="0">
              <a:solidFill>
                <a:schemeClr val="tx1"/>
              </a:solidFill>
            </a:endParaRPr>
          </a:p>
        </p:txBody>
      </p:sp>
      <p:sp>
        <p:nvSpPr>
          <p:cNvPr id="33" name="正方形/長方形 32"/>
          <p:cNvSpPr/>
          <p:nvPr/>
        </p:nvSpPr>
        <p:spPr>
          <a:xfrm>
            <a:off x="3915115" y="6119043"/>
            <a:ext cx="1161937" cy="576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a:t>200</a:t>
            </a:r>
            <a:r>
              <a:rPr lang="ja-JP" altLang="en-US" sz="1100" dirty="0"/>
              <a:t>→</a:t>
            </a:r>
            <a:r>
              <a:rPr lang="en-US" altLang="ja-JP" sz="1100" dirty="0"/>
              <a:t>400</a:t>
            </a:r>
            <a:r>
              <a:rPr lang="ja-JP" altLang="en-US" sz="1100" dirty="0"/>
              <a:t>人</a:t>
            </a:r>
            <a:endParaRPr lang="en-US" altLang="ja-JP" sz="1100" dirty="0"/>
          </a:p>
        </p:txBody>
      </p:sp>
      <p:sp>
        <p:nvSpPr>
          <p:cNvPr id="34" name="右矢印 33"/>
          <p:cNvSpPr/>
          <p:nvPr/>
        </p:nvSpPr>
        <p:spPr>
          <a:xfrm>
            <a:off x="4871165" y="5806143"/>
            <a:ext cx="672249" cy="49245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rPr>
              <a:t>7</a:t>
            </a:r>
            <a:r>
              <a:rPr lang="ja-JP" altLang="en-US" sz="1100" dirty="0">
                <a:solidFill>
                  <a:schemeClr val="tx1"/>
                </a:solidFill>
              </a:rPr>
              <a:t>日</a:t>
            </a:r>
            <a:endParaRPr kumimoji="1" lang="ja-JP" altLang="en-US" sz="1100" dirty="0">
              <a:solidFill>
                <a:schemeClr val="tx1"/>
              </a:solidFill>
            </a:endParaRPr>
          </a:p>
        </p:txBody>
      </p:sp>
      <p:sp>
        <p:nvSpPr>
          <p:cNvPr id="35" name="正方形/長方形 34"/>
          <p:cNvSpPr/>
          <p:nvPr/>
        </p:nvSpPr>
        <p:spPr>
          <a:xfrm>
            <a:off x="4902298" y="6119130"/>
            <a:ext cx="1161937" cy="576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a:t>400</a:t>
            </a:r>
            <a:r>
              <a:rPr lang="ja-JP" altLang="en-US" sz="1100" dirty="0"/>
              <a:t>→</a:t>
            </a:r>
            <a:r>
              <a:rPr lang="en-US" altLang="ja-JP" sz="1100" dirty="0"/>
              <a:t>800</a:t>
            </a:r>
            <a:r>
              <a:rPr lang="ja-JP" altLang="en-US" sz="1100" dirty="0"/>
              <a:t>人</a:t>
            </a:r>
            <a:endParaRPr lang="en-US" altLang="ja-JP" sz="1100" dirty="0"/>
          </a:p>
        </p:txBody>
      </p:sp>
      <p:sp>
        <p:nvSpPr>
          <p:cNvPr id="36" name="右矢印 35"/>
          <p:cNvSpPr/>
          <p:nvPr/>
        </p:nvSpPr>
        <p:spPr>
          <a:xfrm>
            <a:off x="5543414" y="5811214"/>
            <a:ext cx="1692470" cy="49245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rPr>
              <a:t>18</a:t>
            </a:r>
            <a:r>
              <a:rPr lang="ja-JP" altLang="en-US" sz="1100" dirty="0">
                <a:solidFill>
                  <a:schemeClr val="tx1"/>
                </a:solidFill>
              </a:rPr>
              <a:t>日</a:t>
            </a:r>
            <a:endParaRPr kumimoji="1" lang="ja-JP" altLang="en-US" sz="1100" dirty="0">
              <a:solidFill>
                <a:schemeClr val="tx1"/>
              </a:solidFill>
            </a:endParaRPr>
          </a:p>
        </p:txBody>
      </p:sp>
      <p:sp>
        <p:nvSpPr>
          <p:cNvPr id="37" name="正方形/長方形 36"/>
          <p:cNvSpPr/>
          <p:nvPr/>
        </p:nvSpPr>
        <p:spPr>
          <a:xfrm>
            <a:off x="5904618" y="6148320"/>
            <a:ext cx="1216091" cy="5459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a:t>800</a:t>
            </a:r>
            <a:r>
              <a:rPr lang="ja-JP" altLang="en-US" sz="1100" dirty="0"/>
              <a:t>→</a:t>
            </a:r>
            <a:r>
              <a:rPr lang="en-US" altLang="ja-JP" sz="1100" dirty="0"/>
              <a:t>1,600</a:t>
            </a:r>
            <a:r>
              <a:rPr lang="ja-JP" altLang="en-US" sz="1100" dirty="0"/>
              <a:t>人</a:t>
            </a:r>
            <a:endParaRPr lang="en-US" altLang="ja-JP" sz="1100" dirty="0"/>
          </a:p>
        </p:txBody>
      </p:sp>
      <p:sp>
        <p:nvSpPr>
          <p:cNvPr id="13" name="テキスト ボックス 12"/>
          <p:cNvSpPr txBox="1"/>
          <p:nvPr/>
        </p:nvSpPr>
        <p:spPr>
          <a:xfrm>
            <a:off x="498848" y="2279600"/>
            <a:ext cx="638173" cy="253916"/>
          </a:xfrm>
          <a:prstGeom prst="rect">
            <a:avLst/>
          </a:prstGeom>
          <a:noFill/>
        </p:spPr>
        <p:txBody>
          <a:bodyPr wrap="square" rtlCol="0">
            <a:spAutoFit/>
          </a:bodyPr>
          <a:lstStyle/>
          <a:p>
            <a:r>
              <a:rPr lang="ja-JP" altLang="en-US" sz="1050" dirty="0">
                <a:latin typeface="+mn-ea"/>
              </a:rPr>
              <a:t>（人）</a:t>
            </a:r>
            <a:endParaRPr kumimoji="1" lang="ja-JP" altLang="en-US" sz="1050" dirty="0">
              <a:latin typeface="+mn-ea"/>
            </a:endParaRPr>
          </a:p>
        </p:txBody>
      </p:sp>
      <p:sp>
        <p:nvSpPr>
          <p:cNvPr id="21" name="テキスト ボックス 1"/>
          <p:cNvSpPr txBox="1"/>
          <p:nvPr/>
        </p:nvSpPr>
        <p:spPr>
          <a:xfrm>
            <a:off x="11499207" y="5344497"/>
            <a:ext cx="629650" cy="2771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a:latin typeface="Meiryo UI" panose="020B0604030504040204" pitchFamily="50" charset="-128"/>
                <a:ea typeface="Meiryo UI" panose="020B0604030504040204" pitchFamily="50" charset="-128"/>
              </a:rPr>
              <a:t>1</a:t>
            </a:r>
            <a:endParaRPr lang="ja-JP" altLang="en-US" sz="1200" b="1" dirty="0">
              <a:latin typeface="Meiryo UI" panose="020B0604030504040204" pitchFamily="50" charset="-128"/>
              <a:ea typeface="Meiryo UI" panose="020B0604030504040204" pitchFamily="50" charset="-128"/>
            </a:endParaRPr>
          </a:p>
        </p:txBody>
      </p:sp>
      <p:sp>
        <p:nvSpPr>
          <p:cNvPr id="23" name="右矢印 22"/>
          <p:cNvSpPr/>
          <p:nvPr/>
        </p:nvSpPr>
        <p:spPr>
          <a:xfrm>
            <a:off x="2023488" y="5812326"/>
            <a:ext cx="651721" cy="49245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６</a:t>
            </a:r>
            <a:r>
              <a:rPr lang="ja-JP" altLang="en-US" sz="1100" dirty="0" smtClean="0">
                <a:solidFill>
                  <a:schemeClr val="tx1"/>
                </a:solidFill>
              </a:rPr>
              <a:t>日</a:t>
            </a:r>
            <a:endParaRPr kumimoji="1" lang="ja-JP" altLang="en-US" sz="1100" dirty="0">
              <a:solidFill>
                <a:schemeClr val="tx1"/>
              </a:solidFill>
            </a:endParaRPr>
          </a:p>
        </p:txBody>
      </p:sp>
      <p:sp>
        <p:nvSpPr>
          <p:cNvPr id="24" name="正方形/長方形 23"/>
          <p:cNvSpPr/>
          <p:nvPr/>
        </p:nvSpPr>
        <p:spPr>
          <a:xfrm>
            <a:off x="1933926" y="6114613"/>
            <a:ext cx="1161937" cy="576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smtClean="0"/>
              <a:t>50</a:t>
            </a:r>
            <a:r>
              <a:rPr lang="ja-JP" altLang="en-US" sz="1100" dirty="0" smtClean="0"/>
              <a:t>→</a:t>
            </a:r>
            <a:r>
              <a:rPr lang="en-US" altLang="ja-JP" sz="1100" dirty="0"/>
              <a:t>1</a:t>
            </a:r>
            <a:r>
              <a:rPr lang="en-US" altLang="ja-JP" sz="1100" dirty="0" smtClean="0"/>
              <a:t>00</a:t>
            </a:r>
            <a:r>
              <a:rPr lang="ja-JP" altLang="en-US" sz="1100" dirty="0"/>
              <a:t>人</a:t>
            </a:r>
            <a:endParaRPr lang="en-US" altLang="ja-JP" sz="1100" dirty="0"/>
          </a:p>
        </p:txBody>
      </p:sp>
      <p:pic>
        <p:nvPicPr>
          <p:cNvPr id="3" name="図 2"/>
          <p:cNvPicPr>
            <a:picLocks noChangeAspect="1"/>
          </p:cNvPicPr>
          <p:nvPr/>
        </p:nvPicPr>
        <p:blipFill>
          <a:blip r:embed="rId2"/>
          <a:stretch>
            <a:fillRect/>
          </a:stretch>
        </p:blipFill>
        <p:spPr>
          <a:xfrm>
            <a:off x="551940" y="1977734"/>
            <a:ext cx="11096625" cy="3829050"/>
          </a:xfrm>
          <a:prstGeom prst="rect">
            <a:avLst/>
          </a:prstGeom>
        </p:spPr>
      </p:pic>
    </p:spTree>
    <p:extLst>
      <p:ext uri="{BB962C8B-B14F-4D97-AF65-F5344CB8AC3E}">
        <p14:creationId xmlns:p14="http://schemas.microsoft.com/office/powerpoint/2010/main" val="35397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13790" y="1303340"/>
            <a:ext cx="11972925" cy="5372100"/>
          </a:xfrm>
          <a:prstGeom prst="rect">
            <a:avLst/>
          </a:prstGeom>
        </p:spPr>
      </p:pic>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陽性者数の推移（２）</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判明日別</a:t>
            </a:r>
          </a:p>
        </p:txBody>
      </p:sp>
      <p:sp>
        <p:nvSpPr>
          <p:cNvPr id="16" name="正方形/長方形 15"/>
          <p:cNvSpPr/>
          <p:nvPr/>
        </p:nvSpPr>
        <p:spPr>
          <a:xfrm>
            <a:off x="0" y="508378"/>
            <a:ext cx="12183492" cy="83556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lvl="0" indent="-285744">
              <a:buFont typeface="Wingdings" panose="05000000000000000000" pitchFamily="2" charset="2"/>
              <a:buChar char="u"/>
            </a:pPr>
            <a:r>
              <a:rPr lang="en-US" altLang="ja-JP" sz="2000" b="1" dirty="0">
                <a:solidFill>
                  <a:prstClr val="black"/>
                </a:solidFill>
                <a:latin typeface="Meiryo UI" panose="020B0604030504040204" pitchFamily="50" charset="-128"/>
                <a:ea typeface="Meiryo UI" panose="020B0604030504040204" pitchFamily="50" charset="-128"/>
              </a:rPr>
              <a:t>7</a:t>
            </a:r>
            <a:r>
              <a:rPr lang="ja-JP" altLang="en-US" sz="2000" b="1" dirty="0">
                <a:solidFill>
                  <a:prstClr val="black"/>
                </a:solidFill>
                <a:latin typeface="Meiryo UI" panose="020B0604030504040204" pitchFamily="50" charset="-128"/>
                <a:ea typeface="Meiryo UI" panose="020B0604030504040204" pitchFamily="50" charset="-128"/>
              </a:rPr>
              <a:t>日毎の感染経路不明者数は</a:t>
            </a:r>
            <a:r>
              <a:rPr lang="ja-JP" altLang="en-US" sz="2000" b="1" dirty="0" smtClean="0">
                <a:solidFill>
                  <a:prstClr val="black"/>
                </a:solidFill>
                <a:latin typeface="Meiryo UI" panose="020B0604030504040204" pitchFamily="50" charset="-128"/>
                <a:ea typeface="Meiryo UI" panose="020B0604030504040204" pitchFamily="50" charset="-128"/>
              </a:rPr>
              <a:t>、</a:t>
            </a:r>
            <a:r>
              <a:rPr lang="ja-JP" altLang="en-US" sz="2000" b="1" dirty="0" smtClean="0">
                <a:solidFill>
                  <a:schemeClr val="tx1"/>
                </a:solidFill>
                <a:latin typeface="Meiryo UI" panose="020B0604030504040204" pitchFamily="50" charset="-128"/>
                <a:ea typeface="Meiryo UI" panose="020B0604030504040204" pitchFamily="50" charset="-128"/>
              </a:rPr>
              <a:t>４月</a:t>
            </a:r>
            <a:r>
              <a:rPr lang="en-US" altLang="ja-JP" sz="2000" b="1" dirty="0" smtClean="0">
                <a:solidFill>
                  <a:schemeClr val="tx1"/>
                </a:solidFill>
                <a:latin typeface="Meiryo UI" panose="020B0604030504040204" pitchFamily="50" charset="-128"/>
                <a:ea typeface="Meiryo UI" panose="020B0604030504040204" pitchFamily="50" charset="-128"/>
              </a:rPr>
              <a:t>10</a:t>
            </a:r>
            <a:r>
              <a:rPr lang="ja-JP" altLang="en-US" sz="2000" b="1" dirty="0" smtClean="0">
                <a:solidFill>
                  <a:schemeClr val="tx1"/>
                </a:solidFill>
                <a:latin typeface="Meiryo UI" panose="020B0604030504040204" pitchFamily="50" charset="-128"/>
                <a:ea typeface="Meiryo UI" panose="020B0604030504040204" pitchFamily="50" charset="-128"/>
              </a:rPr>
              <a:t>日の週を</a:t>
            </a:r>
            <a:r>
              <a:rPr lang="ja-JP" altLang="en-US" sz="2000" b="1" dirty="0">
                <a:solidFill>
                  <a:schemeClr val="tx1"/>
                </a:solidFill>
                <a:latin typeface="Meiryo UI" panose="020B0604030504040204" pitchFamily="50" charset="-128"/>
                <a:ea typeface="Meiryo UI" panose="020B0604030504040204" pitchFamily="50" charset="-128"/>
              </a:rPr>
              <a:t>ピークに減少傾向に転じた。</a:t>
            </a:r>
            <a:r>
              <a:rPr lang="ja-JP" altLang="en-US" b="1" dirty="0">
                <a:solidFill>
                  <a:schemeClr val="tx1"/>
                </a:solidFill>
                <a:latin typeface="Meiryo UI" panose="020B0604030504040204" pitchFamily="50" charset="-128"/>
                <a:ea typeface="Meiryo UI" panose="020B0604030504040204" pitchFamily="50" charset="-128"/>
              </a:rPr>
              <a:t>　</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41220" y="1723363"/>
            <a:ext cx="638173" cy="253916"/>
          </a:xfrm>
          <a:prstGeom prst="rect">
            <a:avLst/>
          </a:prstGeom>
          <a:noFill/>
        </p:spPr>
        <p:txBody>
          <a:bodyPr wrap="square" rtlCol="0">
            <a:spAutoFit/>
          </a:bodyPr>
          <a:lstStyle/>
          <a:p>
            <a:r>
              <a:rPr lang="ja-JP" altLang="en-US" sz="1050" dirty="0">
                <a:latin typeface="+mn-ea"/>
              </a:rPr>
              <a:t>（人）</a:t>
            </a:r>
            <a:endParaRPr kumimoji="1" lang="ja-JP" altLang="en-US" sz="1050" dirty="0">
              <a:latin typeface="+mn-ea"/>
            </a:endParaRPr>
          </a:p>
        </p:txBody>
      </p:sp>
      <p:sp>
        <p:nvSpPr>
          <p:cNvPr id="14" name="四角形吹き出し 13"/>
          <p:cNvSpPr/>
          <p:nvPr/>
        </p:nvSpPr>
        <p:spPr>
          <a:xfrm>
            <a:off x="2459746" y="4897759"/>
            <a:ext cx="562707" cy="468000"/>
          </a:xfrm>
          <a:prstGeom prst="wedgeRectCallout">
            <a:avLst>
              <a:gd name="adj1" fmla="val -21800"/>
              <a:gd name="adj2" fmla="val 756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t>0.42</a:t>
            </a:r>
            <a:r>
              <a:rPr kumimoji="1" lang="ja-JP" altLang="en-US" sz="900" dirty="0" smtClean="0"/>
              <a:t>倍</a:t>
            </a:r>
            <a:endParaRPr kumimoji="1" lang="en-US" altLang="ja-JP" sz="900" dirty="0"/>
          </a:p>
        </p:txBody>
      </p:sp>
      <p:sp>
        <p:nvSpPr>
          <p:cNvPr id="17" name="四角形吹き出し 16"/>
          <p:cNvSpPr/>
          <p:nvPr/>
        </p:nvSpPr>
        <p:spPr>
          <a:xfrm>
            <a:off x="3191925" y="4897759"/>
            <a:ext cx="562707" cy="468000"/>
          </a:xfrm>
          <a:prstGeom prst="wedgeRectCallout">
            <a:avLst>
              <a:gd name="adj1" fmla="val -21799"/>
              <a:gd name="adj2" fmla="val 756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a:t>1</a:t>
            </a:r>
            <a:r>
              <a:rPr lang="en-US" altLang="ja-JP" sz="900" dirty="0" smtClean="0"/>
              <a:t>.23</a:t>
            </a:r>
            <a:r>
              <a:rPr kumimoji="1" lang="ja-JP" altLang="en-US" sz="900" dirty="0" smtClean="0"/>
              <a:t>倍</a:t>
            </a:r>
            <a:endParaRPr kumimoji="1" lang="en-US" altLang="ja-JP" sz="900" dirty="0"/>
          </a:p>
        </p:txBody>
      </p:sp>
      <p:sp>
        <p:nvSpPr>
          <p:cNvPr id="18" name="四角形吹き出し 17"/>
          <p:cNvSpPr/>
          <p:nvPr/>
        </p:nvSpPr>
        <p:spPr>
          <a:xfrm>
            <a:off x="3942631" y="3834957"/>
            <a:ext cx="562707" cy="468000"/>
          </a:xfrm>
          <a:prstGeom prst="wedgeRectCallout">
            <a:avLst>
              <a:gd name="adj1" fmla="val -19511"/>
              <a:gd name="adj2" fmla="val 7832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smtClean="0"/>
              <a:t>4.19</a:t>
            </a:r>
            <a:r>
              <a:rPr kumimoji="1" lang="ja-JP" altLang="en-US" sz="900" dirty="0" smtClean="0"/>
              <a:t>倍</a:t>
            </a:r>
            <a:endParaRPr kumimoji="1" lang="en-US" altLang="ja-JP" sz="900" dirty="0"/>
          </a:p>
        </p:txBody>
      </p:sp>
      <p:sp>
        <p:nvSpPr>
          <p:cNvPr id="19" name="四角形吹き出し 18"/>
          <p:cNvSpPr/>
          <p:nvPr/>
        </p:nvSpPr>
        <p:spPr>
          <a:xfrm>
            <a:off x="6467869" y="1850321"/>
            <a:ext cx="562707" cy="468000"/>
          </a:xfrm>
          <a:prstGeom prst="wedgeRectCallout">
            <a:avLst>
              <a:gd name="adj1" fmla="val -60706"/>
              <a:gd name="adj2" fmla="val 7148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smtClean="0"/>
              <a:t>0.98</a:t>
            </a:r>
            <a:r>
              <a:rPr kumimoji="1" lang="ja-JP" altLang="en-US" sz="900" dirty="0" smtClean="0"/>
              <a:t>倍</a:t>
            </a:r>
            <a:endParaRPr kumimoji="1" lang="en-US" altLang="ja-JP" sz="900" dirty="0"/>
          </a:p>
        </p:txBody>
      </p:sp>
      <p:sp>
        <p:nvSpPr>
          <p:cNvPr id="21" name="四角形吹き出し 20"/>
          <p:cNvSpPr/>
          <p:nvPr/>
        </p:nvSpPr>
        <p:spPr>
          <a:xfrm>
            <a:off x="7563014" y="4614072"/>
            <a:ext cx="562707" cy="477096"/>
          </a:xfrm>
          <a:prstGeom prst="wedgeRectCallout">
            <a:avLst>
              <a:gd name="adj1" fmla="val -21799"/>
              <a:gd name="adj2" fmla="val 702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t>0.39</a:t>
            </a:r>
            <a:r>
              <a:rPr kumimoji="1" lang="ja-JP" altLang="en-US" sz="900" dirty="0" smtClean="0"/>
              <a:t>倍</a:t>
            </a:r>
            <a:endParaRPr kumimoji="1" lang="en-US" altLang="ja-JP" sz="900" dirty="0"/>
          </a:p>
        </p:txBody>
      </p:sp>
      <p:sp>
        <p:nvSpPr>
          <p:cNvPr id="22" name="四角形吹き出し 21"/>
          <p:cNvSpPr/>
          <p:nvPr/>
        </p:nvSpPr>
        <p:spPr>
          <a:xfrm>
            <a:off x="10460033" y="5272703"/>
            <a:ext cx="562707" cy="477096"/>
          </a:xfrm>
          <a:prstGeom prst="wedgeRectCallout">
            <a:avLst>
              <a:gd name="adj1" fmla="val -19511"/>
              <a:gd name="adj2" fmla="val 729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t>0.50</a:t>
            </a:r>
            <a:r>
              <a:rPr kumimoji="1" lang="ja-JP" altLang="en-US" sz="900" dirty="0" smtClean="0"/>
              <a:t>倍</a:t>
            </a:r>
            <a:endParaRPr kumimoji="1" lang="en-US" altLang="ja-JP" sz="900" dirty="0"/>
          </a:p>
        </p:txBody>
      </p:sp>
      <p:sp>
        <p:nvSpPr>
          <p:cNvPr id="2" name="テキスト ボックス 1"/>
          <p:cNvSpPr txBox="1"/>
          <p:nvPr/>
        </p:nvSpPr>
        <p:spPr>
          <a:xfrm>
            <a:off x="11759371" y="6581001"/>
            <a:ext cx="296041" cy="276999"/>
          </a:xfrm>
          <a:prstGeom prst="rect">
            <a:avLst/>
          </a:prstGeom>
          <a:noFill/>
        </p:spPr>
        <p:txBody>
          <a:bodyPr wrap="square" rtlCol="0">
            <a:spAutoFit/>
          </a:bodyPr>
          <a:lstStyle/>
          <a:p>
            <a:r>
              <a:rPr kumimoji="1" lang="ja-JP" altLang="en-US" sz="1200" dirty="0"/>
              <a:t>３</a:t>
            </a:r>
          </a:p>
        </p:txBody>
      </p:sp>
      <p:sp>
        <p:nvSpPr>
          <p:cNvPr id="3" name="テキスト ボックス 2"/>
          <p:cNvSpPr txBox="1"/>
          <p:nvPr/>
        </p:nvSpPr>
        <p:spPr>
          <a:xfrm>
            <a:off x="1573955" y="3001193"/>
            <a:ext cx="1365979" cy="430887"/>
          </a:xfrm>
          <a:prstGeom prst="rect">
            <a:avLst/>
          </a:prstGeom>
          <a:noFill/>
        </p:spPr>
        <p:txBody>
          <a:bodyPr wrap="square" rtlCol="0">
            <a:spAutoFit/>
          </a:bodyPr>
          <a:lstStyle/>
          <a:p>
            <a:r>
              <a:rPr kumimoji="1" lang="en-US" altLang="ja-JP" sz="1100" dirty="0"/>
              <a:t>※</a:t>
            </a:r>
            <a:r>
              <a:rPr kumimoji="1" lang="ja-JP" altLang="en-US" sz="1100" dirty="0"/>
              <a:t>増減倍率は</a:t>
            </a:r>
            <a:endParaRPr kumimoji="1" lang="en-US" altLang="ja-JP" sz="1100" dirty="0"/>
          </a:p>
          <a:p>
            <a:r>
              <a:rPr lang="ja-JP" altLang="en-US" sz="1100" dirty="0"/>
              <a:t>　</a:t>
            </a:r>
            <a:r>
              <a:rPr kumimoji="1" lang="ja-JP" altLang="en-US" sz="1100" dirty="0"/>
              <a:t>対前週</a:t>
            </a:r>
          </a:p>
        </p:txBody>
      </p:sp>
      <p:sp>
        <p:nvSpPr>
          <p:cNvPr id="40" name="四角形吹き出し 39"/>
          <p:cNvSpPr/>
          <p:nvPr/>
        </p:nvSpPr>
        <p:spPr>
          <a:xfrm>
            <a:off x="8290455" y="4800338"/>
            <a:ext cx="562707" cy="477096"/>
          </a:xfrm>
          <a:prstGeom prst="wedgeRectCallout">
            <a:avLst>
              <a:gd name="adj1" fmla="val -21800"/>
              <a:gd name="adj2" fmla="val 702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smtClean="0"/>
              <a:t>0.73</a:t>
            </a:r>
            <a:r>
              <a:rPr kumimoji="1" lang="ja-JP" altLang="en-US" sz="900" dirty="0" smtClean="0"/>
              <a:t>倍</a:t>
            </a:r>
            <a:endParaRPr kumimoji="1" lang="en-US" altLang="ja-JP" sz="900" dirty="0"/>
          </a:p>
        </p:txBody>
      </p:sp>
      <p:sp>
        <p:nvSpPr>
          <p:cNvPr id="41" name="四角形吹き出し 40"/>
          <p:cNvSpPr/>
          <p:nvPr/>
        </p:nvSpPr>
        <p:spPr>
          <a:xfrm>
            <a:off x="8963154" y="5131759"/>
            <a:ext cx="562707" cy="477096"/>
          </a:xfrm>
          <a:prstGeom prst="wedgeRectCallout">
            <a:avLst>
              <a:gd name="adj1" fmla="val -19511"/>
              <a:gd name="adj2" fmla="val 756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smtClean="0"/>
              <a:t>0.25</a:t>
            </a:r>
            <a:r>
              <a:rPr kumimoji="1" lang="ja-JP" altLang="en-US" sz="900" dirty="0" smtClean="0"/>
              <a:t>倍</a:t>
            </a:r>
            <a:endParaRPr kumimoji="1" lang="en-US" altLang="ja-JP" sz="900" dirty="0"/>
          </a:p>
        </p:txBody>
      </p:sp>
      <p:sp>
        <p:nvSpPr>
          <p:cNvPr id="42" name="四角形吹き出し 41"/>
          <p:cNvSpPr/>
          <p:nvPr/>
        </p:nvSpPr>
        <p:spPr>
          <a:xfrm>
            <a:off x="9708550" y="5277434"/>
            <a:ext cx="562707" cy="477096"/>
          </a:xfrm>
          <a:prstGeom prst="wedgeRectCallout">
            <a:avLst>
              <a:gd name="adj1" fmla="val -19511"/>
              <a:gd name="adj2" fmla="val 729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t>0.13</a:t>
            </a:r>
            <a:r>
              <a:rPr kumimoji="1" lang="ja-JP" altLang="en-US" sz="900" dirty="0" smtClean="0"/>
              <a:t>倍</a:t>
            </a:r>
            <a:endParaRPr kumimoji="1" lang="en-US" altLang="ja-JP" sz="900" dirty="0"/>
          </a:p>
        </p:txBody>
      </p:sp>
      <p:sp>
        <p:nvSpPr>
          <p:cNvPr id="44" name="四角形吹き出し 43"/>
          <p:cNvSpPr/>
          <p:nvPr/>
        </p:nvSpPr>
        <p:spPr>
          <a:xfrm>
            <a:off x="11196664" y="5272703"/>
            <a:ext cx="562707" cy="477096"/>
          </a:xfrm>
          <a:prstGeom prst="wedgeRectCallout">
            <a:avLst>
              <a:gd name="adj1" fmla="val -19511"/>
              <a:gd name="adj2" fmla="val 702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a:t>3</a:t>
            </a:r>
            <a:r>
              <a:rPr lang="en-US" altLang="ja-JP" sz="900" dirty="0" smtClean="0"/>
              <a:t>.00</a:t>
            </a:r>
            <a:r>
              <a:rPr kumimoji="1" lang="ja-JP" altLang="en-US" sz="900" dirty="0" smtClean="0"/>
              <a:t>倍</a:t>
            </a:r>
            <a:endParaRPr kumimoji="1" lang="en-US" altLang="ja-JP" sz="900" dirty="0"/>
          </a:p>
        </p:txBody>
      </p:sp>
      <p:sp>
        <p:nvSpPr>
          <p:cNvPr id="25" name="四角形吹き出し 24"/>
          <p:cNvSpPr/>
          <p:nvPr/>
        </p:nvSpPr>
        <p:spPr>
          <a:xfrm>
            <a:off x="1732305" y="4563267"/>
            <a:ext cx="562707" cy="468000"/>
          </a:xfrm>
          <a:prstGeom prst="wedgeRectCallout">
            <a:avLst>
              <a:gd name="adj1" fmla="val -21800"/>
              <a:gd name="adj2" fmla="val 756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smtClean="0"/>
              <a:t>4.44</a:t>
            </a:r>
            <a:r>
              <a:rPr kumimoji="1" lang="ja-JP" altLang="en-US" sz="900" dirty="0" smtClean="0"/>
              <a:t>倍</a:t>
            </a:r>
            <a:endParaRPr kumimoji="1" lang="en-US" altLang="ja-JP" sz="900" dirty="0"/>
          </a:p>
        </p:txBody>
      </p:sp>
      <p:sp>
        <p:nvSpPr>
          <p:cNvPr id="26" name="四角形吹き出し 25"/>
          <p:cNvSpPr/>
          <p:nvPr/>
        </p:nvSpPr>
        <p:spPr>
          <a:xfrm>
            <a:off x="4808619" y="1755796"/>
            <a:ext cx="562707" cy="468000"/>
          </a:xfrm>
          <a:prstGeom prst="wedgeRectCallout">
            <a:avLst>
              <a:gd name="adj1" fmla="val 72039"/>
              <a:gd name="adj2" fmla="val 7720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smtClean="0"/>
              <a:t>1</a:t>
            </a:r>
            <a:r>
              <a:rPr kumimoji="1" lang="en-US" altLang="ja-JP" sz="900" dirty="0" smtClean="0"/>
              <a:t>.32</a:t>
            </a:r>
            <a:r>
              <a:rPr kumimoji="1" lang="ja-JP" altLang="en-US" sz="900" dirty="0" smtClean="0"/>
              <a:t>倍</a:t>
            </a:r>
            <a:endParaRPr kumimoji="1" lang="en-US" altLang="ja-JP" sz="900" dirty="0"/>
          </a:p>
        </p:txBody>
      </p:sp>
    </p:spTree>
    <p:extLst>
      <p:ext uri="{BB962C8B-B14F-4D97-AF65-F5344CB8AC3E}">
        <p14:creationId xmlns:p14="http://schemas.microsoft.com/office/powerpoint/2010/main" val="62939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4457" y="1657350"/>
            <a:ext cx="11830050" cy="5200650"/>
          </a:xfrm>
          <a:prstGeom prst="rect">
            <a:avLst/>
          </a:prstGeom>
        </p:spPr>
      </p:pic>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リンク確認有無別　</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判明日別</a:t>
            </a:r>
          </a:p>
        </p:txBody>
      </p:sp>
      <p:sp>
        <p:nvSpPr>
          <p:cNvPr id="16" name="正方形/長方形 15"/>
          <p:cNvSpPr/>
          <p:nvPr/>
        </p:nvSpPr>
        <p:spPr>
          <a:xfrm>
            <a:off x="8707" y="457143"/>
            <a:ext cx="12183492" cy="103545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lvl="0" indent="-285744">
              <a:buFont typeface="Wingdings" panose="05000000000000000000" pitchFamily="2" charset="2"/>
              <a:buChar char="u"/>
            </a:pPr>
            <a:r>
              <a:rPr lang="ja-JP" altLang="en-US" sz="2000" b="1" dirty="0">
                <a:solidFill>
                  <a:prstClr val="black"/>
                </a:solidFill>
                <a:latin typeface="Meiryo UI" panose="020B0604030504040204" pitchFamily="50" charset="-128"/>
                <a:ea typeface="Meiryo UI" panose="020B0604030504040204" pitchFamily="50" charset="-128"/>
              </a:rPr>
              <a:t>新規陽性者数は４月９日</a:t>
            </a:r>
            <a:r>
              <a:rPr lang="en-US" altLang="ja-JP" sz="2000" b="1" dirty="0">
                <a:solidFill>
                  <a:prstClr val="black"/>
                </a:solidFill>
                <a:latin typeface="Meiryo UI" panose="020B0604030504040204" pitchFamily="50" charset="-128"/>
                <a:ea typeface="Meiryo UI" panose="020B0604030504040204" pitchFamily="50" charset="-128"/>
              </a:rPr>
              <a:t>92</a:t>
            </a:r>
            <a:r>
              <a:rPr lang="ja-JP" altLang="en-US" sz="2000" b="1" dirty="0">
                <a:solidFill>
                  <a:prstClr val="black"/>
                </a:solidFill>
                <a:latin typeface="Meiryo UI" panose="020B0604030504040204" pitchFamily="50" charset="-128"/>
                <a:ea typeface="Meiryo UI" panose="020B0604030504040204" pitchFamily="50" charset="-128"/>
              </a:rPr>
              <a:t>名をピークに減少。</a:t>
            </a:r>
            <a:endParaRPr lang="en-US" altLang="ja-JP" sz="2000" b="1" dirty="0">
              <a:solidFill>
                <a:prstClr val="black"/>
              </a:solidFill>
              <a:latin typeface="Meiryo UI" panose="020B0604030504040204" pitchFamily="50" charset="-128"/>
              <a:ea typeface="Meiryo UI" panose="020B0604030504040204" pitchFamily="50" charset="-128"/>
            </a:endParaRPr>
          </a:p>
          <a:p>
            <a:pPr lvl="0"/>
            <a:r>
              <a:rPr lang="ja-JP" altLang="en-US" sz="2000" b="1" dirty="0">
                <a:solidFill>
                  <a:prstClr val="black"/>
                </a:solidFill>
                <a:latin typeface="Meiryo UI" panose="020B0604030504040204" pitchFamily="50" charset="-128"/>
                <a:ea typeface="Meiryo UI" panose="020B0604030504040204" pitchFamily="50" charset="-128"/>
              </a:rPr>
              <a:t> 　４月</a:t>
            </a:r>
            <a:r>
              <a:rPr lang="en-US" altLang="ja-JP" sz="2000" b="1" dirty="0">
                <a:solidFill>
                  <a:prstClr val="black"/>
                </a:solidFill>
                <a:latin typeface="Meiryo UI" panose="020B0604030504040204" pitchFamily="50" charset="-128"/>
                <a:ea typeface="Meiryo UI" panose="020B0604030504040204" pitchFamily="50" charset="-128"/>
              </a:rPr>
              <a:t>18</a:t>
            </a:r>
            <a:r>
              <a:rPr lang="ja-JP" altLang="en-US" sz="2000" b="1" dirty="0">
                <a:solidFill>
                  <a:prstClr val="black"/>
                </a:solidFill>
                <a:latin typeface="Meiryo UI" panose="020B0604030504040204" pitchFamily="50" charset="-128"/>
                <a:ea typeface="Meiryo UI" panose="020B0604030504040204" pitchFamily="50" charset="-128"/>
              </a:rPr>
              <a:t>日以降は院内感染による陽性者が発生したが、院内</a:t>
            </a:r>
            <a:r>
              <a:rPr lang="ja-JP" altLang="en-US" sz="2000" b="1" dirty="0" smtClean="0">
                <a:solidFill>
                  <a:prstClr val="black"/>
                </a:solidFill>
                <a:latin typeface="Meiryo UI" panose="020B0604030504040204" pitchFamily="50" charset="-128"/>
                <a:ea typeface="Meiryo UI" panose="020B0604030504040204" pitchFamily="50" charset="-128"/>
              </a:rPr>
              <a:t>感染事例を</a:t>
            </a:r>
            <a:r>
              <a:rPr lang="ja-JP" altLang="en-US" sz="2000" b="1" dirty="0">
                <a:solidFill>
                  <a:prstClr val="black"/>
                </a:solidFill>
                <a:latin typeface="Meiryo UI" panose="020B0604030504040204" pitchFamily="50" charset="-128"/>
                <a:ea typeface="Meiryo UI" panose="020B0604030504040204" pitchFamily="50" charset="-128"/>
              </a:rPr>
              <a:t>除いた新規陽性者数は減少。</a:t>
            </a:r>
          </a:p>
        </p:txBody>
      </p:sp>
      <p:sp>
        <p:nvSpPr>
          <p:cNvPr id="9" name="テキスト ボックス 8"/>
          <p:cNvSpPr txBox="1"/>
          <p:nvPr/>
        </p:nvSpPr>
        <p:spPr>
          <a:xfrm>
            <a:off x="11719948" y="6496685"/>
            <a:ext cx="374887" cy="276999"/>
          </a:xfrm>
          <a:prstGeom prst="rect">
            <a:avLst/>
          </a:prstGeom>
          <a:noFill/>
        </p:spPr>
        <p:txBody>
          <a:bodyPr wrap="square" rtlCol="0">
            <a:spAutoFit/>
          </a:bodyPr>
          <a:lstStyle/>
          <a:p>
            <a:r>
              <a:rPr kumimoji="1" lang="ja-JP" altLang="en-US" sz="1200" dirty="0"/>
              <a:t>４</a:t>
            </a:r>
          </a:p>
        </p:txBody>
      </p:sp>
      <p:sp>
        <p:nvSpPr>
          <p:cNvPr id="5" name="テキスト ボックス 4"/>
          <p:cNvSpPr txBox="1"/>
          <p:nvPr/>
        </p:nvSpPr>
        <p:spPr>
          <a:xfrm>
            <a:off x="164457" y="1785500"/>
            <a:ext cx="638173" cy="253916"/>
          </a:xfrm>
          <a:prstGeom prst="rect">
            <a:avLst/>
          </a:prstGeom>
          <a:noFill/>
        </p:spPr>
        <p:txBody>
          <a:bodyPr wrap="square" rtlCol="0">
            <a:spAutoFit/>
          </a:bodyPr>
          <a:lstStyle/>
          <a:p>
            <a:r>
              <a:rPr lang="ja-JP" altLang="en-US" sz="1050" dirty="0">
                <a:latin typeface="+mn-ea"/>
              </a:rPr>
              <a:t>（人）</a:t>
            </a:r>
            <a:endParaRPr kumimoji="1" lang="ja-JP" altLang="en-US" sz="1050" dirty="0">
              <a:latin typeface="+mn-ea"/>
            </a:endParaRPr>
          </a:p>
        </p:txBody>
      </p:sp>
      <p:sp>
        <p:nvSpPr>
          <p:cNvPr id="11" name="右矢印 10"/>
          <p:cNvSpPr/>
          <p:nvPr/>
        </p:nvSpPr>
        <p:spPr>
          <a:xfrm rot="17544923">
            <a:off x="3381400" y="3492084"/>
            <a:ext cx="2624258" cy="33426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2653477">
            <a:off x="5080868" y="3838566"/>
            <a:ext cx="4302110" cy="3121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87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リンク確認有無別　</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発症日別</a:t>
            </a:r>
          </a:p>
        </p:txBody>
      </p:sp>
      <p:sp>
        <p:nvSpPr>
          <p:cNvPr id="16" name="正方形/長方形 15"/>
          <p:cNvSpPr/>
          <p:nvPr/>
        </p:nvSpPr>
        <p:spPr>
          <a:xfrm>
            <a:off x="8508" y="508861"/>
            <a:ext cx="12183492" cy="62615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lvl="0" indent="-285744">
              <a:buFont typeface="Wingdings" panose="05000000000000000000" pitchFamily="2" charset="2"/>
              <a:buChar char="u"/>
            </a:pPr>
            <a:r>
              <a:rPr lang="ja-JP" altLang="en-US" sz="2000" b="1" dirty="0">
                <a:solidFill>
                  <a:prstClr val="black"/>
                </a:solidFill>
                <a:latin typeface="Meiryo UI" panose="020B0604030504040204" pitchFamily="50" charset="-128"/>
                <a:ea typeface="Meiryo UI" panose="020B0604030504040204" pitchFamily="50" charset="-128"/>
              </a:rPr>
              <a:t>発症日別陽性者数では、４月１日に</a:t>
            </a:r>
            <a:r>
              <a:rPr lang="en-US" altLang="ja-JP" sz="2000" b="1" dirty="0">
                <a:solidFill>
                  <a:prstClr val="black"/>
                </a:solidFill>
                <a:latin typeface="Meiryo UI" panose="020B0604030504040204" pitchFamily="50" charset="-128"/>
                <a:ea typeface="Meiryo UI" panose="020B0604030504040204" pitchFamily="50" charset="-128"/>
              </a:rPr>
              <a:t>67</a:t>
            </a:r>
            <a:r>
              <a:rPr lang="ja-JP" altLang="en-US" sz="2000" b="1" dirty="0">
                <a:solidFill>
                  <a:prstClr val="black"/>
                </a:solidFill>
                <a:latin typeface="Meiryo UI" panose="020B0604030504040204" pitchFamily="50" charset="-128"/>
                <a:ea typeface="Meiryo UI" panose="020B0604030504040204" pitchFamily="50" charset="-128"/>
              </a:rPr>
              <a:t>名、４月３日</a:t>
            </a:r>
            <a:r>
              <a:rPr lang="en-US" altLang="ja-JP" sz="2000" b="1" dirty="0">
                <a:solidFill>
                  <a:prstClr val="black"/>
                </a:solidFill>
                <a:latin typeface="Meiryo UI" panose="020B0604030504040204" pitchFamily="50" charset="-128"/>
                <a:ea typeface="Meiryo UI" panose="020B0604030504040204" pitchFamily="50" charset="-128"/>
              </a:rPr>
              <a:t>69</a:t>
            </a:r>
            <a:r>
              <a:rPr lang="ja-JP" altLang="en-US" sz="2000" b="1" dirty="0">
                <a:solidFill>
                  <a:prstClr val="black"/>
                </a:solidFill>
                <a:latin typeface="Meiryo UI" panose="020B0604030504040204" pitchFamily="50" charset="-128"/>
                <a:ea typeface="Meiryo UI" panose="020B0604030504040204" pitchFamily="50" charset="-128"/>
              </a:rPr>
              <a:t>名がピーク。</a:t>
            </a:r>
          </a:p>
        </p:txBody>
      </p:sp>
      <p:sp>
        <p:nvSpPr>
          <p:cNvPr id="7" name="テキスト ボックス 1"/>
          <p:cNvSpPr txBox="1"/>
          <p:nvPr/>
        </p:nvSpPr>
        <p:spPr>
          <a:xfrm>
            <a:off x="230980" y="1469870"/>
            <a:ext cx="837126" cy="2833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t>人</a:t>
            </a:r>
            <a:endParaRPr lang="ja-JP" altLang="en-US" sz="1100" dirty="0"/>
          </a:p>
        </p:txBody>
      </p:sp>
      <p:sp>
        <p:nvSpPr>
          <p:cNvPr id="14" name="テキスト ボックス 13"/>
          <p:cNvSpPr txBox="1"/>
          <p:nvPr/>
        </p:nvSpPr>
        <p:spPr>
          <a:xfrm>
            <a:off x="11719948" y="6496685"/>
            <a:ext cx="374887" cy="276999"/>
          </a:xfrm>
          <a:prstGeom prst="rect">
            <a:avLst/>
          </a:prstGeom>
          <a:noFill/>
        </p:spPr>
        <p:txBody>
          <a:bodyPr wrap="square" rtlCol="0">
            <a:spAutoFit/>
          </a:bodyPr>
          <a:lstStyle/>
          <a:p>
            <a:r>
              <a:rPr kumimoji="1" lang="ja-JP" altLang="en-US" sz="1200" dirty="0"/>
              <a:t>５</a:t>
            </a:r>
          </a:p>
        </p:txBody>
      </p:sp>
      <p:pic>
        <p:nvPicPr>
          <p:cNvPr id="2" name="図 1"/>
          <p:cNvPicPr>
            <a:picLocks noChangeAspect="1"/>
          </p:cNvPicPr>
          <p:nvPr/>
        </p:nvPicPr>
        <p:blipFill>
          <a:blip r:embed="rId2"/>
          <a:stretch>
            <a:fillRect/>
          </a:stretch>
        </p:blipFill>
        <p:spPr>
          <a:xfrm>
            <a:off x="104265" y="1469870"/>
            <a:ext cx="11991975" cy="4676775"/>
          </a:xfrm>
          <a:prstGeom prst="rect">
            <a:avLst/>
          </a:prstGeom>
        </p:spPr>
      </p:pic>
    </p:spTree>
    <p:extLst>
      <p:ext uri="{BB962C8B-B14F-4D97-AF65-F5344CB8AC3E}">
        <p14:creationId xmlns:p14="http://schemas.microsoft.com/office/powerpoint/2010/main" val="284475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陽性率の推移</a:t>
            </a:r>
          </a:p>
        </p:txBody>
      </p:sp>
      <p:sp>
        <p:nvSpPr>
          <p:cNvPr id="16" name="正方形/長方形 15"/>
          <p:cNvSpPr/>
          <p:nvPr/>
        </p:nvSpPr>
        <p:spPr>
          <a:xfrm>
            <a:off x="8707" y="457143"/>
            <a:ext cx="12183492" cy="111843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lvl="0" indent="-285744">
              <a:buFont typeface="Wingdings" panose="05000000000000000000" pitchFamily="2" charset="2"/>
              <a:buChar char="u"/>
            </a:pPr>
            <a:r>
              <a:rPr lang="ja-JP" altLang="en-US" sz="2000" b="1" dirty="0">
                <a:solidFill>
                  <a:prstClr val="black"/>
                </a:solidFill>
                <a:latin typeface="Meiryo UI" panose="020B0604030504040204" pitchFamily="50" charset="-128"/>
                <a:ea typeface="Meiryo UI" panose="020B0604030504040204" pitchFamily="50" charset="-128"/>
              </a:rPr>
              <a:t>検査件数（退院のための陰性確認の検査を除く）に占める陽性者の割合（陽性率）は、</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9</a:t>
            </a:r>
            <a:r>
              <a:rPr lang="ja-JP" altLang="en-US" sz="2000" b="1" dirty="0">
                <a:solidFill>
                  <a:prstClr val="black"/>
                </a:solidFill>
                <a:latin typeface="Meiryo UI" panose="020B0604030504040204" pitchFamily="50" charset="-128"/>
                <a:ea typeface="Meiryo UI" panose="020B0604030504040204" pitchFamily="50" charset="-128"/>
              </a:rPr>
              <a:t>日の</a:t>
            </a:r>
            <a:r>
              <a:rPr lang="en-US" altLang="ja-JP" sz="2000" b="1" dirty="0">
                <a:solidFill>
                  <a:prstClr val="black"/>
                </a:solidFill>
                <a:latin typeface="Meiryo UI" panose="020B0604030504040204" pitchFamily="50" charset="-128"/>
                <a:ea typeface="Meiryo UI" panose="020B0604030504040204" pitchFamily="50" charset="-128"/>
              </a:rPr>
              <a:t>27</a:t>
            </a:r>
            <a:r>
              <a:rPr lang="ja-JP" altLang="en-US" sz="2000" b="1" dirty="0">
                <a:solidFill>
                  <a:prstClr val="black"/>
                </a:solidFill>
                <a:latin typeface="Meiryo UI" panose="020B0604030504040204" pitchFamily="50" charset="-128"/>
                <a:ea typeface="Meiryo UI" panose="020B0604030504040204" pitchFamily="50" charset="-128"/>
              </a:rPr>
              <a:t>％をピークに減少傾向へ転じた。</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27</a:t>
            </a:r>
            <a:r>
              <a:rPr lang="ja-JP" altLang="en-US" sz="2000" b="1" dirty="0">
                <a:solidFill>
                  <a:prstClr val="black"/>
                </a:solidFill>
                <a:latin typeface="Meiryo UI" panose="020B0604030504040204" pitchFamily="50" charset="-128"/>
                <a:ea typeface="Meiryo UI" panose="020B0604030504040204" pitchFamily="50" charset="-128"/>
              </a:rPr>
              <a:t>日以降は</a:t>
            </a:r>
            <a:r>
              <a:rPr lang="en-US" altLang="ja-JP" sz="2000" b="1" dirty="0">
                <a:solidFill>
                  <a:prstClr val="black"/>
                </a:solidFill>
                <a:latin typeface="Meiryo UI" panose="020B0604030504040204" pitchFamily="50" charset="-128"/>
                <a:ea typeface="Meiryo UI" panose="020B0604030504040204" pitchFamily="50" charset="-128"/>
              </a:rPr>
              <a:t>10</a:t>
            </a:r>
            <a:r>
              <a:rPr lang="ja-JP" altLang="en-US" sz="2000" b="1" dirty="0">
                <a:solidFill>
                  <a:prstClr val="black"/>
                </a:solidFill>
                <a:latin typeface="Meiryo UI" panose="020B0604030504040204" pitchFamily="50" charset="-128"/>
                <a:ea typeface="Meiryo UI" panose="020B0604030504040204" pitchFamily="50" charset="-128"/>
              </a:rPr>
              <a:t>％未満を推移し、</a:t>
            </a:r>
            <a:r>
              <a:rPr lang="en-US" altLang="ja-JP" sz="2000" b="1" dirty="0">
                <a:solidFill>
                  <a:prstClr val="black"/>
                </a:solidFill>
                <a:latin typeface="Meiryo UI" panose="020B0604030504040204" pitchFamily="50" charset="-128"/>
                <a:ea typeface="Meiryo UI" panose="020B0604030504040204" pitchFamily="50" charset="-128"/>
              </a:rPr>
              <a:t>5</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14</a:t>
            </a:r>
            <a:r>
              <a:rPr lang="ja-JP" altLang="en-US" sz="2000" b="1" dirty="0">
                <a:solidFill>
                  <a:prstClr val="black"/>
                </a:solidFill>
                <a:latin typeface="Meiryo UI" panose="020B0604030504040204" pitchFamily="50" charset="-128"/>
                <a:ea typeface="Meiryo UI" panose="020B0604030504040204" pitchFamily="50" charset="-128"/>
              </a:rPr>
              <a:t>日以降は</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未満を推移している。</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17825" y="1905767"/>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8" name="テキスト ボックス 7"/>
          <p:cNvSpPr txBox="1"/>
          <p:nvPr/>
        </p:nvSpPr>
        <p:spPr>
          <a:xfrm>
            <a:off x="11719948" y="6496686"/>
            <a:ext cx="374887" cy="276999"/>
          </a:xfrm>
          <a:prstGeom prst="rect">
            <a:avLst/>
          </a:prstGeom>
          <a:noFill/>
        </p:spPr>
        <p:txBody>
          <a:bodyPr wrap="square" rtlCol="0">
            <a:spAutoFit/>
          </a:bodyPr>
          <a:lstStyle/>
          <a:p>
            <a:r>
              <a:rPr kumimoji="1" lang="ja-JP" altLang="en-US" sz="1200" dirty="0"/>
              <a:t>６</a:t>
            </a:r>
          </a:p>
        </p:txBody>
      </p:sp>
      <p:pic>
        <p:nvPicPr>
          <p:cNvPr id="2" name="図 1"/>
          <p:cNvPicPr>
            <a:picLocks noChangeAspect="1"/>
          </p:cNvPicPr>
          <p:nvPr/>
        </p:nvPicPr>
        <p:blipFill>
          <a:blip r:embed="rId2"/>
          <a:stretch>
            <a:fillRect/>
          </a:stretch>
        </p:blipFill>
        <p:spPr>
          <a:xfrm>
            <a:off x="169535" y="1758385"/>
            <a:ext cx="11925300" cy="4876800"/>
          </a:xfrm>
          <a:prstGeom prst="rect">
            <a:avLst/>
          </a:prstGeom>
        </p:spPr>
      </p:pic>
    </p:spTree>
    <p:extLst>
      <p:ext uri="{BB962C8B-B14F-4D97-AF65-F5344CB8AC3E}">
        <p14:creationId xmlns:p14="http://schemas.microsoft.com/office/powerpoint/2010/main" val="232535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491297"/>
            <a:ext cx="9144000" cy="1878416"/>
          </a:xfrm>
        </p:spPr>
        <p:txBody>
          <a:bodyPr>
            <a:normAutofit/>
          </a:bodyPr>
          <a:lstStyle/>
          <a:p>
            <a:r>
              <a:rPr kumimoji="1" lang="ja-JP" altLang="en-US" sz="3600" dirty="0"/>
              <a:t>（</a:t>
            </a:r>
            <a:r>
              <a:rPr lang="ja-JP" altLang="en-US" sz="3600" dirty="0"/>
              <a:t>２）新規感染者数のこれまでの推移等に関する現段階の評価について</a:t>
            </a:r>
            <a:endParaRPr kumimoji="1" lang="ja-JP" altLang="en-US" sz="3600" dirty="0"/>
          </a:p>
        </p:txBody>
      </p:sp>
      <p:sp>
        <p:nvSpPr>
          <p:cNvPr id="5" name="サブタイトル 4"/>
          <p:cNvSpPr>
            <a:spLocks noGrp="1"/>
          </p:cNvSpPr>
          <p:nvPr>
            <p:ph type="subTitle" idx="1"/>
          </p:nvPr>
        </p:nvSpPr>
        <p:spPr>
          <a:xfrm>
            <a:off x="1184856" y="2678806"/>
            <a:ext cx="9822287" cy="3721993"/>
          </a:xfrm>
          <a:ln>
            <a:solidFill>
              <a:schemeClr val="tx1"/>
            </a:solidFill>
          </a:ln>
        </p:spPr>
        <p:txBody>
          <a:bodyPr>
            <a:normAutofit fontScale="92500" lnSpcReduction="20000"/>
          </a:bodyPr>
          <a:lstStyle/>
          <a:p>
            <a:pPr algn="l"/>
            <a:endParaRPr lang="en-US" altLang="ja-JP" sz="500" dirty="0" smtClean="0"/>
          </a:p>
          <a:p>
            <a:pPr algn="l"/>
            <a:r>
              <a:rPr lang="ja-JP" altLang="en-US" dirty="0" smtClean="0"/>
              <a:t>　 </a:t>
            </a:r>
            <a:r>
              <a:rPr lang="ja-JP" altLang="en-US" sz="3000" dirty="0" smtClean="0"/>
              <a:t>大阪</a:t>
            </a:r>
            <a:r>
              <a:rPr lang="ja-JP" altLang="en-US" sz="3000" dirty="0"/>
              <a:t>における感染拡大抑制につながった取組みについて、</a:t>
            </a:r>
            <a:br>
              <a:rPr lang="ja-JP" altLang="en-US" sz="3000" dirty="0"/>
            </a:br>
            <a:r>
              <a:rPr lang="ja-JP" altLang="en-US" sz="3000" dirty="0" smtClean="0"/>
              <a:t>　３つ</a:t>
            </a:r>
            <a:r>
              <a:rPr lang="ja-JP" altLang="en-US" sz="3000" dirty="0"/>
              <a:t>の視点に</a:t>
            </a:r>
            <a:r>
              <a:rPr lang="ja-JP" altLang="en-US" sz="3000" dirty="0" smtClean="0"/>
              <a:t>よる仮</a:t>
            </a:r>
            <a:r>
              <a:rPr lang="ja-JP" altLang="en-US" sz="3000" dirty="0"/>
              <a:t>説</a:t>
            </a:r>
            <a:r>
              <a:rPr lang="ja-JP" altLang="en-US" sz="3000" dirty="0" smtClean="0"/>
              <a:t>を</a:t>
            </a:r>
            <a:r>
              <a:rPr lang="ja-JP" altLang="en-US" sz="3000" dirty="0"/>
              <a:t>設定し検証する。</a:t>
            </a:r>
          </a:p>
          <a:p>
            <a:pPr algn="l"/>
            <a:endParaRPr lang="en-US" altLang="ja-JP" dirty="0"/>
          </a:p>
          <a:p>
            <a:pPr algn="l"/>
            <a:r>
              <a:rPr lang="ja-JP" altLang="en-US" dirty="0" smtClean="0"/>
              <a:t>　　○</a:t>
            </a:r>
            <a:r>
              <a:rPr lang="ja-JP" altLang="en-US" dirty="0"/>
              <a:t>仮説１：府民による行動変容（</a:t>
            </a:r>
            <a:r>
              <a:rPr lang="en-US" altLang="ja-JP" dirty="0"/>
              <a:t>P</a:t>
            </a:r>
            <a:r>
              <a:rPr lang="ja-JP" altLang="en-US" dirty="0"/>
              <a:t>８～</a:t>
            </a:r>
            <a:r>
              <a:rPr lang="en-US" altLang="ja-JP" dirty="0"/>
              <a:t>11</a:t>
            </a:r>
            <a:r>
              <a:rPr lang="ja-JP" altLang="en-US" dirty="0"/>
              <a:t>）</a:t>
            </a:r>
            <a:endParaRPr lang="en-US" altLang="ja-JP" dirty="0"/>
          </a:p>
          <a:p>
            <a:pPr algn="l"/>
            <a:r>
              <a:rPr lang="ja-JP" altLang="en-US" dirty="0"/>
              <a:t>　　○仮説２：保健所による積極的疫学調査の徹底（</a:t>
            </a:r>
            <a:r>
              <a:rPr lang="en-US" altLang="ja-JP" dirty="0"/>
              <a:t>P12</a:t>
            </a:r>
            <a:r>
              <a:rPr lang="ja-JP" altLang="en-US" dirty="0"/>
              <a:t>～</a:t>
            </a:r>
            <a:r>
              <a:rPr lang="en-US" altLang="ja-JP" dirty="0"/>
              <a:t>14</a:t>
            </a:r>
            <a:r>
              <a:rPr lang="ja-JP" altLang="en-US" dirty="0"/>
              <a:t>）</a:t>
            </a:r>
            <a:endParaRPr lang="en-US" altLang="ja-JP" dirty="0"/>
          </a:p>
          <a:p>
            <a:pPr algn="l"/>
            <a:r>
              <a:rPr lang="ja-JP" altLang="en-US" dirty="0"/>
              <a:t>　　○仮説３：水際対策による海外由来の感染拡大の検出（</a:t>
            </a:r>
            <a:r>
              <a:rPr lang="en-US" altLang="ja-JP" dirty="0"/>
              <a:t>P15</a:t>
            </a:r>
            <a:r>
              <a:rPr lang="ja-JP" altLang="en-US" dirty="0" smtClean="0"/>
              <a:t>～</a:t>
            </a:r>
            <a:r>
              <a:rPr lang="en-US" altLang="ja-JP" dirty="0" smtClean="0"/>
              <a:t>16</a:t>
            </a:r>
            <a:r>
              <a:rPr lang="ja-JP" altLang="en-US" dirty="0" smtClean="0"/>
              <a:t>）</a:t>
            </a:r>
            <a:endParaRPr lang="en-US" altLang="ja-JP" dirty="0"/>
          </a:p>
          <a:p>
            <a:pPr algn="l"/>
            <a:endParaRPr lang="en-US" altLang="ja-JP" dirty="0"/>
          </a:p>
          <a:p>
            <a:pPr algn="l"/>
            <a:r>
              <a:rPr lang="ja-JP" altLang="en-US" dirty="0"/>
              <a:t>　　仮説１～仮説３における感染拡大収束につながった取組み</a:t>
            </a:r>
            <a:r>
              <a:rPr lang="ja-JP" altLang="en-US" dirty="0" smtClean="0"/>
              <a:t>・</a:t>
            </a:r>
            <a:endParaRPr lang="en-US" altLang="ja-JP" dirty="0" smtClean="0"/>
          </a:p>
          <a:p>
            <a:pPr algn="l"/>
            <a:r>
              <a:rPr lang="ja-JP" altLang="en-US" dirty="0"/>
              <a:t>　</a:t>
            </a:r>
            <a:r>
              <a:rPr lang="ja-JP" altLang="en-US" dirty="0" smtClean="0"/>
              <a:t>　今後</a:t>
            </a:r>
            <a:r>
              <a:rPr lang="ja-JP" altLang="en-US" dirty="0"/>
              <a:t>の取組みの</a:t>
            </a:r>
            <a:r>
              <a:rPr lang="ja-JP" altLang="en-US" dirty="0" smtClean="0"/>
              <a:t>方向性（Ｐ</a:t>
            </a:r>
            <a:r>
              <a:rPr lang="en-US" altLang="ja-JP" dirty="0"/>
              <a:t>17</a:t>
            </a:r>
            <a:r>
              <a:rPr lang="ja-JP" altLang="en-US" dirty="0" smtClean="0"/>
              <a:t>）</a:t>
            </a:r>
            <a:endParaRPr lang="en-US" altLang="ja-JP" dirty="0"/>
          </a:p>
        </p:txBody>
      </p:sp>
      <p:sp>
        <p:nvSpPr>
          <p:cNvPr id="4" name="テキスト ボックス 3"/>
          <p:cNvSpPr txBox="1"/>
          <p:nvPr/>
        </p:nvSpPr>
        <p:spPr>
          <a:xfrm>
            <a:off x="11733391" y="6511239"/>
            <a:ext cx="296041" cy="276999"/>
          </a:xfrm>
          <a:prstGeom prst="rect">
            <a:avLst/>
          </a:prstGeom>
          <a:noFill/>
        </p:spPr>
        <p:txBody>
          <a:bodyPr wrap="square" rtlCol="0">
            <a:spAutoFit/>
          </a:bodyPr>
          <a:lstStyle/>
          <a:p>
            <a:r>
              <a:rPr kumimoji="1" lang="ja-JP" altLang="en-US" sz="1200" dirty="0"/>
              <a:t>７</a:t>
            </a:r>
          </a:p>
        </p:txBody>
      </p:sp>
    </p:spTree>
    <p:extLst>
      <p:ext uri="{BB962C8B-B14F-4D97-AF65-F5344CB8AC3E}">
        <p14:creationId xmlns:p14="http://schemas.microsoft.com/office/powerpoint/2010/main" val="1629850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＜仮説１＞　府民</a:t>
            </a:r>
            <a:r>
              <a:rPr lang="ja-JP" altLang="en-US" sz="2400" b="1" dirty="0">
                <a:solidFill>
                  <a:schemeClr val="bg1"/>
                </a:solidFill>
                <a:latin typeface="Meiryo UI" panose="020B0604030504040204" pitchFamily="50" charset="-128"/>
                <a:ea typeface="Meiryo UI" panose="020B0604030504040204" pitchFamily="50" charset="-128"/>
              </a:rPr>
              <a:t>の行動</a:t>
            </a:r>
            <a:r>
              <a:rPr lang="ja-JP" altLang="en-US" sz="2400" b="1" dirty="0" smtClean="0">
                <a:solidFill>
                  <a:schemeClr val="bg1"/>
                </a:solidFill>
                <a:latin typeface="Meiryo UI" panose="020B0604030504040204" pitchFamily="50" charset="-128"/>
                <a:ea typeface="Meiryo UI" panose="020B0604030504040204" pitchFamily="50" charset="-128"/>
              </a:rPr>
              <a:t>変容</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0" y="483300"/>
            <a:ext cx="12183492" cy="74548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1"/>
                </a:solidFill>
                <a:latin typeface="Meiryo UI" panose="020B0604030504040204" pitchFamily="50" charset="-128"/>
                <a:ea typeface="Meiryo UI" panose="020B0604030504040204" pitchFamily="50" charset="-128"/>
              </a:rPr>
              <a:t>◆推定感染日</a:t>
            </a:r>
            <a:r>
              <a:rPr lang="en-US" altLang="ja-JP" sz="2000" b="1" dirty="0">
                <a:solidFill>
                  <a:schemeClr val="tx1"/>
                </a:solidFill>
                <a:latin typeface="Meiryo UI" panose="020B0604030504040204" pitchFamily="50" charset="-128"/>
                <a:ea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rPr>
              <a:t>の最大値は</a:t>
            </a:r>
            <a:r>
              <a:rPr lang="en-US" altLang="ja-JP" sz="2000" b="1" dirty="0">
                <a:solidFill>
                  <a:schemeClr val="tx1"/>
                </a:solidFill>
                <a:latin typeface="Meiryo UI" panose="020B0604030504040204" pitchFamily="50" charset="-128"/>
                <a:ea typeface="Meiryo UI" panose="020B0604030504040204" pitchFamily="50" charset="-128"/>
              </a:rPr>
              <a:t>3/26</a:t>
            </a:r>
            <a:r>
              <a:rPr lang="ja-JP" altLang="en-US" sz="2000" b="1" dirty="0" err="1">
                <a:solidFill>
                  <a:schemeClr val="tx1"/>
                </a:solidFill>
                <a:latin typeface="Meiryo UI" panose="020B0604030504040204" pitchFamily="50" charset="-128"/>
                <a:ea typeface="Meiryo UI" panose="020B0604030504040204" pitchFamily="50" charset="-128"/>
              </a:rPr>
              <a:t>、</a:t>
            </a:r>
            <a:r>
              <a:rPr lang="en-US" altLang="ja-JP" sz="2000" b="1" dirty="0">
                <a:solidFill>
                  <a:schemeClr val="tx1"/>
                </a:solidFill>
                <a:latin typeface="Meiryo UI" panose="020B0604030504040204" pitchFamily="50" charset="-128"/>
                <a:ea typeface="Meiryo UI" panose="020B0604030504040204" pitchFamily="50" charset="-128"/>
              </a:rPr>
              <a:t>28</a:t>
            </a:r>
            <a:r>
              <a:rPr lang="ja-JP" altLang="en-US" sz="2000" b="1" dirty="0" err="1">
                <a:solidFill>
                  <a:schemeClr val="tx1"/>
                </a:solidFill>
                <a:latin typeface="Meiryo UI" panose="020B0604030504040204" pitchFamily="50" charset="-128"/>
                <a:ea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rPr>
              <a:t>　</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1778475" y="6477970"/>
            <a:ext cx="374887" cy="276999"/>
          </a:xfrm>
          <a:prstGeom prst="rect">
            <a:avLst/>
          </a:prstGeom>
          <a:noFill/>
        </p:spPr>
        <p:txBody>
          <a:bodyPr wrap="square" rtlCol="0">
            <a:spAutoFit/>
          </a:bodyPr>
          <a:lstStyle/>
          <a:p>
            <a:r>
              <a:rPr kumimoji="1" lang="ja-JP" altLang="en-US" sz="1200" dirty="0"/>
              <a:t>８</a:t>
            </a:r>
          </a:p>
        </p:txBody>
      </p:sp>
      <p:sp>
        <p:nvSpPr>
          <p:cNvPr id="19" name="テキスト ボックス 18"/>
          <p:cNvSpPr txBox="1"/>
          <p:nvPr/>
        </p:nvSpPr>
        <p:spPr>
          <a:xfrm>
            <a:off x="4280800" y="5395062"/>
            <a:ext cx="430887" cy="1462937"/>
          </a:xfrm>
          <a:prstGeom prst="rect">
            <a:avLst/>
          </a:prstGeom>
          <a:noFill/>
          <a:ln>
            <a:noFill/>
          </a:ln>
        </p:spPr>
        <p:txBody>
          <a:bodyPr vert="eaVert" wrap="square" rtlCol="0">
            <a:spAutoFit/>
          </a:bodyPr>
          <a:lstStyle/>
          <a:p>
            <a:r>
              <a:rPr lang="en-US" altLang="ja-JP" sz="800" dirty="0">
                <a:latin typeface="ＭＳ ゴシック" panose="020B0609070205080204" pitchFamily="49" charset="-128"/>
                <a:ea typeface="ＭＳ ゴシック" panose="020B0609070205080204" pitchFamily="49" charset="-128"/>
              </a:rPr>
              <a:t>19</a:t>
            </a:r>
            <a:r>
              <a:rPr lang="ja-JP" altLang="en-US" sz="800" dirty="0">
                <a:latin typeface="ＭＳ ゴシック" panose="020B0609070205080204" pitchFamily="49" charset="-128"/>
                <a:ea typeface="ＭＳ ゴシック" panose="020B0609070205080204" pitchFamily="49" charset="-128"/>
              </a:rPr>
              <a:t>日　大阪兵庫間往来自粛</a:t>
            </a:r>
            <a:endParaRPr lang="en-US" altLang="ja-JP" sz="800"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　　　要請（</a:t>
            </a:r>
            <a:r>
              <a:rPr lang="en-US" altLang="ja-JP" sz="800" dirty="0">
                <a:latin typeface="ＭＳ ゴシック" panose="020B0609070205080204" pitchFamily="49" charset="-128"/>
                <a:ea typeface="ＭＳ ゴシック" panose="020B0609070205080204" pitchFamily="49" charset="-128"/>
              </a:rPr>
              <a:t>20</a:t>
            </a:r>
            <a:r>
              <a:rPr lang="ja-JP" altLang="en-US" sz="800" dirty="0">
                <a:latin typeface="ＭＳ ゴシック" panose="020B0609070205080204" pitchFamily="49" charset="-128"/>
                <a:ea typeface="ＭＳ ゴシック" panose="020B0609070205080204" pitchFamily="49" charset="-128"/>
              </a:rPr>
              <a:t>～</a:t>
            </a:r>
            <a:r>
              <a:rPr lang="en-US" altLang="ja-JP" sz="800" dirty="0">
                <a:latin typeface="ＭＳ ゴシック" panose="020B0609070205080204" pitchFamily="49" charset="-128"/>
                <a:ea typeface="ＭＳ ゴシック" panose="020B0609070205080204" pitchFamily="49" charset="-128"/>
              </a:rPr>
              <a:t>22</a:t>
            </a:r>
            <a:r>
              <a:rPr lang="ja-JP" altLang="en-US" sz="800" dirty="0">
                <a:latin typeface="ＭＳ ゴシック" panose="020B0609070205080204" pitchFamily="49" charset="-128"/>
                <a:ea typeface="ＭＳ ゴシック" panose="020B0609070205080204" pitchFamily="49" charset="-128"/>
              </a:rPr>
              <a:t>日）</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5313947" y="5375102"/>
            <a:ext cx="307777" cy="1282565"/>
          </a:xfrm>
          <a:prstGeom prst="rect">
            <a:avLst/>
          </a:prstGeom>
          <a:noFill/>
          <a:ln>
            <a:noFill/>
          </a:ln>
        </p:spPr>
        <p:txBody>
          <a:bodyPr vert="eaVert" wrap="square" rtlCol="0">
            <a:spAutoFit/>
          </a:bodyPr>
          <a:lstStyle/>
          <a:p>
            <a:r>
              <a:rPr lang="en-US" altLang="ja-JP" sz="800" dirty="0">
                <a:latin typeface="ＭＳ ゴシック" panose="020B0609070205080204" pitchFamily="49" charset="-128"/>
                <a:ea typeface="ＭＳ ゴシック" panose="020B0609070205080204" pitchFamily="49" charset="-128"/>
              </a:rPr>
              <a:t>27</a:t>
            </a:r>
            <a:r>
              <a:rPr lang="ja-JP" altLang="en-US" sz="800" dirty="0">
                <a:latin typeface="ＭＳ ゴシック" panose="020B0609070205080204" pitchFamily="49" charset="-128"/>
                <a:ea typeface="ＭＳ ゴシック" panose="020B0609070205080204" pitchFamily="49" charset="-128"/>
              </a:rPr>
              <a:t>日　週末外出自粛要請</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5621724" y="5394989"/>
            <a:ext cx="430887" cy="1435741"/>
          </a:xfrm>
          <a:prstGeom prst="rect">
            <a:avLst/>
          </a:prstGeom>
          <a:noFill/>
          <a:ln>
            <a:noFill/>
          </a:ln>
        </p:spPr>
        <p:txBody>
          <a:bodyPr vert="eaVert" wrap="square" rtlCol="0">
            <a:spAutoFit/>
          </a:bodyPr>
          <a:lstStyle/>
          <a:p>
            <a:r>
              <a:rPr lang="en-US" altLang="ja-JP" sz="800" dirty="0">
                <a:latin typeface="ＭＳ ゴシック" panose="020B0609070205080204" pitchFamily="49" charset="-128"/>
                <a:ea typeface="ＭＳ ゴシック" panose="020B0609070205080204" pitchFamily="49" charset="-128"/>
              </a:rPr>
              <a:t>31</a:t>
            </a:r>
            <a:r>
              <a:rPr lang="ja-JP" altLang="en-US" sz="800" dirty="0">
                <a:latin typeface="ＭＳ ゴシック" panose="020B0609070205080204" pitchFamily="49" charset="-128"/>
                <a:ea typeface="ＭＳ ゴシック" panose="020B0609070205080204" pitchFamily="49" charset="-128"/>
              </a:rPr>
              <a:t>日　接客する飲食店へ</a:t>
            </a:r>
            <a:r>
              <a:rPr lang="ja-JP" altLang="en-US" sz="800" dirty="0" smtClean="0">
                <a:latin typeface="ＭＳ ゴシック" panose="020B0609070205080204" pitchFamily="49" charset="-128"/>
                <a:ea typeface="ＭＳ ゴシック" panose="020B0609070205080204" pitchFamily="49" charset="-128"/>
              </a:rPr>
              <a:t>の外</a:t>
            </a:r>
            <a:endParaRPr lang="en-US" altLang="ja-JP" sz="800" dirty="0" smtClean="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　</a:t>
            </a:r>
            <a:r>
              <a:rPr lang="ja-JP" altLang="en-US" sz="800" dirty="0" smtClean="0">
                <a:latin typeface="ＭＳ ゴシック" panose="020B0609070205080204" pitchFamily="49" charset="-128"/>
                <a:ea typeface="ＭＳ ゴシック" panose="020B0609070205080204" pitchFamily="49" charset="-128"/>
              </a:rPr>
              <a:t>　　出自粛</a:t>
            </a:r>
            <a:r>
              <a:rPr lang="ja-JP" altLang="en-US" sz="800" dirty="0">
                <a:latin typeface="ＭＳ ゴシック" panose="020B0609070205080204" pitchFamily="49" charset="-128"/>
                <a:ea typeface="ＭＳ ゴシック" panose="020B0609070205080204" pitchFamily="49" charset="-128"/>
              </a:rPr>
              <a:t>要請</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6018062" y="5395587"/>
            <a:ext cx="307777" cy="1490280"/>
          </a:xfrm>
          <a:prstGeom prst="rect">
            <a:avLst/>
          </a:prstGeom>
          <a:noFill/>
          <a:ln>
            <a:noFill/>
          </a:ln>
        </p:spPr>
        <p:txBody>
          <a:bodyPr vert="eaVert" wrap="square" rtlCol="0">
            <a:spAutoFit/>
          </a:bodyPr>
          <a:lstStyle/>
          <a:p>
            <a:r>
              <a:rPr lang="ja-JP" altLang="en-US" sz="800" dirty="0">
                <a:latin typeface="ＭＳ ゴシック" panose="020B0609070205080204" pitchFamily="49" charset="-128"/>
                <a:ea typeface="ＭＳ ゴシック" panose="020B0609070205080204" pitchFamily="49" charset="-128"/>
              </a:rPr>
              <a:t>３日　週末外出自粛要請</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5" name="角丸四角形吹き出し 24"/>
          <p:cNvSpPr/>
          <p:nvPr/>
        </p:nvSpPr>
        <p:spPr>
          <a:xfrm>
            <a:off x="7679375" y="5074694"/>
            <a:ext cx="1472603" cy="293288"/>
          </a:xfrm>
          <a:prstGeom prst="wedgeRoundRectCallout">
            <a:avLst>
              <a:gd name="adj1" fmla="val 55367"/>
              <a:gd name="adj2" fmla="val -99546"/>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日　黄信号点灯（解除へのカウントダウン）</a:t>
            </a:r>
            <a:endParaRPr kumimoji="1" lang="en-US" altLang="ja-JP" sz="800" dirty="0">
              <a:latin typeface="Meiryo UI" panose="020B0604030504040204" pitchFamily="50" charset="-128"/>
              <a:ea typeface="Meiryo UI" panose="020B0604030504040204" pitchFamily="50" charset="-128"/>
            </a:endParaRPr>
          </a:p>
        </p:txBody>
      </p:sp>
      <p:sp>
        <p:nvSpPr>
          <p:cNvPr id="27" name="角丸四角形吹き出し 26"/>
          <p:cNvSpPr/>
          <p:nvPr/>
        </p:nvSpPr>
        <p:spPr>
          <a:xfrm>
            <a:off x="10177008" y="5074098"/>
            <a:ext cx="1811080" cy="230714"/>
          </a:xfrm>
          <a:prstGeom prst="wedgeRoundRectCallout">
            <a:avLst>
              <a:gd name="adj1" fmla="val -54873"/>
              <a:gd name="adj2" fmla="val -99151"/>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800" dirty="0">
                <a:latin typeface="Meiryo UI" panose="020B0604030504040204" pitchFamily="50" charset="-128"/>
                <a:ea typeface="Meiryo UI" panose="020B0604030504040204" pitchFamily="50" charset="-128"/>
              </a:rPr>
              <a:t>9</a:t>
            </a:r>
            <a:r>
              <a:rPr kumimoji="1" lang="ja-JP" altLang="en-US" sz="800" dirty="0">
                <a:latin typeface="Meiryo UI" panose="020B0604030504040204" pitchFamily="50" charset="-128"/>
                <a:ea typeface="Meiryo UI" panose="020B0604030504040204" pitchFamily="50" charset="-128"/>
              </a:rPr>
              <a:t>日　</a:t>
            </a:r>
            <a:r>
              <a:rPr lang="ja-JP" altLang="en-US" sz="800" dirty="0">
                <a:latin typeface="Meiryo UI" panose="020B0604030504040204" pitchFamily="50" charset="-128"/>
                <a:ea typeface="Meiryo UI" panose="020B0604030504040204" pitchFamily="50" charset="-128"/>
              </a:rPr>
              <a:t>緑信号点灯（解除）</a:t>
            </a:r>
            <a:endParaRPr kumimoji="1" lang="en-US" altLang="ja-JP" sz="800" dirty="0">
              <a:latin typeface="Meiryo UI" panose="020B0604030504040204" pitchFamily="50" charset="-128"/>
              <a:ea typeface="Meiryo UI" panose="020B0604030504040204" pitchFamily="50" charset="-128"/>
            </a:endParaRPr>
          </a:p>
        </p:txBody>
      </p:sp>
      <p:sp>
        <p:nvSpPr>
          <p:cNvPr id="28" name="四角形吹き出し 27"/>
          <p:cNvSpPr/>
          <p:nvPr/>
        </p:nvSpPr>
        <p:spPr>
          <a:xfrm>
            <a:off x="7168701" y="2795806"/>
            <a:ext cx="1041980" cy="224856"/>
          </a:xfrm>
          <a:prstGeom prst="wedgeRectCallout">
            <a:avLst>
              <a:gd name="adj1" fmla="val -50745"/>
              <a:gd name="adj2" fmla="val 621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dirty="0">
                <a:solidFill>
                  <a:schemeClr val="tx1"/>
                </a:solidFill>
              </a:rPr>
              <a:t>発症日</a:t>
            </a:r>
            <a:r>
              <a:rPr kumimoji="1" lang="ja-JP" altLang="en-US" dirty="0">
                <a:solidFill>
                  <a:schemeClr val="tx1"/>
                </a:solidFill>
              </a:rPr>
              <a:t>データ</a:t>
            </a:r>
            <a:endParaRPr kumimoji="1" lang="en-US" altLang="ja-JP" dirty="0">
              <a:solidFill>
                <a:schemeClr val="tx1"/>
              </a:solidFill>
            </a:endParaRPr>
          </a:p>
        </p:txBody>
      </p:sp>
      <p:pic>
        <p:nvPicPr>
          <p:cNvPr id="30" name="図 29"/>
          <p:cNvPicPr>
            <a:picLocks noChangeAspect="1"/>
          </p:cNvPicPr>
          <p:nvPr/>
        </p:nvPicPr>
        <p:blipFill>
          <a:blip r:embed="rId2"/>
          <a:stretch>
            <a:fillRect/>
          </a:stretch>
        </p:blipFill>
        <p:spPr>
          <a:xfrm>
            <a:off x="1730942" y="1786196"/>
            <a:ext cx="6762307" cy="3193297"/>
          </a:xfrm>
          <a:prstGeom prst="rect">
            <a:avLst/>
          </a:prstGeom>
        </p:spPr>
      </p:pic>
      <p:sp>
        <p:nvSpPr>
          <p:cNvPr id="35" name="四角形吹き出し 34"/>
          <p:cNvSpPr/>
          <p:nvPr/>
        </p:nvSpPr>
        <p:spPr>
          <a:xfrm>
            <a:off x="2896629" y="2227352"/>
            <a:ext cx="1155300" cy="613214"/>
          </a:xfrm>
          <a:prstGeom prst="wedgeRectCallout">
            <a:avLst>
              <a:gd name="adj1" fmla="val 74240"/>
              <a:gd name="adj2" fmla="val 7543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a:latin typeface="Meiryo UI" panose="020B0604030504040204" pitchFamily="50" charset="-128"/>
                <a:ea typeface="Meiryo UI" panose="020B0604030504040204" pitchFamily="50" charset="-128"/>
              </a:rPr>
              <a:t>3/18</a:t>
            </a:r>
          </a:p>
          <a:p>
            <a:pPr algn="ctr"/>
            <a:r>
              <a:rPr lang="zh-CN" altLang="en-US" sz="1100" dirty="0">
                <a:latin typeface="Meiryo UI" panose="020B0604030504040204" pitchFamily="50" charset="-128"/>
                <a:ea typeface="Meiryo UI" panose="020B0604030504040204" pitchFamily="50" charset="-128"/>
              </a:rPr>
              <a:t>実効再生産数最大時点</a:t>
            </a:r>
            <a:r>
              <a:rPr lang="en-US" altLang="zh-CN" sz="1100" dirty="0">
                <a:latin typeface="Meiryo UI" panose="020B0604030504040204" pitchFamily="50" charset="-128"/>
                <a:ea typeface="Meiryo UI" panose="020B0604030504040204" pitchFamily="50" charset="-128"/>
              </a:rPr>
              <a:t>2.2</a:t>
            </a:r>
          </a:p>
        </p:txBody>
      </p:sp>
      <p:sp>
        <p:nvSpPr>
          <p:cNvPr id="37" name="テキスト ボックス 36"/>
          <p:cNvSpPr txBox="1"/>
          <p:nvPr/>
        </p:nvSpPr>
        <p:spPr>
          <a:xfrm>
            <a:off x="5870796" y="5389441"/>
            <a:ext cx="307777" cy="1533874"/>
          </a:xfrm>
          <a:prstGeom prst="rect">
            <a:avLst/>
          </a:prstGeom>
          <a:noFill/>
          <a:ln>
            <a:noFill/>
          </a:ln>
        </p:spPr>
        <p:txBody>
          <a:bodyPr vert="eaVert" wrap="square" rtlCol="0">
            <a:spAutoFit/>
          </a:bodyPr>
          <a:lstStyle/>
          <a:p>
            <a:r>
              <a:rPr lang="ja-JP" altLang="en-US" sz="800" dirty="0">
                <a:latin typeface="ＭＳ ゴシック" panose="020B0609070205080204" pitchFamily="49" charset="-128"/>
                <a:ea typeface="ＭＳ ゴシック" panose="020B0609070205080204" pitchFamily="49" charset="-128"/>
              </a:rPr>
              <a:t>１日　夜の街クラスター発表</a:t>
            </a:r>
            <a:endParaRPr kumimoji="1" lang="ja-JP" altLang="en-US" sz="800" dirty="0">
              <a:latin typeface="ＭＳ ゴシック" panose="020B0609070205080204" pitchFamily="49" charset="-128"/>
              <a:ea typeface="ＭＳ ゴシック" panose="020B0609070205080204" pitchFamily="49" charset="-128"/>
            </a:endParaRPr>
          </a:p>
        </p:txBody>
      </p:sp>
      <p:grpSp>
        <p:nvGrpSpPr>
          <p:cNvPr id="38" name="グループ化 37"/>
          <p:cNvGrpSpPr/>
          <p:nvPr/>
        </p:nvGrpSpPr>
        <p:grpSpPr>
          <a:xfrm>
            <a:off x="6471311" y="5385762"/>
            <a:ext cx="5598510" cy="1553102"/>
            <a:chOff x="5434720" y="5152258"/>
            <a:chExt cx="5481394" cy="1553102"/>
          </a:xfrm>
        </p:grpSpPr>
        <p:sp>
          <p:nvSpPr>
            <p:cNvPr id="39" name="テキスト ボックス 38"/>
            <p:cNvSpPr txBox="1"/>
            <p:nvPr/>
          </p:nvSpPr>
          <p:spPr>
            <a:xfrm>
              <a:off x="5434720" y="5152258"/>
              <a:ext cx="301339" cy="1553102"/>
            </a:xfrm>
            <a:prstGeom prst="rect">
              <a:avLst/>
            </a:prstGeom>
            <a:noFill/>
          </p:spPr>
          <p:txBody>
            <a:bodyPr vert="eaVert" wrap="square" rtlCol="0">
              <a:spAutoFit/>
            </a:bodyPr>
            <a:lstStyle/>
            <a:p>
              <a:r>
                <a:rPr kumimoji="1" lang="ja-JP" altLang="en-US" sz="800" dirty="0">
                  <a:latin typeface="ＭＳ ゴシック" panose="020B0609070205080204" pitchFamily="49" charset="-128"/>
                  <a:ea typeface="ＭＳ ゴシック" panose="020B0609070205080204" pitchFamily="49" charset="-128"/>
                </a:rPr>
                <a:t>７日　緊急事態宣言</a:t>
              </a:r>
            </a:p>
          </p:txBody>
        </p:sp>
        <p:cxnSp>
          <p:nvCxnSpPr>
            <p:cNvPr id="40" name="直線矢印コネクタ 39"/>
            <p:cNvCxnSpPr/>
            <p:nvPr/>
          </p:nvCxnSpPr>
          <p:spPr>
            <a:xfrm>
              <a:off x="5645456" y="5524017"/>
              <a:ext cx="4597592"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901107" y="5262407"/>
              <a:ext cx="3232597" cy="246221"/>
            </a:xfrm>
            <a:prstGeom prst="rect">
              <a:avLst/>
            </a:prstGeom>
            <a:noFill/>
          </p:spPr>
          <p:txBody>
            <a:bodyPr wrap="square" rtlCol="0">
              <a:spAutoFit/>
            </a:bodyPr>
            <a:lstStyle/>
            <a:p>
              <a:r>
                <a:rPr lang="ja-JP" altLang="en-US" sz="1000" dirty="0"/>
                <a:t>外出自粛・イベント自粛</a:t>
              </a:r>
              <a:endParaRPr kumimoji="1" lang="ja-JP" altLang="en-US" sz="1000" dirty="0"/>
            </a:p>
          </p:txBody>
        </p:sp>
        <p:cxnSp>
          <p:nvCxnSpPr>
            <p:cNvPr id="42" name="直線矢印コネクタ 41"/>
            <p:cNvCxnSpPr/>
            <p:nvPr/>
          </p:nvCxnSpPr>
          <p:spPr>
            <a:xfrm flipV="1">
              <a:off x="6288648" y="5862364"/>
              <a:ext cx="4457514" cy="17097"/>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7683517" y="5641065"/>
              <a:ext cx="3232597" cy="246221"/>
            </a:xfrm>
            <a:prstGeom prst="rect">
              <a:avLst/>
            </a:prstGeom>
            <a:noFill/>
          </p:spPr>
          <p:txBody>
            <a:bodyPr wrap="square" rtlCol="0">
              <a:spAutoFit/>
            </a:bodyPr>
            <a:lstStyle/>
            <a:p>
              <a:r>
                <a:rPr lang="ja-JP" altLang="en-US" sz="1000" dirty="0"/>
                <a:t>施設の使用制限</a:t>
              </a:r>
              <a:endParaRPr kumimoji="1" lang="ja-JP" altLang="en-US" sz="1000" dirty="0"/>
            </a:p>
          </p:txBody>
        </p:sp>
      </p:grpSp>
      <p:sp>
        <p:nvSpPr>
          <p:cNvPr id="8" name="楕円 7"/>
          <p:cNvSpPr/>
          <p:nvPr/>
        </p:nvSpPr>
        <p:spPr>
          <a:xfrm>
            <a:off x="4933652" y="4864545"/>
            <a:ext cx="207734" cy="21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5366511" y="4859554"/>
            <a:ext cx="206061" cy="1996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9135533" y="4843508"/>
            <a:ext cx="207734" cy="21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9854809" y="4846459"/>
            <a:ext cx="206061" cy="1996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吹き出し 1"/>
          <p:cNvSpPr/>
          <p:nvPr/>
        </p:nvSpPr>
        <p:spPr>
          <a:xfrm>
            <a:off x="2942586" y="4997336"/>
            <a:ext cx="1686133" cy="277578"/>
          </a:xfrm>
          <a:prstGeom prst="wedgeRoundRectCallout">
            <a:avLst>
              <a:gd name="adj1" fmla="val 66780"/>
              <a:gd name="adj2" fmla="val -53788"/>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800" dirty="0">
                <a:latin typeface="Meiryo UI" panose="020B0604030504040204" pitchFamily="50" charset="-128"/>
                <a:ea typeface="Meiryo UI" panose="020B0604030504040204" pitchFamily="50" charset="-128"/>
              </a:rPr>
              <a:t>23</a:t>
            </a:r>
            <a:r>
              <a:rPr kumimoji="1" lang="ja-JP" altLang="en-US" sz="800" dirty="0">
                <a:latin typeface="Meiryo UI" panose="020B0604030504040204" pitchFamily="50" charset="-128"/>
                <a:ea typeface="Meiryo UI" panose="020B0604030504040204" pitchFamily="50" charset="-128"/>
              </a:rPr>
              <a:t>日　黄信号点灯（注意喚起）</a:t>
            </a:r>
            <a:endParaRPr kumimoji="1" lang="en-US" altLang="ja-JP" sz="800" dirty="0">
              <a:latin typeface="Meiryo UI" panose="020B0604030504040204" pitchFamily="50" charset="-128"/>
              <a:ea typeface="Meiryo UI" panose="020B0604030504040204" pitchFamily="50" charset="-128"/>
            </a:endParaRPr>
          </a:p>
        </p:txBody>
      </p:sp>
      <p:sp>
        <p:nvSpPr>
          <p:cNvPr id="24" name="角丸四角形吹き出し 23"/>
          <p:cNvSpPr/>
          <p:nvPr/>
        </p:nvSpPr>
        <p:spPr>
          <a:xfrm>
            <a:off x="5653471" y="5012045"/>
            <a:ext cx="1577784" cy="277480"/>
          </a:xfrm>
          <a:prstGeom prst="wedgeRoundRectCallout">
            <a:avLst>
              <a:gd name="adj1" fmla="val -52295"/>
              <a:gd name="adj2" fmla="val -77287"/>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800" dirty="0">
                <a:latin typeface="Meiryo UI" panose="020B0604030504040204" pitchFamily="50" charset="-128"/>
                <a:ea typeface="Meiryo UI" panose="020B0604030504040204" pitchFamily="50" charset="-128"/>
              </a:rPr>
              <a:t>27</a:t>
            </a:r>
            <a:r>
              <a:rPr kumimoji="1" lang="ja-JP" altLang="en-US" sz="800" dirty="0">
                <a:latin typeface="Meiryo UI" panose="020B0604030504040204" pitchFamily="50" charset="-128"/>
                <a:ea typeface="Meiryo UI" panose="020B0604030504040204" pitchFamily="50" charset="-128"/>
              </a:rPr>
              <a:t>日　赤信号点灯（警戒中）</a:t>
            </a:r>
            <a:endParaRPr kumimoji="1" lang="en-US" altLang="ja-JP" sz="8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7340959" y="5304812"/>
            <a:ext cx="0" cy="132922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7168701" y="5120637"/>
            <a:ext cx="450760" cy="230832"/>
          </a:xfrm>
          <a:prstGeom prst="rect">
            <a:avLst/>
          </a:prstGeom>
          <a:noFill/>
        </p:spPr>
        <p:txBody>
          <a:bodyPr wrap="square" rtlCol="0">
            <a:spAutoFit/>
          </a:bodyPr>
          <a:lstStyle/>
          <a:p>
            <a:r>
              <a:rPr kumimoji="1" lang="en-US" altLang="ja-JP" sz="900" dirty="0"/>
              <a:t>4/14</a:t>
            </a:r>
            <a:endParaRPr kumimoji="1" lang="ja-JP" altLang="en-US" sz="900" dirty="0"/>
          </a:p>
        </p:txBody>
      </p:sp>
      <p:sp>
        <p:nvSpPr>
          <p:cNvPr id="32" name="角丸四角形吹き出し 31"/>
          <p:cNvSpPr/>
          <p:nvPr/>
        </p:nvSpPr>
        <p:spPr>
          <a:xfrm>
            <a:off x="5217616" y="2073431"/>
            <a:ext cx="1978009" cy="254379"/>
          </a:xfrm>
          <a:prstGeom prst="wedgeRoundRectCallout">
            <a:avLst>
              <a:gd name="adj1" fmla="val -16422"/>
              <a:gd name="adj2" fmla="val 36538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a:latin typeface="Meiryo UI" panose="020B0604030504040204" pitchFamily="50" charset="-128"/>
                <a:ea typeface="Meiryo UI" panose="020B0604030504040204" pitchFamily="50" charset="-128"/>
              </a:rPr>
              <a:t>推定感染日別陽性者数</a:t>
            </a:r>
            <a:endParaRPr kumimoji="1" lang="ja-JP" altLang="en-US" sz="1050" dirty="0">
              <a:latin typeface="Meiryo UI" panose="020B0604030504040204" pitchFamily="50" charset="-128"/>
              <a:ea typeface="Meiryo UI" panose="020B0604030504040204" pitchFamily="50" charset="-128"/>
            </a:endParaRPr>
          </a:p>
        </p:txBody>
      </p:sp>
      <p:sp>
        <p:nvSpPr>
          <p:cNvPr id="33" name="右矢印 32"/>
          <p:cNvSpPr/>
          <p:nvPr/>
        </p:nvSpPr>
        <p:spPr>
          <a:xfrm rot="1878517">
            <a:off x="5420603" y="3124020"/>
            <a:ext cx="1982172" cy="168835"/>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933653" y="569643"/>
            <a:ext cx="733820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発症日から６日前と仮定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潜伏期間は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一般的には約</a:t>
            </a:r>
            <a:r>
              <a:rPr lang="en-US" altLang="ja-JP" sz="1100" dirty="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とされていることから、６日前と仮定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（「新型コロナウイルス感染症対策の基本的対処方針</a:t>
            </a:r>
            <a:r>
              <a:rPr lang="en-US" altLang="ja-JP" sz="1100" dirty="0">
                <a:latin typeface="Meiryo UI" panose="020B0604030504040204" pitchFamily="50" charset="-128"/>
                <a:ea typeface="Meiryo UI" panose="020B0604030504040204" pitchFamily="50" charset="-128"/>
              </a:rPr>
              <a:t>(R2.5.25</a:t>
            </a:r>
            <a:r>
              <a:rPr lang="ja-JP" altLang="en-US" sz="1100" dirty="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279041" y="1363739"/>
            <a:ext cx="11887200" cy="3771900"/>
          </a:xfrm>
          <a:prstGeom prst="rect">
            <a:avLst/>
          </a:prstGeom>
        </p:spPr>
      </p:pic>
    </p:spTree>
    <p:extLst>
      <p:ext uri="{BB962C8B-B14F-4D97-AF65-F5344CB8AC3E}">
        <p14:creationId xmlns:p14="http://schemas.microsoft.com/office/powerpoint/2010/main" val="182746737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6376</TotalTime>
  <Words>5150</Words>
  <Application>Microsoft Office PowerPoint</Application>
  <PresentationFormat>ワイド画面</PresentationFormat>
  <Paragraphs>598</Paragraphs>
  <Slides>22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Meiryo UI</vt:lpstr>
      <vt:lpstr>ＭＳ ゴシック</vt:lpstr>
      <vt:lpstr>MS-Mincho</vt:lpstr>
      <vt:lpstr>游ゴシック</vt:lpstr>
      <vt:lpstr>游ゴシック Light</vt:lpstr>
      <vt:lpstr>Arial</vt:lpstr>
      <vt:lpstr>Wingdings</vt:lpstr>
      <vt:lpstr>Office テーマ</vt:lpstr>
      <vt:lpstr>大阪の第一波の感染状況と今後の方向性</vt:lpstr>
      <vt:lpstr>（１）感染発生状況について （P２～６）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（２）新規感染者数のこれまでの推移等に関する現段階の評価について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大阪府内の帰国者等陽性患者の入国日と日本の入国規制について（参考）</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野崎　健二</dc:creator>
  <cp:lastModifiedBy>國本　由衣</cp:lastModifiedBy>
  <cp:revision>621</cp:revision>
  <cp:lastPrinted>2020-06-11T13:27:40Z</cp:lastPrinted>
  <dcterms:created xsi:type="dcterms:W3CDTF">2019-04-25T08:31:09Z</dcterms:created>
  <dcterms:modified xsi:type="dcterms:W3CDTF">2020-06-22T04:26:42Z</dcterms:modified>
</cp:coreProperties>
</file>