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10"/>
  </p:notesMasterIdLst>
  <p:sldIdLst>
    <p:sldId id="304" r:id="rId2"/>
    <p:sldId id="256" r:id="rId3"/>
    <p:sldId id="257" r:id="rId4"/>
    <p:sldId id="319" r:id="rId5"/>
    <p:sldId id="320" r:id="rId6"/>
    <p:sldId id="321" r:id="rId7"/>
    <p:sldId id="322" r:id="rId8"/>
    <p:sldId id="32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76"/>
    <p:restoredTop sz="93094"/>
  </p:normalViewPr>
  <p:slideViewPr>
    <p:cSldViewPr snapToGrid="0" snapToObjects="1">
      <p:cViewPr varScale="1">
        <p:scale>
          <a:sx n="69" d="100"/>
          <a:sy n="69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5948C-8981-214E-A08E-1E0DD7619B10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E944B-0874-F44C-9035-28513D3B2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80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76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25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737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479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68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83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306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0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FF0D0A-DCBB-AD4B-9D23-14A19A339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AF8AB1-6F1C-8041-BC25-FC79FCAAF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2AFDC0-4EB7-7040-A782-F718B18A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FB04-D61B-B645-AE06-372D87DB9420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3E2F1-17AC-ED4B-B6BE-8647F125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006511-8097-2B46-BD38-750EDAD1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9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3028E-C395-4B4C-A54C-AF4B445E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E3B589-9705-D14B-A67F-78463F417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4043E-3AEB-F344-B778-23F5CED8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425-207F-9D4A-86D5-EF6AA8236096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01E718-BCC7-2B49-AAB5-3C592F4D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F8BBD2-DCB7-0D46-9B94-4181D084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11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BF89BEA-7C31-EB4F-8655-F734350BB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7B1C9-6038-5A47-B56A-B86EFC10F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882932-3132-1D45-B685-D0C8980F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5A7E-BEDC-E545-B7BC-5C3FCF8011FF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401F42-EE06-0243-A493-8F3A2DCC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F2A20-A458-704A-8255-11970CF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53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C79A5-50E1-A14A-88BB-3A6A6B3EC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638BE9-05A1-D946-B1B4-6C9213977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55662E-5720-1B47-8828-80F00FFB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8D32-0634-274D-B40C-AA6A278497B3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09E4F8-E0FD-E440-8B6B-24927C527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F220EC-2E1A-854D-A328-335D11AA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fld id="{E5683719-778B-604D-B734-E25CC3C7439E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8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1DC14-AA5C-D34A-955D-1359136BD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28EE2A-53E6-1645-934B-A796B8D67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268B82-3E71-0D4A-B4B5-561474701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E452-6688-F04A-837A-0C10566D85A3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B06065-CD76-B341-B913-4583BE6E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92DA6C-2529-4848-BC94-5F9BC1C7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40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60DCCF-D25F-3844-BF24-A19BAE98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559336-A1E2-4C44-B0CF-8881A376D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AFDCC7-DD20-894D-8F81-01457C020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C3E2E1-777C-8B44-894D-BED8E7F4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1208-03DC-DE47-881A-20B2A3060665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7C3F99-0011-BF42-A852-E6AD15687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DF801F-F0EA-1B49-BAC2-74C877AB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2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7547E-1232-254B-9A58-9C3A362E6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29AE9A-D6A0-A643-9A91-72949B39E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4B36ED-6D82-D54F-A1BA-969901579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4B3595-BD74-A04F-B1C5-AADE37857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300871-EE3B-9B42-959E-F42E5B962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D52C15-E9D9-F34E-92E4-CC371751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D5E1-7BE1-6844-AEE6-A136A949E394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AF037B-B89D-214B-ABD8-44A27CD8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C6D11F-70E0-1443-ACC7-5AD265F0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5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37D54-9D77-6942-B466-56B37D58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77E552-B253-3945-A9C9-C3947F7C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25E4-A832-D644-891D-F53FA4C1FCD6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335EB36-2991-914B-BE76-3BACD686C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27B487-58BA-3648-B6B8-CB80C243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1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285FF3-7769-0C4E-8226-DC90433E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91C-A75C-1B47-937E-1BB5308A6758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DEF7C8-28AD-6F43-8877-C5889E40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EEB228-6EC1-7249-94DF-456CAE90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45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CF0810-D1E9-4847-A131-85F3634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5CC599-A0BB-DD43-AEBF-71A8AC6BC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CD178-8966-5344-9355-A41DF18CA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0FFEBC-F7DF-3740-820B-CAB94414E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51A-313E-E04C-8660-AE1AC44C53E0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87B594-EF18-174B-BE34-13E9B265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679B4D-3D97-4C40-8E67-427DDBAA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8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A0242-3E32-1C4D-99EF-435E04E3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D3A0FC-4BB9-E44C-BBA6-3EAA1C59B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6D13F2-DB33-124B-B6E4-74ED40088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D31BFC-CBA7-2347-B69D-C3EEFB60D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6793-8C72-C045-83CD-8E2AAB4E500B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E8C538-5505-4645-827D-F4E3AEA4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433674-A527-184D-9DED-55582BBF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24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080F6B5-6393-BA44-A04B-8D9C3676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4DD122-F56E-FB4C-883B-A7D4CA5AE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0804A-A87A-3947-BF44-194B29DCE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73D6-3F01-4844-86D7-075822517C4A}" type="datetime1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75D388-6E85-634D-B255-44CA45891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ED4DA4-000A-984C-959E-8AE2BF168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3719-778B-604D-B734-E25CC3C74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00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942" y="1730326"/>
            <a:ext cx="7558116" cy="1360649"/>
          </a:xfrm>
        </p:spPr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第二波の解析結果に基づいた新しい波の検知について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67B705BD-4A84-ED4A-9B63-FB74C9518662}"/>
              </a:ext>
            </a:extLst>
          </p:cNvPr>
          <p:cNvSpPr txBox="1">
            <a:spLocks/>
          </p:cNvSpPr>
          <p:nvPr/>
        </p:nvSpPr>
        <p:spPr>
          <a:xfrm>
            <a:off x="628650" y="3348974"/>
            <a:ext cx="7886700" cy="2935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大阪大学核物理研究センター</a:t>
            </a:r>
            <a:endParaRPr lang="en-US" altLang="ja-JP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中野</a:t>
            </a:r>
            <a: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貴志</a:t>
            </a:r>
            <a:endParaRPr lang="en-US" altLang="ja-JP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endParaRPr lang="en-US" altLang="ja-JP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F4CA41-17F6-4340-9FFD-E8B6E76C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10400" y="249382"/>
            <a:ext cx="16902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lang="ja-JP" altLang="en-US" dirty="0"/>
              <a:t>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558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EC973E4-0610-8E4C-B86B-89615EBB7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27" y="1474513"/>
            <a:ext cx="3337560" cy="216014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1960A56-74B1-FC4C-959D-37B3A5CF6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115" y="1563664"/>
            <a:ext cx="3337560" cy="207670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5D32E58-309F-C342-84FF-16B862A341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727" y="4150149"/>
            <a:ext cx="3337560" cy="210451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D35428-B631-7540-AFCE-30CD1D1B7D1C}"/>
              </a:ext>
            </a:extLst>
          </p:cNvPr>
          <p:cNvSpPr txBox="1"/>
          <p:nvPr/>
        </p:nvSpPr>
        <p:spPr>
          <a:xfrm>
            <a:off x="4524782" y="3780814"/>
            <a:ext cx="4397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高さ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h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は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v=0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の時にピークアウト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=-v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0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の時に地面に戻る．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h(t+1)=h(t)</a:t>
            </a:r>
            <a:r>
              <a:rPr lang="en-US" altLang="ja-JP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+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v(t)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の変化が</a:t>
            </a:r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直線的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なので予測が容易</a:t>
            </a:r>
            <a:endParaRPr kumimoji="1" lang="en-US" altLang="ja-JP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速度の</a:t>
            </a:r>
            <a:r>
              <a:rPr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差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v(t+1)-v(t)=g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が一定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529A31-3AB9-CD4F-B79D-B5FAFC4358E1}"/>
              </a:ext>
            </a:extLst>
          </p:cNvPr>
          <p:cNvSpPr txBox="1"/>
          <p:nvPr/>
        </p:nvSpPr>
        <p:spPr>
          <a:xfrm>
            <a:off x="2091727" y="1223689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高度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h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98348F-96A6-BB42-9ACF-FF746D24AB7C}"/>
              </a:ext>
            </a:extLst>
          </p:cNvPr>
          <p:cNvSpPr txBox="1"/>
          <p:nvPr/>
        </p:nvSpPr>
        <p:spPr>
          <a:xfrm>
            <a:off x="6386635" y="1289844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速度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v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FF88D0-D8FB-174D-A02D-F1B2BCD71268}"/>
              </a:ext>
            </a:extLst>
          </p:cNvPr>
          <p:cNvSpPr txBox="1"/>
          <p:nvPr/>
        </p:nvSpPr>
        <p:spPr>
          <a:xfrm>
            <a:off x="1751890" y="3780814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重力加速度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g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EB7F6A5-6A37-CF4B-BC5F-7CC245F59D16}"/>
              </a:ext>
            </a:extLst>
          </p:cNvPr>
          <p:cNvSpPr/>
          <p:nvPr/>
        </p:nvSpPr>
        <p:spPr>
          <a:xfrm>
            <a:off x="1313179" y="5469835"/>
            <a:ext cx="65176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「ボールを垂直に投げ上げても途中で止まって地面に戻ってくる」→重力加速度が存在するから</a:t>
            </a:r>
            <a:endParaRPr lang="en-US" altLang="ja-JP" dirty="0">
              <a:solidFill>
                <a:srgbClr val="222222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30407CD3-5ECC-474D-8351-5289E74DDA81}"/>
              </a:ext>
            </a:extLst>
          </p:cNvPr>
          <p:cNvSpPr txBox="1">
            <a:spLocks/>
          </p:cNvSpPr>
          <p:nvPr/>
        </p:nvSpPr>
        <p:spPr>
          <a:xfrm>
            <a:off x="628649" y="0"/>
            <a:ext cx="8075963" cy="13120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ボールの投げ上げと予測</a:t>
            </a:r>
          </a:p>
        </p:txBody>
      </p:sp>
      <p:sp>
        <p:nvSpPr>
          <p:cNvPr id="12" name="スライド番号プレースホルダー 2">
            <a:extLst>
              <a:ext uri="{FF2B5EF4-FFF2-40B4-BE49-F238E27FC236}">
                <a16:creationId xmlns:a16="http://schemas.microsoft.com/office/drawing/2014/main" id="{3112D792-6B02-5340-9A87-6B80C3CD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5683719-778B-604D-B734-E25CC3C7439E}" type="slidenum">
              <a:rPr lang="ja-JP" altLang="en-US" smtClean="0">
                <a:solidFill>
                  <a:schemeClr val="tx1"/>
                </a:solidFill>
              </a:rPr>
              <a:pPr/>
              <a:t>2</a:t>
            </a:fld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1320CA-C68E-264D-A266-9C11960612CF}"/>
              </a:ext>
            </a:extLst>
          </p:cNvPr>
          <p:cNvSpPr txBox="1"/>
          <p:nvPr/>
        </p:nvSpPr>
        <p:spPr>
          <a:xfrm>
            <a:off x="1290103" y="6238888"/>
            <a:ext cx="646935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投げ上げ速度で到達高度も到達時間も決まる．</a:t>
            </a:r>
          </a:p>
        </p:txBody>
      </p:sp>
    </p:spTree>
    <p:extLst>
      <p:ext uri="{BB962C8B-B14F-4D97-AF65-F5344CB8AC3E}">
        <p14:creationId xmlns:p14="http://schemas.microsoft.com/office/powerpoint/2010/main" val="63815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D35428-B631-7540-AFCE-30CD1D1B7D1C}"/>
              </a:ext>
            </a:extLst>
          </p:cNvPr>
          <p:cNvSpPr txBox="1"/>
          <p:nvPr/>
        </p:nvSpPr>
        <p:spPr>
          <a:xfrm>
            <a:off x="4635730" y="3535905"/>
            <a:ext cx="44389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感染者数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N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は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R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=1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の時にピークアウト</a:t>
            </a:r>
            <a:endParaRPr kumimoji="1" lang="en-US" altLang="ja-JP" sz="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N(d+1)=N(d)</a:t>
            </a:r>
            <a:r>
              <a:rPr kumimoji="1" lang="en-US" altLang="ja-JP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×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R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(d)</a:t>
            </a:r>
            <a:endParaRPr kumimoji="1" lang="en-US" altLang="ja-JP" sz="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拡大率の</a:t>
            </a:r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比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R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(d+1)/R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(d)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は一定　（</a:t>
            </a:r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仮定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減衰定数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は</a:t>
            </a:r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日本では</a:t>
            </a:r>
            <a:r>
              <a:rPr kumimoji="1" lang="en-US" altLang="ja-JP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0.92</a:t>
            </a:r>
            <a:endParaRPr kumimoji="1" lang="en-US" altLang="ja-JP" sz="8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R</a:t>
            </a:r>
            <a:r>
              <a:rPr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の変化が</a:t>
            </a:r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曲線的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なので予測は困難．　→ ほぼ直線的にふるまう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値の導入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95C3B6B-BC3E-A848-BFD9-2955D59AF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25" y="1397196"/>
            <a:ext cx="3337560" cy="211378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431EE13-A021-A54B-BA49-474D71C59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115" y="1397199"/>
            <a:ext cx="3337560" cy="212305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37063D2-0B93-B24C-9C28-99C42FFA59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725" y="3999914"/>
            <a:ext cx="3337560" cy="209524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152B6-E48C-E14A-B01C-8A14069AB57D}"/>
              </a:ext>
            </a:extLst>
          </p:cNvPr>
          <p:cNvSpPr txBox="1"/>
          <p:nvPr/>
        </p:nvSpPr>
        <p:spPr>
          <a:xfrm>
            <a:off x="1847267" y="1077630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感染者数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N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9CD80D-D55A-5048-BB1C-D971CA954CC9}"/>
              </a:ext>
            </a:extLst>
          </p:cNvPr>
          <p:cNvSpPr txBox="1"/>
          <p:nvPr/>
        </p:nvSpPr>
        <p:spPr>
          <a:xfrm>
            <a:off x="5888174" y="1138125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感染拡大率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R</a:t>
            </a:r>
            <a:r>
              <a:rPr kumimoji="1" lang="en-US" altLang="ja-JP" baseline="-25000" dirty="0">
                <a:latin typeface="MS PGothic" panose="020B0600070205080204" pitchFamily="34" charset="-128"/>
                <a:ea typeface="MS PGothic" panose="020B0600070205080204" pitchFamily="34" charset="-128"/>
              </a:rPr>
              <a:t>d</a:t>
            </a:r>
            <a:endParaRPr kumimoji="1" lang="ja-JP" altLang="en-US" baseline="-25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7E85F1-4F4B-AC48-B60D-FE882C3AFBA5}"/>
              </a:ext>
            </a:extLst>
          </p:cNvPr>
          <p:cNvSpPr txBox="1"/>
          <p:nvPr/>
        </p:nvSpPr>
        <p:spPr>
          <a:xfrm>
            <a:off x="1869708" y="3815248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減衰定数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endParaRPr kumimoji="1" lang="ja-JP" altLang="en-US" baseline="-25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E1403C-81FD-9E4D-A8A4-A535908F37E4}"/>
              </a:ext>
            </a:extLst>
          </p:cNvPr>
          <p:cNvSpPr/>
          <p:nvPr/>
        </p:nvSpPr>
        <p:spPr>
          <a:xfrm>
            <a:off x="4666630" y="5400618"/>
            <a:ext cx="42861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新型コロナの感染拡大が発生すると（ボールを投げ上げると）、当初は最大の拡大率</a:t>
            </a:r>
            <a:r>
              <a:rPr lang="en-US" altLang="ja-JP" sz="1600" dirty="0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[Rd(0)]</a:t>
            </a:r>
            <a:r>
              <a:rPr lang="ja-JP" altLang="en-US" sz="1600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が一定のスピードで低下（減衰）してやがて収束する．減衰率が一定だと考えるのが</a:t>
            </a:r>
            <a:r>
              <a:rPr lang="en-US" altLang="ja-JP" sz="1600" dirty="0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lang="ja-JP" altLang="en-US" sz="1600">
                <a:solidFill>
                  <a:srgbClr val="222222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値の背後の考え方</a:t>
            </a:r>
            <a:endParaRPr lang="ja-JP" altLang="en-US" sz="1600" b="0" i="0" u="none" strike="noStrike">
              <a:solidFill>
                <a:srgbClr val="222222"/>
              </a:solidFill>
              <a:effectLst/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143293E-63A2-224C-93B7-9BA4B2D11C5C}"/>
              </a:ext>
            </a:extLst>
          </p:cNvPr>
          <p:cNvSpPr txBox="1">
            <a:spLocks/>
          </p:cNvSpPr>
          <p:nvPr/>
        </p:nvSpPr>
        <p:spPr>
          <a:xfrm>
            <a:off x="628649" y="0"/>
            <a:ext cx="8075963" cy="13120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一定減衰仮定と感染者数の推移</a:t>
            </a:r>
          </a:p>
        </p:txBody>
      </p:sp>
      <p:sp>
        <p:nvSpPr>
          <p:cNvPr id="14" name="スライド番号プレースホルダー 2">
            <a:extLst>
              <a:ext uri="{FF2B5EF4-FFF2-40B4-BE49-F238E27FC236}">
                <a16:creationId xmlns:a16="http://schemas.microsoft.com/office/drawing/2014/main" id="{7CE33137-688C-784A-B9C0-5FFD1F02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5683719-778B-604D-B734-E25CC3C7439E}" type="slidenum">
              <a:rPr lang="ja-JP" altLang="en-US" smtClean="0">
                <a:solidFill>
                  <a:schemeClr val="tx1"/>
                </a:solidFill>
              </a:rPr>
              <a:pPr/>
              <a:t>3</a:t>
            </a:fld>
            <a:endParaRPr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5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449CBAED-78E5-9647-A668-3DC1646CE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32" y="1932282"/>
            <a:ext cx="4069080" cy="25431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35A232E-8FDB-B745-83ED-55B3D037E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628" y="1571167"/>
            <a:ext cx="6858000" cy="43624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0"/>
            <a:ext cx="8075963" cy="1312005"/>
          </a:xfrm>
        </p:spPr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人口密度上位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都府県とそれ以外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値比較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734393-21A3-0348-90EF-C980E63097D5}"/>
              </a:ext>
            </a:extLst>
          </p:cNvPr>
          <p:cNvSpPr txBox="1"/>
          <p:nvPr/>
        </p:nvSpPr>
        <p:spPr>
          <a:xfrm>
            <a:off x="1049897" y="5686471"/>
            <a:ext cx="5957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/1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330AA8F-BA20-4644-AF5B-86FD173F6A1C}"/>
              </a:ext>
            </a:extLst>
          </p:cNvPr>
          <p:cNvSpPr txBox="1"/>
          <p:nvPr/>
        </p:nvSpPr>
        <p:spPr>
          <a:xfrm>
            <a:off x="2273255" y="5683928"/>
            <a:ext cx="5957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/11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D7DBC29-7C13-814D-A42C-8B1AD3DDBCB1}"/>
              </a:ext>
            </a:extLst>
          </p:cNvPr>
          <p:cNvSpPr txBox="1"/>
          <p:nvPr/>
        </p:nvSpPr>
        <p:spPr>
          <a:xfrm>
            <a:off x="3550547" y="5672403"/>
            <a:ext cx="5957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/21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8D5863-940B-5249-8939-919069B9515A}"/>
              </a:ext>
            </a:extLst>
          </p:cNvPr>
          <p:cNvSpPr txBox="1"/>
          <p:nvPr/>
        </p:nvSpPr>
        <p:spPr>
          <a:xfrm>
            <a:off x="4737153" y="5655534"/>
            <a:ext cx="5957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5/1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51347AF-FDB0-464C-A29D-39265C6D5915}"/>
              </a:ext>
            </a:extLst>
          </p:cNvPr>
          <p:cNvSpPr txBox="1"/>
          <p:nvPr/>
        </p:nvSpPr>
        <p:spPr>
          <a:xfrm>
            <a:off x="6021917" y="5644050"/>
            <a:ext cx="5957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5/11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A8B6B63-9215-0444-B104-399D38E5FDCA}"/>
              </a:ext>
            </a:extLst>
          </p:cNvPr>
          <p:cNvSpPr/>
          <p:nvPr/>
        </p:nvSpPr>
        <p:spPr>
          <a:xfrm>
            <a:off x="7380027" y="5481455"/>
            <a:ext cx="455408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BF32702-330D-0A44-BD4F-8AE211053D93}"/>
              </a:ext>
            </a:extLst>
          </p:cNvPr>
          <p:cNvSpPr txBox="1"/>
          <p:nvPr/>
        </p:nvSpPr>
        <p:spPr>
          <a:xfrm>
            <a:off x="2045993" y="6223097"/>
            <a:ext cx="5052014" cy="4692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波の高さは始めの７日間で決まる．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91E67124-CE0D-524A-A5A5-0FA73637D12D}"/>
              </a:ext>
            </a:extLst>
          </p:cNvPr>
          <p:cNvSpPr/>
          <p:nvPr/>
        </p:nvSpPr>
        <p:spPr>
          <a:xfrm>
            <a:off x="1883052" y="146344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C31428-07EB-0746-A57D-85EC4C25A28C}"/>
              </a:ext>
            </a:extLst>
          </p:cNvPr>
          <p:cNvSpPr/>
          <p:nvPr/>
        </p:nvSpPr>
        <p:spPr>
          <a:xfrm>
            <a:off x="1998935" y="1309555"/>
            <a:ext cx="40799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東京、大阪、神奈川、埼玉、愛知、千葉、福岡</a:t>
            </a:r>
            <a:endParaRPr lang="ja-JP" altLang="en-US" sz="160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E65C39B-3A63-ED46-ADD8-693FB2E7EB31}"/>
              </a:ext>
            </a:extLst>
          </p:cNvPr>
          <p:cNvSpPr/>
          <p:nvPr/>
        </p:nvSpPr>
        <p:spPr>
          <a:xfrm>
            <a:off x="2012895" y="1678887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日本の上記以外の府県</a:t>
            </a:r>
            <a:endParaRPr lang="ja-JP" altLang="en-US" sz="160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032B2B3-5EBE-714C-8CD9-CB80B7F9B6B8}"/>
              </a:ext>
            </a:extLst>
          </p:cNvPr>
          <p:cNvSpPr/>
          <p:nvPr/>
        </p:nvSpPr>
        <p:spPr>
          <a:xfrm>
            <a:off x="8406441" y="4157207"/>
            <a:ext cx="455408" cy="31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01CF4EB-A13F-7048-A2D5-0C353334D39B}"/>
              </a:ext>
            </a:extLst>
          </p:cNvPr>
          <p:cNvSpPr txBox="1"/>
          <p:nvPr/>
        </p:nvSpPr>
        <p:spPr>
          <a:xfrm>
            <a:off x="4683987" y="4313256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3/25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5804DC7-20BD-A249-B433-0BEC2E953BE4}"/>
              </a:ext>
            </a:extLst>
          </p:cNvPr>
          <p:cNvSpPr txBox="1"/>
          <p:nvPr/>
        </p:nvSpPr>
        <p:spPr>
          <a:xfrm>
            <a:off x="5371858" y="4313255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/4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4295B3F-B893-CE42-B7C8-A23D9F7E6CB1}"/>
              </a:ext>
            </a:extLst>
          </p:cNvPr>
          <p:cNvSpPr txBox="1"/>
          <p:nvPr/>
        </p:nvSpPr>
        <p:spPr>
          <a:xfrm>
            <a:off x="6021917" y="4309700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EED6253-38B7-E441-9BCB-18B9326529A7}"/>
              </a:ext>
            </a:extLst>
          </p:cNvPr>
          <p:cNvSpPr txBox="1"/>
          <p:nvPr/>
        </p:nvSpPr>
        <p:spPr>
          <a:xfrm>
            <a:off x="6701580" y="4309700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/24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9A082D-0E14-D940-9F5F-175BBB2E3648}"/>
              </a:ext>
            </a:extLst>
          </p:cNvPr>
          <p:cNvSpPr txBox="1"/>
          <p:nvPr/>
        </p:nvSpPr>
        <p:spPr>
          <a:xfrm>
            <a:off x="7400588" y="4311889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5/4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AE90903-EA5D-E94C-B5F4-9B19B5A3BD0E}"/>
              </a:ext>
            </a:extLst>
          </p:cNvPr>
          <p:cNvSpPr txBox="1"/>
          <p:nvPr/>
        </p:nvSpPr>
        <p:spPr>
          <a:xfrm>
            <a:off x="8072385" y="4309699"/>
            <a:ext cx="4978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5/14</a:t>
            </a:r>
            <a:endParaRPr kumimoji="1" lang="ja-JP" altLang="en-US" sz="1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9C59AC-85D7-AD46-B3D2-3CD78DF2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00B013-DD2B-5B47-9E8D-CF2ABE9334C8}"/>
              </a:ext>
            </a:extLst>
          </p:cNvPr>
          <p:cNvSpPr/>
          <p:nvPr/>
        </p:nvSpPr>
        <p:spPr>
          <a:xfrm>
            <a:off x="5758277" y="3458182"/>
            <a:ext cx="32846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人口密度が違っても感染拡大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収束パターンは同じ．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6E1722-DE13-704C-A710-6FA80018A783}"/>
              </a:ext>
            </a:extLst>
          </p:cNvPr>
          <p:cNvSpPr>
            <a:spLocks noChangeAspect="1"/>
          </p:cNvSpPr>
          <p:nvPr/>
        </p:nvSpPr>
        <p:spPr>
          <a:xfrm>
            <a:off x="1897694" y="1812473"/>
            <a:ext cx="56571" cy="58166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33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E787A57B-E2F8-5C46-9198-5DF463DCE7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90" y="1563139"/>
            <a:ext cx="6858000" cy="44767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0"/>
            <a:ext cx="8075963" cy="1312005"/>
          </a:xfrm>
        </p:spPr>
        <p:txBody>
          <a:bodyPr/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大阪の第二波の累積感染者数の推移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734393-21A3-0348-90EF-C980E63097D5}"/>
              </a:ext>
            </a:extLst>
          </p:cNvPr>
          <p:cNvSpPr txBox="1"/>
          <p:nvPr/>
        </p:nvSpPr>
        <p:spPr>
          <a:xfrm>
            <a:off x="2104798" y="5891728"/>
            <a:ext cx="842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(3/21)</a:t>
            </a:r>
            <a:endParaRPr kumimoji="1"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ECDD7CB-D7FA-FF4A-8D1F-643954147FA8}"/>
              </a:ext>
            </a:extLst>
          </p:cNvPr>
          <p:cNvSpPr txBox="1"/>
          <p:nvPr/>
        </p:nvSpPr>
        <p:spPr>
          <a:xfrm>
            <a:off x="770785" y="982201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第一波成分と第二波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成分を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値解析により分解</a:t>
            </a:r>
            <a:endParaRPr kumimoji="1" lang="en-US" altLang="ja-JP" sz="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一定減衰率は大阪の実測値を採用（但し、全国平均との差は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0.2%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未満）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C80D6-EC28-7844-8BB7-04B325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A5BE3B-F60C-4E4A-AE17-DBE12E85D4FA}"/>
              </a:ext>
            </a:extLst>
          </p:cNvPr>
          <p:cNvSpPr txBox="1"/>
          <p:nvPr/>
        </p:nvSpPr>
        <p:spPr>
          <a:xfrm>
            <a:off x="1386974" y="6214360"/>
            <a:ext cx="67316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大阪・第二波をテンプレートとして感染規模を予測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AB5763E-B7A9-D94E-9DEC-1754D3E2BF44}"/>
              </a:ext>
            </a:extLst>
          </p:cNvPr>
          <p:cNvSpPr/>
          <p:nvPr/>
        </p:nvSpPr>
        <p:spPr>
          <a:xfrm>
            <a:off x="6173393" y="2353788"/>
            <a:ext cx="2341957" cy="371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新規感染者数推移</a:t>
            </a:r>
            <a:endParaRPr lang="en-US" altLang="ja-JP" sz="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DA9220-E1E0-1145-AA14-5138BC7B1171}"/>
              </a:ext>
            </a:extLst>
          </p:cNvPr>
          <p:cNvSpPr txBox="1"/>
          <p:nvPr/>
        </p:nvSpPr>
        <p:spPr>
          <a:xfrm>
            <a:off x="245875" y="462357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指数関数モデル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4AA3AA-F2EF-A344-952D-03F36DDAFD9A}"/>
              </a:ext>
            </a:extLst>
          </p:cNvPr>
          <p:cNvSpPr txBox="1"/>
          <p:nvPr/>
        </p:nvSpPr>
        <p:spPr>
          <a:xfrm>
            <a:off x="3066134" y="4623575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K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値モデル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2981130-AB5E-204C-B1D2-816C5AC27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677" y="2724800"/>
            <a:ext cx="3794760" cy="247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56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CEC9981-1433-7A45-888E-012AA47E1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45" y="1788692"/>
            <a:ext cx="6858000" cy="43434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0"/>
            <a:ext cx="8075963" cy="1312005"/>
          </a:xfrm>
        </p:spPr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新規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感染者数の推移予想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C80D6-EC28-7844-8BB7-04B325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8" name="上矢印 7">
            <a:extLst>
              <a:ext uri="{FF2B5EF4-FFF2-40B4-BE49-F238E27FC236}">
                <a16:creationId xmlns:a16="http://schemas.microsoft.com/office/drawing/2014/main" id="{F38AA9D4-B408-D143-9248-61E9CA47F0B2}"/>
              </a:ext>
            </a:extLst>
          </p:cNvPr>
          <p:cNvSpPr/>
          <p:nvPr/>
        </p:nvSpPr>
        <p:spPr>
          <a:xfrm>
            <a:off x="3367210" y="2675345"/>
            <a:ext cx="140043" cy="3477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B6C2CE-DE5F-1444-9B30-E491CF2F1926}"/>
              </a:ext>
            </a:extLst>
          </p:cNvPr>
          <p:cNvSpPr txBox="1"/>
          <p:nvPr/>
        </p:nvSpPr>
        <p:spPr>
          <a:xfrm>
            <a:off x="2594692" y="3084337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最大値が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130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名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（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22〜23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日目）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F918BBC-1BDD-604F-B3DC-6596C560AB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4412" y="990453"/>
            <a:ext cx="2870200" cy="20447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917D673-1190-3140-B59E-D9AA2585C9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4412" y="3183189"/>
            <a:ext cx="2870200" cy="20447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72948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0"/>
            <a:ext cx="8075963" cy="1312005"/>
          </a:xfrm>
        </p:spPr>
        <p:txBody>
          <a:bodyPr/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大阪モデル新基準案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C80D6-EC28-7844-8BB7-04B325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3719-778B-604D-B734-E25CC3C7439E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CF0A6C-309C-3D40-96A3-D9E1D57F4EE1}"/>
              </a:ext>
            </a:extLst>
          </p:cNvPr>
          <p:cNvSpPr txBox="1"/>
          <p:nvPr/>
        </p:nvSpPr>
        <p:spPr>
          <a:xfrm>
            <a:off x="956804" y="1453243"/>
            <a:ext cx="76233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日連続で増加かつ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日間の累計が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40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人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以上</a:t>
            </a: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457200" indent="-457200">
              <a:buFont typeface="+mj-ea"/>
              <a:buAutoNum type="circleNumDbPlain"/>
            </a:pP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5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日間で累計が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60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人以上かつ後半２日間で半数以上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日間で累計が</a:t>
            </a:r>
            <a:r>
              <a:rPr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120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人以上かつ後半３日間で半数以上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84FA0A-E1FC-3345-B8B5-2236ED65D147}"/>
              </a:ext>
            </a:extLst>
          </p:cNvPr>
          <p:cNvSpPr txBox="1"/>
          <p:nvPr/>
        </p:nvSpPr>
        <p:spPr>
          <a:xfrm>
            <a:off x="760950" y="4239356"/>
            <a:ext cx="7623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①〜③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のどれかに絞っても良いし、①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〜③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のうちのどれかを満たした時に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アラートを発出でも良いと思います。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院内クラスターと福祉施設でのクラスターを除いた方が良いと思います。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①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の４４４は覚えやすいですが、誤報も多いかもしれません。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①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で警戒警報でも良いかも。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225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F143293E-63A2-224C-93B7-9BA4B2D11C5C}"/>
              </a:ext>
            </a:extLst>
          </p:cNvPr>
          <p:cNvSpPr txBox="1">
            <a:spLocks/>
          </p:cNvSpPr>
          <p:nvPr/>
        </p:nvSpPr>
        <p:spPr>
          <a:xfrm>
            <a:off x="628649" y="0"/>
            <a:ext cx="8075963" cy="13120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投げ上げ運動と感染者数推移の対比</a:t>
            </a:r>
          </a:p>
        </p:txBody>
      </p:sp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8C0A35B9-5028-EF47-9A04-1524BEA5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E5683719-778B-604D-B734-E25CC3C7439E}" type="slidenum">
              <a:rPr kumimoji="1" lang="ja-JP" altLang="en-US" smtClean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8</a:t>
            </a:fld>
            <a:endParaRPr kumimoji="1" lang="ja-JP" altLang="en-US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9F1B2E7-E9A5-3442-8297-D45D394A3EB5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1466161"/>
          <a:ext cx="7737231" cy="29828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79077">
                  <a:extLst>
                    <a:ext uri="{9D8B030D-6E8A-4147-A177-3AD203B41FA5}">
                      <a16:colId xmlns:a16="http://schemas.microsoft.com/office/drawing/2014/main" val="1209807963"/>
                    </a:ext>
                  </a:extLst>
                </a:gridCol>
                <a:gridCol w="2579077">
                  <a:extLst>
                    <a:ext uri="{9D8B030D-6E8A-4147-A177-3AD203B41FA5}">
                      <a16:colId xmlns:a16="http://schemas.microsoft.com/office/drawing/2014/main" val="1625922047"/>
                    </a:ext>
                  </a:extLst>
                </a:gridCol>
                <a:gridCol w="2579077">
                  <a:extLst>
                    <a:ext uri="{9D8B030D-6E8A-4147-A177-3AD203B41FA5}">
                      <a16:colId xmlns:a16="http://schemas.microsoft.com/office/drawing/2014/main" val="1569155736"/>
                    </a:ext>
                  </a:extLst>
                </a:gridCol>
              </a:tblGrid>
              <a:tr h="497137">
                <a:tc>
                  <a:txBody>
                    <a:bodyPr/>
                    <a:lstStyle/>
                    <a:p>
                      <a:pPr algn="ctr"/>
                      <a:endParaRPr kumimoji="1" lang="ja-JP" altLang="en-US" sz="180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投げ上げ運動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感染者数推移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193563"/>
                  </a:ext>
                </a:extLst>
              </a:tr>
              <a:tr h="497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変化する量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高さ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新規感染者数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327904"/>
                  </a:ext>
                </a:extLst>
              </a:tr>
              <a:tr h="497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時間発展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速度を足す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感染拡大率をかける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7745856"/>
                  </a:ext>
                </a:extLst>
              </a:tr>
              <a:tr h="497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直線的に変化する指標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速度そのもの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K</a:t>
                      </a:r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245681"/>
                  </a:ext>
                </a:extLst>
              </a:tr>
              <a:tr h="497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一定の値をとるもの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速度の差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感染拡大率の比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8219596"/>
                  </a:ext>
                </a:extLst>
              </a:tr>
              <a:tr h="497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ピークの条件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速度が０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感染拡大率が１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366187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B51FCF-3A90-C74A-B416-3ED965C9B79E}"/>
              </a:ext>
            </a:extLst>
          </p:cNvPr>
          <p:cNvSpPr/>
          <p:nvPr/>
        </p:nvSpPr>
        <p:spPr>
          <a:xfrm>
            <a:off x="587326" y="4726745"/>
            <a:ext cx="7737230" cy="1522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投げ上げ運動では初速が半分になるとピークアウトのまでの時間も半分になるが、一定減衰の下での感染拡大では初期値に関わらずピークアウトまでの時間（日数）は同じ．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投げ上げ運動では初速が半分になるとピークの高さは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1/4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になるが、感染拡大ではピークの高さは初期値に比例する．</a:t>
            </a:r>
          </a:p>
        </p:txBody>
      </p:sp>
    </p:spTree>
    <p:extLst>
      <p:ext uri="{BB962C8B-B14F-4D97-AF65-F5344CB8AC3E}">
        <p14:creationId xmlns:p14="http://schemas.microsoft.com/office/powerpoint/2010/main" val="2311617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4401</TotalTime>
  <Words>639</Words>
  <Application>Microsoft Office PowerPoint</Application>
  <PresentationFormat>画面に合わせる (4:3)</PresentationFormat>
  <Paragraphs>98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MS PGothic</vt:lpstr>
      <vt:lpstr>游ゴシック</vt:lpstr>
      <vt:lpstr>游ゴシック Light</vt:lpstr>
      <vt:lpstr>Arial</vt:lpstr>
      <vt:lpstr>Office テーマ</vt:lpstr>
      <vt:lpstr>第二波の解析結果に基づいた新しい波の検知について</vt:lpstr>
      <vt:lpstr>PowerPoint プレゼンテーション</vt:lpstr>
      <vt:lpstr>PowerPoint プレゼンテーション</vt:lpstr>
      <vt:lpstr>人口密度上位7都府県とそれ以外のK値比較</vt:lpstr>
      <vt:lpstr>大阪の第二波の累積感染者数の推移</vt:lpstr>
      <vt:lpstr>新規感染者数の推移予想</vt:lpstr>
      <vt:lpstr>大阪モデル新基準案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中野 貴志</dc:creator>
  <cp:lastModifiedBy>國本　由衣</cp:lastModifiedBy>
  <cp:revision>445</cp:revision>
  <cp:lastPrinted>2020-06-11T01:11:40Z</cp:lastPrinted>
  <dcterms:created xsi:type="dcterms:W3CDTF">2020-05-07T19:29:51Z</dcterms:created>
  <dcterms:modified xsi:type="dcterms:W3CDTF">2020-06-22T02:24:21Z</dcterms:modified>
</cp:coreProperties>
</file>