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9" r:id="rId3"/>
    <p:sldId id="330" r:id="rId4"/>
    <p:sldId id="331" r:id="rId5"/>
    <p:sldId id="257" r:id="rId6"/>
    <p:sldId id="325" r:id="rId7"/>
    <p:sldId id="323" r:id="rId8"/>
    <p:sldId id="332" r:id="rId9"/>
    <p:sldId id="333" r:id="rId10"/>
    <p:sldId id="258" r:id="rId11"/>
    <p:sldId id="334" r:id="rId12"/>
    <p:sldId id="335" r:id="rId13"/>
    <p:sldId id="338" r:id="rId14"/>
    <p:sldId id="326" r:id="rId15"/>
    <p:sldId id="327" r:id="rId16"/>
    <p:sldId id="328" r:id="rId17"/>
    <p:sldId id="262" r:id="rId18"/>
    <p:sldId id="259" r:id="rId19"/>
    <p:sldId id="336" r:id="rId20"/>
    <p:sldId id="337" r:id="rId21"/>
    <p:sldId id="315" r:id="rId22"/>
    <p:sldId id="312" r:id="rId23"/>
    <p:sldId id="314"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FFFF00"/>
    <a:srgbClr val="66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7D831-EE0B-45E3-A6EB-CC1C244DA994}" type="datetimeFigureOut">
              <a:rPr kumimoji="1" lang="ja-JP" altLang="en-US" smtClean="0"/>
              <a:t>2020/6/22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C4D9D-E4D7-44D0-966B-55003F992429}" type="slidenum">
              <a:rPr kumimoji="1" lang="ja-JP" altLang="en-US" smtClean="0"/>
              <a:t>‹#›</a:t>
            </a:fld>
            <a:endParaRPr kumimoji="1" lang="ja-JP" altLang="en-US"/>
          </a:p>
        </p:txBody>
      </p:sp>
    </p:spTree>
    <p:extLst>
      <p:ext uri="{BB962C8B-B14F-4D97-AF65-F5344CB8AC3E}">
        <p14:creationId xmlns:p14="http://schemas.microsoft.com/office/powerpoint/2010/main" val="29449540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6C901-708A-4A6D-AD9C-6C5272C6E0F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563449E-889F-4F79-96CC-527D1CCF8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620EE29-3CC4-4F71-BFCF-E9EC4401C3BB}"/>
              </a:ext>
            </a:extLst>
          </p:cNvPr>
          <p:cNvSpPr>
            <a:spLocks noGrp="1"/>
          </p:cNvSpPr>
          <p:nvPr>
            <p:ph type="dt" sz="half" idx="10"/>
          </p:nvPr>
        </p:nvSpPr>
        <p:spPr/>
        <p:txBody>
          <a:bodyPr/>
          <a:lstStyle/>
          <a:p>
            <a:fld id="{6CA5D4F3-D810-4BD8-A92F-BE8E19A90845}"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DCDB7261-6759-42EE-8280-E4727441E9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2DC557-89CD-41DE-B27C-937E826E6B02}"/>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279709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2456E5-8294-4A1E-9FA5-BF886C773D7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04169C-8CDD-410B-A411-9AC18B44311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24A0A2-0023-4C40-A456-9A4C3D551709}"/>
              </a:ext>
            </a:extLst>
          </p:cNvPr>
          <p:cNvSpPr>
            <a:spLocks noGrp="1"/>
          </p:cNvSpPr>
          <p:nvPr>
            <p:ph type="dt" sz="half" idx="10"/>
          </p:nvPr>
        </p:nvSpPr>
        <p:spPr/>
        <p:txBody>
          <a:bodyPr/>
          <a:lstStyle/>
          <a:p>
            <a:fld id="{888B298A-8818-4C0C-AB27-C3F318CE6D5A}"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C5092244-BB46-4843-B9B6-0F5DC6B878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01612C-67FF-468C-8EF2-5B227F8B85C8}"/>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367267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7A9611C-4970-4997-A508-814A8B40D0B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44D50E-E343-4167-B2B1-0065B82752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10632B-A690-4C1C-8973-7057E21DEAB3}"/>
              </a:ext>
            </a:extLst>
          </p:cNvPr>
          <p:cNvSpPr>
            <a:spLocks noGrp="1"/>
          </p:cNvSpPr>
          <p:nvPr>
            <p:ph type="dt" sz="half" idx="10"/>
          </p:nvPr>
        </p:nvSpPr>
        <p:spPr/>
        <p:txBody>
          <a:bodyPr/>
          <a:lstStyle/>
          <a:p>
            <a:fld id="{7E479E49-FBAE-454D-ACD5-557533A1D35C}"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6E08EB6C-E2AB-4F6C-8967-629C5AAF84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F9C250-0E83-4967-A41B-EBDB498C82EA}"/>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202746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BF73E-C407-4F95-BA4F-2C179B64D0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CC865A-AFC4-487D-8D20-0A837F0C7B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F8332D-D70A-4E89-B01B-A21294C54FC7}"/>
              </a:ext>
            </a:extLst>
          </p:cNvPr>
          <p:cNvSpPr>
            <a:spLocks noGrp="1"/>
          </p:cNvSpPr>
          <p:nvPr>
            <p:ph type="dt" sz="half" idx="10"/>
          </p:nvPr>
        </p:nvSpPr>
        <p:spPr/>
        <p:txBody>
          <a:bodyPr/>
          <a:lstStyle/>
          <a:p>
            <a:fld id="{108A6AA1-09D8-4A11-90EC-3B43B356BE92}"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39DBF109-239A-4B6C-8454-FF30060C1D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8D3925-718A-4906-B19D-942953FCB3A5}"/>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144832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769271-0450-4CE6-AF64-FAA73421913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78642A-6CFF-4258-A873-355CD516D6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FA95360-9FB6-42BE-A82F-A9985832A4D8}"/>
              </a:ext>
            </a:extLst>
          </p:cNvPr>
          <p:cNvSpPr>
            <a:spLocks noGrp="1"/>
          </p:cNvSpPr>
          <p:nvPr>
            <p:ph type="dt" sz="half" idx="10"/>
          </p:nvPr>
        </p:nvSpPr>
        <p:spPr/>
        <p:txBody>
          <a:bodyPr/>
          <a:lstStyle/>
          <a:p>
            <a:fld id="{1D42AC26-E823-48FA-B0EC-594A22B6636A}"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D14956FE-DFB7-4857-8BAC-71C349718C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D4208F-F6ED-4A2A-BABE-92E2CA47C720}"/>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97179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1E451-FE5C-41F5-AC91-45DF0949DF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7A5136-0C89-4E3F-B4ED-4B89515FFE9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CCCD069-AE80-4A89-9D19-E82ABD51D37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B590EA-14DD-4308-A0A1-F554576A673E}"/>
              </a:ext>
            </a:extLst>
          </p:cNvPr>
          <p:cNvSpPr>
            <a:spLocks noGrp="1"/>
          </p:cNvSpPr>
          <p:nvPr>
            <p:ph type="dt" sz="half" idx="10"/>
          </p:nvPr>
        </p:nvSpPr>
        <p:spPr/>
        <p:txBody>
          <a:bodyPr/>
          <a:lstStyle/>
          <a:p>
            <a:fld id="{32FB6301-ACD4-4758-9EE9-83ADAF156F04}" type="datetime1">
              <a:rPr kumimoji="1" lang="ja-JP" altLang="en-US" smtClean="0"/>
              <a:t>2020/6/22</a:t>
            </a:fld>
            <a:endParaRPr kumimoji="1" lang="ja-JP" altLang="en-US"/>
          </a:p>
        </p:txBody>
      </p:sp>
      <p:sp>
        <p:nvSpPr>
          <p:cNvPr id="6" name="フッター プレースホルダー 5">
            <a:extLst>
              <a:ext uri="{FF2B5EF4-FFF2-40B4-BE49-F238E27FC236}">
                <a16:creationId xmlns:a16="http://schemas.microsoft.com/office/drawing/2014/main" id="{339C5DE7-13BA-450A-99F2-1A1FCC388D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EC859B-CC69-4C70-983F-F5BCB15F494B}"/>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21244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6A875-00AC-4D69-A230-EBF15134F30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7D85F7-21C3-4D73-B2ED-2CF4BF804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52A271-A4ED-4FC0-A005-1A31F97A6E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C756983-C120-4E80-9140-F8DC22590D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2ECA9EE-A920-443E-A84D-BCA16D522A1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6FCE537-2F01-472E-A69D-D45921CA30B1}"/>
              </a:ext>
            </a:extLst>
          </p:cNvPr>
          <p:cNvSpPr>
            <a:spLocks noGrp="1"/>
          </p:cNvSpPr>
          <p:nvPr>
            <p:ph type="dt" sz="half" idx="10"/>
          </p:nvPr>
        </p:nvSpPr>
        <p:spPr/>
        <p:txBody>
          <a:bodyPr/>
          <a:lstStyle/>
          <a:p>
            <a:fld id="{1AAFEC5C-403E-44A8-937F-45F446074889}" type="datetime1">
              <a:rPr kumimoji="1" lang="ja-JP" altLang="en-US" smtClean="0"/>
              <a:t>2020/6/22</a:t>
            </a:fld>
            <a:endParaRPr kumimoji="1" lang="ja-JP" altLang="en-US"/>
          </a:p>
        </p:txBody>
      </p:sp>
      <p:sp>
        <p:nvSpPr>
          <p:cNvPr id="8" name="フッター プレースホルダー 7">
            <a:extLst>
              <a:ext uri="{FF2B5EF4-FFF2-40B4-BE49-F238E27FC236}">
                <a16:creationId xmlns:a16="http://schemas.microsoft.com/office/drawing/2014/main" id="{2E50DC66-5037-4894-8B8A-FEDF9B3F321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58298C2-1D3A-476B-A692-09C8404C3D43}"/>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155730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F6F6FA-BE02-48E0-B3C6-C72D520133B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50DE6F-028B-4684-B4BD-47AC5F1B33EB}"/>
              </a:ext>
            </a:extLst>
          </p:cNvPr>
          <p:cNvSpPr>
            <a:spLocks noGrp="1"/>
          </p:cNvSpPr>
          <p:nvPr>
            <p:ph type="dt" sz="half" idx="10"/>
          </p:nvPr>
        </p:nvSpPr>
        <p:spPr/>
        <p:txBody>
          <a:bodyPr/>
          <a:lstStyle/>
          <a:p>
            <a:fld id="{150B4781-4A1E-467E-9F79-BC80D8384546}" type="datetime1">
              <a:rPr kumimoji="1" lang="ja-JP" altLang="en-US" smtClean="0"/>
              <a:t>2020/6/22</a:t>
            </a:fld>
            <a:endParaRPr kumimoji="1" lang="ja-JP" altLang="en-US"/>
          </a:p>
        </p:txBody>
      </p:sp>
      <p:sp>
        <p:nvSpPr>
          <p:cNvPr id="4" name="フッター プレースホルダー 3">
            <a:extLst>
              <a:ext uri="{FF2B5EF4-FFF2-40B4-BE49-F238E27FC236}">
                <a16:creationId xmlns:a16="http://schemas.microsoft.com/office/drawing/2014/main" id="{AF2F58DC-FC6C-4FCD-A92F-7835F083A71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698A7A7-E3AD-45DC-9A98-BAE4A1054180}"/>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83844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5EA6DC-BA46-4C75-90C7-15D4749BD7EA}"/>
              </a:ext>
            </a:extLst>
          </p:cNvPr>
          <p:cNvSpPr>
            <a:spLocks noGrp="1"/>
          </p:cNvSpPr>
          <p:nvPr>
            <p:ph type="dt" sz="half" idx="10"/>
          </p:nvPr>
        </p:nvSpPr>
        <p:spPr/>
        <p:txBody>
          <a:bodyPr/>
          <a:lstStyle/>
          <a:p>
            <a:fld id="{08C0149B-3426-4D95-92AA-2EE3696414E8}" type="datetime1">
              <a:rPr kumimoji="1" lang="ja-JP" altLang="en-US" smtClean="0"/>
              <a:t>2020/6/22</a:t>
            </a:fld>
            <a:endParaRPr kumimoji="1" lang="ja-JP" altLang="en-US"/>
          </a:p>
        </p:txBody>
      </p:sp>
      <p:sp>
        <p:nvSpPr>
          <p:cNvPr id="3" name="フッター プレースホルダー 2">
            <a:extLst>
              <a:ext uri="{FF2B5EF4-FFF2-40B4-BE49-F238E27FC236}">
                <a16:creationId xmlns:a16="http://schemas.microsoft.com/office/drawing/2014/main" id="{C84010F9-DC61-4D2F-8794-11893F0BCE0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178808-4189-481D-BCF7-6B89054F2E36}"/>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29437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C09F7F-32A1-4640-88B2-5459F824E88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4642B7-2FB0-4FF6-B229-8D4163BAA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6FA48B-6ADA-4B78-8ED2-219906FCB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A0ED07-0D66-47C5-ABEB-F2CDEBBF6239}"/>
              </a:ext>
            </a:extLst>
          </p:cNvPr>
          <p:cNvSpPr>
            <a:spLocks noGrp="1"/>
          </p:cNvSpPr>
          <p:nvPr>
            <p:ph type="dt" sz="half" idx="10"/>
          </p:nvPr>
        </p:nvSpPr>
        <p:spPr/>
        <p:txBody>
          <a:bodyPr/>
          <a:lstStyle/>
          <a:p>
            <a:fld id="{7A86F288-8EBE-4D85-B198-BFC5BE19A0B3}" type="datetime1">
              <a:rPr kumimoji="1" lang="ja-JP" altLang="en-US" smtClean="0"/>
              <a:t>2020/6/22</a:t>
            </a:fld>
            <a:endParaRPr kumimoji="1" lang="ja-JP" altLang="en-US"/>
          </a:p>
        </p:txBody>
      </p:sp>
      <p:sp>
        <p:nvSpPr>
          <p:cNvPr id="6" name="フッター プレースホルダー 5">
            <a:extLst>
              <a:ext uri="{FF2B5EF4-FFF2-40B4-BE49-F238E27FC236}">
                <a16:creationId xmlns:a16="http://schemas.microsoft.com/office/drawing/2014/main" id="{7147170E-085D-464D-BB13-689CC3675F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CD73E2-E465-462A-866E-D3C973368E41}"/>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74666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A9B10-D65B-4AB5-B981-1DA43391B67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81C3731-F2BB-4E92-BF4C-DBAD59B9F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EC6C2D6-6BDC-496E-9809-4CF03D3B0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DCCDE4-AB73-472B-9CA5-3AAD852CBD81}"/>
              </a:ext>
            </a:extLst>
          </p:cNvPr>
          <p:cNvSpPr>
            <a:spLocks noGrp="1"/>
          </p:cNvSpPr>
          <p:nvPr>
            <p:ph type="dt" sz="half" idx="10"/>
          </p:nvPr>
        </p:nvSpPr>
        <p:spPr/>
        <p:txBody>
          <a:bodyPr/>
          <a:lstStyle/>
          <a:p>
            <a:fld id="{034A771A-A0D1-486C-9BC3-8791DBC0D845}" type="datetime1">
              <a:rPr kumimoji="1" lang="ja-JP" altLang="en-US" smtClean="0"/>
              <a:t>2020/6/22</a:t>
            </a:fld>
            <a:endParaRPr kumimoji="1" lang="ja-JP" altLang="en-US"/>
          </a:p>
        </p:txBody>
      </p:sp>
      <p:sp>
        <p:nvSpPr>
          <p:cNvPr id="6" name="フッター プレースホルダー 5">
            <a:extLst>
              <a:ext uri="{FF2B5EF4-FFF2-40B4-BE49-F238E27FC236}">
                <a16:creationId xmlns:a16="http://schemas.microsoft.com/office/drawing/2014/main" id="{E8CC1BDE-42AE-4F55-9844-CB571932C4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9A2772-2992-41D5-8378-D2D086D8DA01}"/>
              </a:ext>
            </a:extLst>
          </p:cNvPr>
          <p:cNvSpPr>
            <a:spLocks noGrp="1"/>
          </p:cNvSpPr>
          <p:nvPr>
            <p:ph type="sldNum" sz="quarter" idx="12"/>
          </p:nvPr>
        </p:nvSpPr>
        <p:spPr/>
        <p:txBody>
          <a:body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168875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6D7713-F663-4A6E-965E-22DB06B4D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8A9B57-5AA9-472E-8558-FBF3A6F36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DC8270-389D-44D0-8CF1-2E02EA96F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E04DB-9181-4DD1-8767-BDE895DFD09A}" type="datetime1">
              <a:rPr kumimoji="1" lang="ja-JP" altLang="en-US" smtClean="0"/>
              <a:t>2020/6/22</a:t>
            </a:fld>
            <a:endParaRPr kumimoji="1" lang="ja-JP" altLang="en-US"/>
          </a:p>
        </p:txBody>
      </p:sp>
      <p:sp>
        <p:nvSpPr>
          <p:cNvPr id="5" name="フッター プレースホルダー 4">
            <a:extLst>
              <a:ext uri="{FF2B5EF4-FFF2-40B4-BE49-F238E27FC236}">
                <a16:creationId xmlns:a16="http://schemas.microsoft.com/office/drawing/2014/main" id="{50F86343-F27C-494C-A535-2AFB06E55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63F8CC-26EE-4CAC-B69C-BD7A398A3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30365-98F3-4C08-A140-841221DA7E31}" type="slidenum">
              <a:rPr kumimoji="1" lang="ja-JP" altLang="en-US" smtClean="0"/>
              <a:t>‹#›</a:t>
            </a:fld>
            <a:endParaRPr kumimoji="1" lang="ja-JP" altLang="en-US"/>
          </a:p>
        </p:txBody>
      </p:sp>
    </p:spTree>
    <p:extLst>
      <p:ext uri="{BB962C8B-B14F-4D97-AF65-F5344CB8AC3E}">
        <p14:creationId xmlns:p14="http://schemas.microsoft.com/office/powerpoint/2010/main" val="4246145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g2.store.yahoo.co.jp/I/petcenter_1840_2855586"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38200" y="1825625"/>
            <a:ext cx="10515600" cy="2793267"/>
          </a:xfrm>
        </p:spPr>
        <p:txBody>
          <a:bodyPr>
            <a:normAutofit/>
          </a:bodyPr>
          <a:lstStyle/>
          <a:p>
            <a:pPr marL="514350" indent="-514350">
              <a:buFont typeface="+mj-lt"/>
              <a:buAutoNum type="arabicPeriod"/>
            </a:pPr>
            <a:r>
              <a:rPr kumimoji="1" lang="ja-JP" altLang="en-US" sz="3600" dirty="0"/>
              <a:t>第１波の原因は何だったのか？</a:t>
            </a:r>
            <a:endParaRPr kumimoji="1" lang="en-US" altLang="ja-JP" sz="3600" dirty="0"/>
          </a:p>
          <a:p>
            <a:pPr marL="514350" indent="-514350">
              <a:buFont typeface="+mj-lt"/>
              <a:buAutoNum type="arabicPeriod"/>
            </a:pPr>
            <a:r>
              <a:rPr lang="ja-JP" altLang="en-US" sz="3600" dirty="0"/>
              <a:t>有効な対策はどの対策だったのか？</a:t>
            </a:r>
            <a:endParaRPr lang="en-US" altLang="ja-JP" sz="3600" dirty="0"/>
          </a:p>
          <a:p>
            <a:pPr marL="514350" indent="-514350">
              <a:buFont typeface="+mj-lt"/>
              <a:buAutoNum type="arabicPeriod"/>
            </a:pPr>
            <a:r>
              <a:rPr kumimoji="1" lang="ja-JP" altLang="en-US" sz="3600" dirty="0"/>
              <a:t>第</a:t>
            </a:r>
            <a:r>
              <a:rPr kumimoji="1" lang="en-US" altLang="ja-JP" sz="3600" dirty="0"/>
              <a:t>2</a:t>
            </a:r>
            <a:r>
              <a:rPr kumimoji="1" lang="ja-JP" altLang="en-US" sz="3600" dirty="0"/>
              <a:t>波</a:t>
            </a:r>
            <a:r>
              <a:rPr lang="ja-JP" altLang="en-US" sz="3600" dirty="0"/>
              <a:t>の予測</a:t>
            </a:r>
            <a:endParaRPr lang="en-US" altLang="ja-JP" sz="3600" dirty="0"/>
          </a:p>
          <a:p>
            <a:pPr marL="514350" indent="-514350">
              <a:buFont typeface="+mj-lt"/>
              <a:buAutoNum type="arabicPeriod"/>
            </a:pPr>
            <a:r>
              <a:rPr lang="ja-JP" altLang="en-US" sz="3600" dirty="0"/>
              <a:t>有効な感染対策はなにか？</a:t>
            </a:r>
            <a:endParaRPr kumimoji="1" lang="ja-JP" altLang="en-US" sz="3600" dirty="0"/>
          </a:p>
        </p:txBody>
      </p:sp>
      <p:sp>
        <p:nvSpPr>
          <p:cNvPr id="2" name="テキスト ボックス 1">
            <a:extLst>
              <a:ext uri="{FF2B5EF4-FFF2-40B4-BE49-F238E27FC236}">
                <a16:creationId xmlns:a16="http://schemas.microsoft.com/office/drawing/2014/main" id="{7971AE7E-F50D-4C82-ACF8-4B4D2B8F2FEB}"/>
              </a:ext>
            </a:extLst>
          </p:cNvPr>
          <p:cNvSpPr txBox="1"/>
          <p:nvPr/>
        </p:nvSpPr>
        <p:spPr>
          <a:xfrm>
            <a:off x="7878586" y="5710019"/>
            <a:ext cx="3877985" cy="646331"/>
          </a:xfrm>
          <a:prstGeom prst="rect">
            <a:avLst/>
          </a:prstGeom>
          <a:noFill/>
        </p:spPr>
        <p:txBody>
          <a:bodyPr wrap="none" rtlCol="0">
            <a:spAutoFit/>
          </a:bodyPr>
          <a:lstStyle/>
          <a:p>
            <a:r>
              <a:rPr kumimoji="1" lang="ja-JP" altLang="en-US" dirty="0"/>
              <a:t>大阪大学医学部付属病院感染制御部</a:t>
            </a:r>
            <a:endParaRPr kumimoji="1" lang="en-US" altLang="ja-JP" dirty="0"/>
          </a:p>
          <a:p>
            <a:pPr algn="r"/>
            <a:r>
              <a:rPr lang="ja-JP" altLang="en-US" dirty="0"/>
              <a:t>朝野和典</a:t>
            </a:r>
            <a:endParaRPr kumimoji="1" lang="ja-JP" altLang="en-US" dirty="0"/>
          </a:p>
        </p:txBody>
      </p:sp>
      <p:sp>
        <p:nvSpPr>
          <p:cNvPr id="6" name="テキスト ボックス 5"/>
          <p:cNvSpPr txBox="1"/>
          <p:nvPr/>
        </p:nvSpPr>
        <p:spPr>
          <a:xfrm>
            <a:off x="10113792" y="553289"/>
            <a:ext cx="1013555"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資料４</a:t>
            </a:r>
            <a:endParaRPr kumimoji="1" lang="ja-JP" altLang="en-US" dirty="0"/>
          </a:p>
        </p:txBody>
      </p:sp>
      <p:sp>
        <p:nvSpPr>
          <p:cNvPr id="3" name="スライド番号プレースホルダー 2"/>
          <p:cNvSpPr>
            <a:spLocks noGrp="1"/>
          </p:cNvSpPr>
          <p:nvPr>
            <p:ph type="sldNum" sz="quarter" idx="12"/>
          </p:nvPr>
        </p:nvSpPr>
        <p:spPr/>
        <p:txBody>
          <a:bodyPr/>
          <a:lstStyle/>
          <a:p>
            <a:fld id="{34830365-98F3-4C08-A140-841221DA7E31}" type="slidenum">
              <a:rPr kumimoji="1" lang="ja-JP" altLang="en-US" smtClean="0"/>
              <a:t>1</a:t>
            </a:fld>
            <a:endParaRPr kumimoji="1" lang="ja-JP" altLang="en-US"/>
          </a:p>
        </p:txBody>
      </p:sp>
    </p:spTree>
    <p:extLst>
      <p:ext uri="{BB962C8B-B14F-4D97-AF65-F5344CB8AC3E}">
        <p14:creationId xmlns:p14="http://schemas.microsoft.com/office/powerpoint/2010/main" val="401627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10</a:t>
            </a:fld>
            <a:endParaRPr kumimoji="1" lang="ja-JP" altLang="en-US"/>
          </a:p>
        </p:txBody>
      </p:sp>
      <p:pic>
        <p:nvPicPr>
          <p:cNvPr id="3" name="図 2"/>
          <p:cNvPicPr>
            <a:picLocks noChangeAspect="1"/>
          </p:cNvPicPr>
          <p:nvPr/>
        </p:nvPicPr>
        <p:blipFill>
          <a:blip r:embed="rId2"/>
          <a:stretch>
            <a:fillRect/>
          </a:stretch>
        </p:blipFill>
        <p:spPr>
          <a:xfrm>
            <a:off x="1527810" y="167640"/>
            <a:ext cx="9136380" cy="6522720"/>
          </a:xfrm>
          <a:prstGeom prst="rect">
            <a:avLst/>
          </a:prstGeom>
        </p:spPr>
      </p:pic>
    </p:spTree>
    <p:extLst>
      <p:ext uri="{BB962C8B-B14F-4D97-AF65-F5344CB8AC3E}">
        <p14:creationId xmlns:p14="http://schemas.microsoft.com/office/powerpoint/2010/main" val="95669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415EF-FF2D-4A2D-8023-185FADA6C29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EF75A40-5887-4CD4-9B78-C2E7A9AF49E1}"/>
              </a:ext>
            </a:extLst>
          </p:cNvPr>
          <p:cNvSpPr>
            <a:spLocks noGrp="1"/>
          </p:cNvSpPr>
          <p:nvPr>
            <p:ph idx="1"/>
          </p:nvPr>
        </p:nvSpPr>
        <p:spPr/>
        <p:txBody>
          <a:bodyPr/>
          <a:lstStyle/>
          <a:p>
            <a:endParaRPr kumimoji="1" lang="ja-JP" altLang="en-US"/>
          </a:p>
        </p:txBody>
      </p:sp>
      <p:cxnSp>
        <p:nvCxnSpPr>
          <p:cNvPr id="5" name="直線矢印コネクタ 4">
            <a:extLst>
              <a:ext uri="{FF2B5EF4-FFF2-40B4-BE49-F238E27FC236}">
                <a16:creationId xmlns:a16="http://schemas.microsoft.com/office/drawing/2014/main" id="{97D501E1-4934-4D29-9294-7414C686AA63}"/>
              </a:ext>
            </a:extLst>
          </p:cNvPr>
          <p:cNvCxnSpPr/>
          <p:nvPr/>
        </p:nvCxnSpPr>
        <p:spPr>
          <a:xfrm flipH="1">
            <a:off x="6408560" y="3105043"/>
            <a:ext cx="318782" cy="551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F2CF3199-96C6-487F-AFA8-FAE73A1CC668}"/>
              </a:ext>
            </a:extLst>
          </p:cNvPr>
          <p:cNvSpPr txBox="1"/>
          <p:nvPr/>
        </p:nvSpPr>
        <p:spPr>
          <a:xfrm>
            <a:off x="6455973" y="2599563"/>
            <a:ext cx="1569660" cy="646331"/>
          </a:xfrm>
          <a:prstGeom prst="rect">
            <a:avLst/>
          </a:prstGeom>
          <a:noFill/>
        </p:spPr>
        <p:txBody>
          <a:bodyPr wrap="none" rtlCol="0">
            <a:spAutoFit/>
          </a:bodyPr>
          <a:lstStyle/>
          <a:p>
            <a:r>
              <a:rPr kumimoji="1" lang="ja-JP" altLang="en-US" dirty="0">
                <a:solidFill>
                  <a:srgbClr val="FF0000"/>
                </a:solidFill>
              </a:rPr>
              <a:t>緊急事態宣言</a:t>
            </a:r>
            <a:endParaRPr kumimoji="1" lang="en-US" altLang="ja-JP" dirty="0">
              <a:solidFill>
                <a:srgbClr val="FF0000"/>
              </a:solidFill>
            </a:endParaRPr>
          </a:p>
          <a:p>
            <a:pPr algn="ctr"/>
            <a:r>
              <a:rPr kumimoji="1" lang="en-US" altLang="ja-JP" dirty="0">
                <a:solidFill>
                  <a:srgbClr val="FF0000"/>
                </a:solidFill>
              </a:rPr>
              <a:t>4</a:t>
            </a:r>
            <a:r>
              <a:rPr kumimoji="1" lang="ja-JP" altLang="en-US" dirty="0">
                <a:solidFill>
                  <a:srgbClr val="FF0000"/>
                </a:solidFill>
              </a:rPr>
              <a:t>月</a:t>
            </a:r>
            <a:r>
              <a:rPr kumimoji="1" lang="en-US" altLang="ja-JP" dirty="0">
                <a:solidFill>
                  <a:srgbClr val="FF0000"/>
                </a:solidFill>
              </a:rPr>
              <a:t>8</a:t>
            </a:r>
            <a:r>
              <a:rPr kumimoji="1" lang="ja-JP" altLang="en-US" dirty="0">
                <a:solidFill>
                  <a:srgbClr val="FF0000"/>
                </a:solidFill>
              </a:rPr>
              <a:t>日</a:t>
            </a:r>
          </a:p>
        </p:txBody>
      </p:sp>
      <p:sp>
        <p:nvSpPr>
          <p:cNvPr id="7" name="テキスト ボックス 6">
            <a:extLst>
              <a:ext uri="{FF2B5EF4-FFF2-40B4-BE49-F238E27FC236}">
                <a16:creationId xmlns:a16="http://schemas.microsoft.com/office/drawing/2014/main" id="{FE273B86-9EC5-4092-AABF-3F9A6C3339E4}"/>
              </a:ext>
            </a:extLst>
          </p:cNvPr>
          <p:cNvSpPr txBox="1"/>
          <p:nvPr/>
        </p:nvSpPr>
        <p:spPr>
          <a:xfrm>
            <a:off x="1904111" y="3721905"/>
            <a:ext cx="1569660" cy="369332"/>
          </a:xfrm>
          <a:prstGeom prst="rect">
            <a:avLst/>
          </a:prstGeom>
          <a:noFill/>
        </p:spPr>
        <p:txBody>
          <a:bodyPr wrap="none" rtlCol="0">
            <a:spAutoFit/>
          </a:bodyPr>
          <a:lstStyle/>
          <a:p>
            <a:r>
              <a:rPr kumimoji="1" lang="ja-JP" altLang="en-US" dirty="0"/>
              <a:t>実効再生産数</a:t>
            </a:r>
          </a:p>
        </p:txBody>
      </p:sp>
      <p:sp>
        <p:nvSpPr>
          <p:cNvPr id="8" name="テキスト ボックス 7">
            <a:extLst>
              <a:ext uri="{FF2B5EF4-FFF2-40B4-BE49-F238E27FC236}">
                <a16:creationId xmlns:a16="http://schemas.microsoft.com/office/drawing/2014/main" id="{D66145E6-66D1-4550-B7D0-40A9D76CCA35}"/>
              </a:ext>
            </a:extLst>
          </p:cNvPr>
          <p:cNvSpPr txBox="1"/>
          <p:nvPr/>
        </p:nvSpPr>
        <p:spPr>
          <a:xfrm>
            <a:off x="1592946" y="6336087"/>
            <a:ext cx="2031325" cy="369332"/>
          </a:xfrm>
          <a:prstGeom prst="rect">
            <a:avLst/>
          </a:prstGeom>
          <a:noFill/>
        </p:spPr>
        <p:txBody>
          <a:bodyPr wrap="none" rtlCol="0">
            <a:spAutoFit/>
          </a:bodyPr>
          <a:lstStyle/>
          <a:p>
            <a:r>
              <a:rPr kumimoji="1" lang="ja-JP" altLang="en-US" dirty="0"/>
              <a:t>海外からの感染者</a:t>
            </a:r>
          </a:p>
        </p:txBody>
      </p:sp>
      <p:cxnSp>
        <p:nvCxnSpPr>
          <p:cNvPr id="9" name="直線矢印コネクタ 8">
            <a:extLst>
              <a:ext uri="{FF2B5EF4-FFF2-40B4-BE49-F238E27FC236}">
                <a16:creationId xmlns:a16="http://schemas.microsoft.com/office/drawing/2014/main" id="{9F3406F9-7191-4E6F-A28C-7761B0069EDC}"/>
              </a:ext>
            </a:extLst>
          </p:cNvPr>
          <p:cNvCxnSpPr>
            <a:cxnSpLocks/>
          </p:cNvCxnSpPr>
          <p:nvPr/>
        </p:nvCxnSpPr>
        <p:spPr>
          <a:xfrm flipV="1">
            <a:off x="2999063" y="5916156"/>
            <a:ext cx="173841" cy="47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C736B7F-90BB-4071-AA4B-34F18CE95A89}"/>
              </a:ext>
            </a:extLst>
          </p:cNvPr>
          <p:cNvSpPr txBox="1"/>
          <p:nvPr/>
        </p:nvSpPr>
        <p:spPr>
          <a:xfrm>
            <a:off x="2752431" y="1052572"/>
            <a:ext cx="1723549" cy="369332"/>
          </a:xfrm>
          <a:prstGeom prst="rect">
            <a:avLst/>
          </a:prstGeom>
          <a:noFill/>
        </p:spPr>
        <p:txBody>
          <a:bodyPr wrap="none" rtlCol="0">
            <a:spAutoFit/>
          </a:bodyPr>
          <a:lstStyle/>
          <a:p>
            <a:r>
              <a:rPr lang="ja-JP" altLang="en-US" dirty="0">
                <a:solidFill>
                  <a:srgbClr val="FF0000"/>
                </a:solidFill>
              </a:rPr>
              <a:t>ピーク</a:t>
            </a:r>
            <a:r>
              <a:rPr kumimoji="1" lang="en-US" altLang="ja-JP" dirty="0">
                <a:solidFill>
                  <a:srgbClr val="FF0000"/>
                </a:solidFill>
              </a:rPr>
              <a:t>3</a:t>
            </a:r>
            <a:r>
              <a:rPr kumimoji="1" lang="ja-JP" altLang="en-US" dirty="0">
                <a:solidFill>
                  <a:srgbClr val="FF0000"/>
                </a:solidFill>
              </a:rPr>
              <a:t>月</a:t>
            </a:r>
            <a:r>
              <a:rPr kumimoji="1" lang="en-US" altLang="ja-JP" dirty="0">
                <a:solidFill>
                  <a:srgbClr val="FF0000"/>
                </a:solidFill>
              </a:rPr>
              <a:t>28</a:t>
            </a:r>
            <a:r>
              <a:rPr kumimoji="1" lang="ja-JP" altLang="en-US" dirty="0">
                <a:solidFill>
                  <a:srgbClr val="FF0000"/>
                </a:solidFill>
              </a:rPr>
              <a:t>日</a:t>
            </a:r>
          </a:p>
        </p:txBody>
      </p:sp>
      <p:cxnSp>
        <p:nvCxnSpPr>
          <p:cNvPr id="11" name="直線矢印コネクタ 10">
            <a:extLst>
              <a:ext uri="{FF2B5EF4-FFF2-40B4-BE49-F238E27FC236}">
                <a16:creationId xmlns:a16="http://schemas.microsoft.com/office/drawing/2014/main" id="{EC302B64-2AE4-4D24-8AE0-D86401FC8AED}"/>
              </a:ext>
            </a:extLst>
          </p:cNvPr>
          <p:cNvCxnSpPr>
            <a:cxnSpLocks/>
            <a:stCxn id="10" idx="3"/>
          </p:cNvCxnSpPr>
          <p:nvPr/>
        </p:nvCxnSpPr>
        <p:spPr>
          <a:xfrm flipV="1">
            <a:off x="4475980" y="1052572"/>
            <a:ext cx="388553"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48C17D7F-E919-4FA8-8BA9-09FD6B2BA0A7}"/>
              </a:ext>
            </a:extLst>
          </p:cNvPr>
          <p:cNvCxnSpPr>
            <a:stCxn id="7" idx="2"/>
          </p:cNvCxnSpPr>
          <p:nvPr/>
        </p:nvCxnSpPr>
        <p:spPr>
          <a:xfrm>
            <a:off x="2688941" y="4091237"/>
            <a:ext cx="347684" cy="84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F5449A3-2FF3-4052-AB97-073B9C80F114}"/>
              </a:ext>
            </a:extLst>
          </p:cNvPr>
          <p:cNvSpPr txBox="1"/>
          <p:nvPr/>
        </p:nvSpPr>
        <p:spPr>
          <a:xfrm>
            <a:off x="5714271" y="1097425"/>
            <a:ext cx="2667689" cy="923330"/>
          </a:xfrm>
          <a:prstGeom prst="rect">
            <a:avLst/>
          </a:prstGeom>
          <a:noFill/>
        </p:spPr>
        <p:txBody>
          <a:bodyPr wrap="square" rtlCol="0">
            <a:spAutoFit/>
          </a:bodyPr>
          <a:lstStyle/>
          <a:p>
            <a:r>
              <a:rPr kumimoji="1" lang="ja-JP" altLang="en-US" dirty="0"/>
              <a:t>仮説２：段階的な感染者の減少をもたらすきっかけがあった</a:t>
            </a:r>
          </a:p>
        </p:txBody>
      </p:sp>
      <p:cxnSp>
        <p:nvCxnSpPr>
          <p:cNvPr id="15" name="直線矢印コネクタ 14">
            <a:extLst>
              <a:ext uri="{FF2B5EF4-FFF2-40B4-BE49-F238E27FC236}">
                <a16:creationId xmlns:a16="http://schemas.microsoft.com/office/drawing/2014/main" id="{AB5FBFBF-33B0-415F-BC55-A243125749ED}"/>
              </a:ext>
            </a:extLst>
          </p:cNvPr>
          <p:cNvCxnSpPr/>
          <p:nvPr/>
        </p:nvCxnSpPr>
        <p:spPr>
          <a:xfrm flipH="1">
            <a:off x="6982203" y="3771376"/>
            <a:ext cx="318782" cy="551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EFC0661-A8B6-4ADC-9F96-62F50AEF2BF8}"/>
              </a:ext>
            </a:extLst>
          </p:cNvPr>
          <p:cNvSpPr txBox="1"/>
          <p:nvPr/>
        </p:nvSpPr>
        <p:spPr>
          <a:xfrm>
            <a:off x="7186704" y="3400833"/>
            <a:ext cx="1800493" cy="646331"/>
          </a:xfrm>
          <a:prstGeom prst="rect">
            <a:avLst/>
          </a:prstGeom>
          <a:noFill/>
        </p:spPr>
        <p:txBody>
          <a:bodyPr wrap="none" rtlCol="0">
            <a:spAutoFit/>
          </a:bodyPr>
          <a:lstStyle/>
          <a:p>
            <a:pPr algn="ctr"/>
            <a:r>
              <a:rPr kumimoji="1" lang="ja-JP" altLang="en-US" dirty="0">
                <a:solidFill>
                  <a:srgbClr val="FF0000"/>
                </a:solidFill>
              </a:rPr>
              <a:t>施設の使用制限</a:t>
            </a:r>
            <a:endParaRPr kumimoji="1" lang="en-US" altLang="ja-JP" dirty="0">
              <a:solidFill>
                <a:srgbClr val="FF0000"/>
              </a:solidFill>
            </a:endParaRPr>
          </a:p>
          <a:p>
            <a:pPr algn="ctr"/>
            <a:r>
              <a:rPr kumimoji="1" lang="en-US" altLang="ja-JP" dirty="0">
                <a:solidFill>
                  <a:srgbClr val="FF0000"/>
                </a:solidFill>
              </a:rPr>
              <a:t>4</a:t>
            </a:r>
            <a:r>
              <a:rPr kumimoji="1" lang="ja-JP" altLang="en-US" dirty="0">
                <a:solidFill>
                  <a:srgbClr val="FF0000"/>
                </a:solidFill>
              </a:rPr>
              <a:t>月</a:t>
            </a:r>
            <a:r>
              <a:rPr kumimoji="1" lang="en-US" altLang="ja-JP" dirty="0">
                <a:solidFill>
                  <a:srgbClr val="FF0000"/>
                </a:solidFill>
              </a:rPr>
              <a:t>14</a:t>
            </a:r>
            <a:r>
              <a:rPr kumimoji="1" lang="ja-JP" altLang="en-US" dirty="0">
                <a:solidFill>
                  <a:srgbClr val="FF0000"/>
                </a:solidFill>
              </a:rPr>
              <a:t>日</a:t>
            </a:r>
          </a:p>
        </p:txBody>
      </p:sp>
      <p:grpSp>
        <p:nvGrpSpPr>
          <p:cNvPr id="17" name="グループ化 16">
            <a:extLst>
              <a:ext uri="{FF2B5EF4-FFF2-40B4-BE49-F238E27FC236}">
                <a16:creationId xmlns:a16="http://schemas.microsoft.com/office/drawing/2014/main" id="{7CA90DBF-9FDE-403C-B3E9-8EE063401687}"/>
              </a:ext>
            </a:extLst>
          </p:cNvPr>
          <p:cNvGrpSpPr/>
          <p:nvPr/>
        </p:nvGrpSpPr>
        <p:grpSpPr>
          <a:xfrm>
            <a:off x="635157" y="0"/>
            <a:ext cx="10871343" cy="6858000"/>
            <a:chOff x="635157" y="0"/>
            <a:chExt cx="10871343" cy="6858000"/>
          </a:xfrm>
        </p:grpSpPr>
        <p:pic>
          <p:nvPicPr>
            <p:cNvPr id="4" name="図 3">
              <a:extLst>
                <a:ext uri="{FF2B5EF4-FFF2-40B4-BE49-F238E27FC236}">
                  <a16:creationId xmlns:a16="http://schemas.microsoft.com/office/drawing/2014/main" id="{0E1A1FBF-6B08-4E24-9BC5-BB88E95D937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4829" t="29860" r="26844" b="41549"/>
            <a:stretch/>
          </p:blipFill>
          <p:spPr>
            <a:xfrm>
              <a:off x="635157" y="0"/>
              <a:ext cx="10871343" cy="6858000"/>
            </a:xfrm>
            <a:prstGeom prst="rect">
              <a:avLst/>
            </a:prstGeom>
          </p:spPr>
        </p:pic>
        <p:cxnSp>
          <p:nvCxnSpPr>
            <p:cNvPr id="13" name="直線矢印コネクタ 12">
              <a:extLst>
                <a:ext uri="{FF2B5EF4-FFF2-40B4-BE49-F238E27FC236}">
                  <a16:creationId xmlns:a16="http://schemas.microsoft.com/office/drawing/2014/main" id="{AB0AA734-9615-4865-AD4C-43B0D7A60D73}"/>
                </a:ext>
              </a:extLst>
            </p:cNvPr>
            <p:cNvCxnSpPr>
              <a:cxnSpLocks/>
            </p:cNvCxnSpPr>
            <p:nvPr/>
          </p:nvCxnSpPr>
          <p:spPr>
            <a:xfrm>
              <a:off x="4983300" y="1458179"/>
              <a:ext cx="300424" cy="13352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7A56F86C-3578-4B6B-AA74-07EA14AB53B9}"/>
                </a:ext>
              </a:extLst>
            </p:cNvPr>
            <p:cNvCxnSpPr>
              <a:cxnSpLocks/>
            </p:cNvCxnSpPr>
            <p:nvPr/>
          </p:nvCxnSpPr>
          <p:spPr>
            <a:xfrm>
              <a:off x="5971414" y="3011499"/>
              <a:ext cx="268202" cy="895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9497BEE-7A7B-4645-A4D8-8D378D3FAF2C}"/>
                </a:ext>
              </a:extLst>
            </p:cNvPr>
            <p:cNvCxnSpPr>
              <a:cxnSpLocks/>
            </p:cNvCxnSpPr>
            <p:nvPr/>
          </p:nvCxnSpPr>
          <p:spPr>
            <a:xfrm>
              <a:off x="6812642" y="4405421"/>
              <a:ext cx="473855" cy="7066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141BA3A1-D3E8-4A82-9E5B-768FC1D331D8}"/>
                </a:ext>
              </a:extLst>
            </p:cNvPr>
            <p:cNvCxnSpPr>
              <a:cxnSpLocks/>
            </p:cNvCxnSpPr>
            <p:nvPr/>
          </p:nvCxnSpPr>
          <p:spPr>
            <a:xfrm>
              <a:off x="5283724" y="2793445"/>
              <a:ext cx="725436" cy="167819"/>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527DFC0-8911-4118-B70E-9F15820363A2}"/>
                </a:ext>
              </a:extLst>
            </p:cNvPr>
            <p:cNvCxnSpPr>
              <a:cxnSpLocks/>
            </p:cNvCxnSpPr>
            <p:nvPr/>
          </p:nvCxnSpPr>
          <p:spPr>
            <a:xfrm>
              <a:off x="6279611" y="3906571"/>
              <a:ext cx="576679" cy="384472"/>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CA1F984-2CA1-42C0-A70A-C6456F7BA358}"/>
                </a:ext>
              </a:extLst>
            </p:cNvPr>
            <p:cNvCxnSpPr>
              <a:cxnSpLocks/>
            </p:cNvCxnSpPr>
            <p:nvPr/>
          </p:nvCxnSpPr>
          <p:spPr>
            <a:xfrm>
              <a:off x="7300985" y="5123273"/>
              <a:ext cx="660481" cy="186666"/>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39B98996-75C6-4972-BDEC-618295F04B09}"/>
                </a:ext>
              </a:extLst>
            </p:cNvPr>
            <p:cNvCxnSpPr>
              <a:cxnSpLocks/>
            </p:cNvCxnSpPr>
            <p:nvPr/>
          </p:nvCxnSpPr>
          <p:spPr>
            <a:xfrm flipV="1">
              <a:off x="4151973" y="2046566"/>
              <a:ext cx="389164" cy="16774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A2EACEE-793D-4979-8042-5BBED87E5AD8}"/>
                </a:ext>
              </a:extLst>
            </p:cNvPr>
            <p:cNvCxnSpPr>
              <a:cxnSpLocks/>
            </p:cNvCxnSpPr>
            <p:nvPr/>
          </p:nvCxnSpPr>
          <p:spPr>
            <a:xfrm flipV="1">
              <a:off x="4541137" y="1150628"/>
              <a:ext cx="297560" cy="674997"/>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左中かっこ 38">
            <a:extLst>
              <a:ext uri="{FF2B5EF4-FFF2-40B4-BE49-F238E27FC236}">
                <a16:creationId xmlns:a16="http://schemas.microsoft.com/office/drawing/2014/main" id="{3CBAA105-61B7-4E24-93C8-731825744406}"/>
              </a:ext>
            </a:extLst>
          </p:cNvPr>
          <p:cNvSpPr/>
          <p:nvPr/>
        </p:nvSpPr>
        <p:spPr>
          <a:xfrm rot="912541">
            <a:off x="3647700" y="2662377"/>
            <a:ext cx="397320" cy="99508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655A7A22-A105-472E-9F5B-A2C1638A7C9B}"/>
              </a:ext>
            </a:extLst>
          </p:cNvPr>
          <p:cNvSpPr txBox="1"/>
          <p:nvPr/>
        </p:nvSpPr>
        <p:spPr>
          <a:xfrm>
            <a:off x="2891662" y="2937997"/>
            <a:ext cx="774571" cy="369332"/>
          </a:xfrm>
          <a:prstGeom prst="rect">
            <a:avLst/>
          </a:prstGeom>
          <a:noFill/>
        </p:spPr>
        <p:txBody>
          <a:bodyPr wrap="none" rtlCol="0">
            <a:spAutoFit/>
          </a:bodyPr>
          <a:lstStyle/>
          <a:p>
            <a:r>
              <a:rPr kumimoji="1" lang="en-US" altLang="ja-JP" dirty="0"/>
              <a:t>3</a:t>
            </a:r>
            <a:r>
              <a:rPr kumimoji="1" lang="ja-JP" altLang="en-US" dirty="0"/>
              <a:t>連休</a:t>
            </a:r>
          </a:p>
        </p:txBody>
      </p:sp>
      <p:sp>
        <p:nvSpPr>
          <p:cNvPr id="41" name="テキスト ボックス 40">
            <a:extLst>
              <a:ext uri="{FF2B5EF4-FFF2-40B4-BE49-F238E27FC236}">
                <a16:creationId xmlns:a16="http://schemas.microsoft.com/office/drawing/2014/main" id="{8C2AD28D-E8AC-477D-9026-AB6B1F358458}"/>
              </a:ext>
            </a:extLst>
          </p:cNvPr>
          <p:cNvSpPr txBox="1"/>
          <p:nvPr/>
        </p:nvSpPr>
        <p:spPr>
          <a:xfrm>
            <a:off x="2302857" y="1445209"/>
            <a:ext cx="1800493" cy="646331"/>
          </a:xfrm>
          <a:prstGeom prst="rect">
            <a:avLst/>
          </a:prstGeom>
          <a:noFill/>
        </p:spPr>
        <p:txBody>
          <a:bodyPr wrap="none" rtlCol="0">
            <a:spAutoFit/>
          </a:bodyPr>
          <a:lstStyle/>
          <a:p>
            <a:r>
              <a:rPr lang="en-US" altLang="ja-JP" dirty="0">
                <a:solidFill>
                  <a:srgbClr val="FF0000"/>
                </a:solidFill>
              </a:rPr>
              <a:t>3</a:t>
            </a:r>
            <a:r>
              <a:rPr lang="ja-JP" altLang="en-US" dirty="0">
                <a:solidFill>
                  <a:srgbClr val="FF0000"/>
                </a:solidFill>
              </a:rPr>
              <a:t>月</a:t>
            </a:r>
            <a:r>
              <a:rPr lang="en-US" altLang="ja-JP" dirty="0">
                <a:solidFill>
                  <a:srgbClr val="FF0000"/>
                </a:solidFill>
              </a:rPr>
              <a:t>27</a:t>
            </a:r>
            <a:r>
              <a:rPr lang="ja-JP" altLang="en-US" dirty="0">
                <a:solidFill>
                  <a:srgbClr val="FF0000"/>
                </a:solidFill>
              </a:rPr>
              <a:t>日</a:t>
            </a:r>
          </a:p>
          <a:p>
            <a:r>
              <a:rPr kumimoji="1" lang="ja-JP" altLang="en-US" dirty="0"/>
              <a:t>週末の外出自粛</a:t>
            </a:r>
          </a:p>
        </p:txBody>
      </p:sp>
      <p:cxnSp>
        <p:nvCxnSpPr>
          <p:cNvPr id="43" name="直線矢印コネクタ 42">
            <a:extLst>
              <a:ext uri="{FF2B5EF4-FFF2-40B4-BE49-F238E27FC236}">
                <a16:creationId xmlns:a16="http://schemas.microsoft.com/office/drawing/2014/main" id="{F2C75138-D227-4B9F-971E-0F896F3D8FB4}"/>
              </a:ext>
            </a:extLst>
          </p:cNvPr>
          <p:cNvCxnSpPr>
            <a:cxnSpLocks/>
          </p:cNvCxnSpPr>
          <p:nvPr/>
        </p:nvCxnSpPr>
        <p:spPr>
          <a:xfrm flipV="1">
            <a:off x="3941387" y="1326776"/>
            <a:ext cx="728869" cy="297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2164ACD-8CAA-4558-BA70-C9B03BD7047E}"/>
              </a:ext>
            </a:extLst>
          </p:cNvPr>
          <p:cNvCxnSpPr/>
          <p:nvPr/>
        </p:nvCxnSpPr>
        <p:spPr>
          <a:xfrm flipH="1">
            <a:off x="5355771" y="2020755"/>
            <a:ext cx="242596" cy="451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976104A-3DD4-49D7-BEC6-DD391E489D7D}"/>
              </a:ext>
            </a:extLst>
          </p:cNvPr>
          <p:cNvSpPr txBox="1"/>
          <p:nvPr/>
        </p:nvSpPr>
        <p:spPr>
          <a:xfrm>
            <a:off x="5714271" y="1624469"/>
            <a:ext cx="2723823" cy="646331"/>
          </a:xfrm>
          <a:prstGeom prst="rect">
            <a:avLst/>
          </a:prstGeom>
          <a:noFill/>
        </p:spPr>
        <p:txBody>
          <a:bodyPr wrap="none" rtlCol="0">
            <a:spAutoFit/>
          </a:bodyPr>
          <a:lstStyle/>
          <a:p>
            <a:r>
              <a:rPr kumimoji="1" lang="en-US" altLang="ja-JP" dirty="0"/>
              <a:t>3</a:t>
            </a:r>
            <a:r>
              <a:rPr kumimoji="1" lang="ja-JP" altLang="en-US" dirty="0"/>
              <a:t>月</a:t>
            </a:r>
            <a:r>
              <a:rPr kumimoji="1" lang="en-US" altLang="ja-JP" dirty="0"/>
              <a:t>31</a:t>
            </a:r>
            <a:r>
              <a:rPr kumimoji="1" lang="ja-JP" altLang="en-US" dirty="0"/>
              <a:t>日</a:t>
            </a:r>
            <a:endParaRPr kumimoji="1" lang="en-US" altLang="ja-JP" dirty="0"/>
          </a:p>
          <a:p>
            <a:r>
              <a:rPr kumimoji="1" lang="ja-JP" altLang="en-US" dirty="0"/>
              <a:t>夜の飲食店への外出自粛</a:t>
            </a:r>
          </a:p>
        </p:txBody>
      </p:sp>
      <p:cxnSp>
        <p:nvCxnSpPr>
          <p:cNvPr id="32" name="直線矢印コネクタ 31">
            <a:extLst>
              <a:ext uri="{FF2B5EF4-FFF2-40B4-BE49-F238E27FC236}">
                <a16:creationId xmlns:a16="http://schemas.microsoft.com/office/drawing/2014/main" id="{C2E450CE-0AA7-43C5-AC12-C3C46AF7C193}"/>
              </a:ext>
            </a:extLst>
          </p:cNvPr>
          <p:cNvCxnSpPr/>
          <p:nvPr/>
        </p:nvCxnSpPr>
        <p:spPr>
          <a:xfrm flipH="1">
            <a:off x="5147946" y="1276203"/>
            <a:ext cx="242596" cy="451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90044AD-79A7-484D-922C-2BDADA6E365E}"/>
              </a:ext>
            </a:extLst>
          </p:cNvPr>
          <p:cNvSpPr txBox="1"/>
          <p:nvPr/>
        </p:nvSpPr>
        <p:spPr>
          <a:xfrm>
            <a:off x="5351554" y="936903"/>
            <a:ext cx="1800493" cy="646331"/>
          </a:xfrm>
          <a:prstGeom prst="rect">
            <a:avLst/>
          </a:prstGeom>
          <a:noFill/>
        </p:spPr>
        <p:txBody>
          <a:bodyPr wrap="none" rtlCol="0">
            <a:spAutoFit/>
          </a:bodyPr>
          <a:lstStyle/>
          <a:p>
            <a:r>
              <a:rPr kumimoji="1" lang="en-US" altLang="ja-JP" dirty="0"/>
              <a:t>3</a:t>
            </a:r>
            <a:r>
              <a:rPr kumimoji="1" lang="ja-JP" altLang="en-US" dirty="0"/>
              <a:t>月</a:t>
            </a:r>
            <a:r>
              <a:rPr kumimoji="1" lang="en-US" altLang="ja-JP" dirty="0"/>
              <a:t>29</a:t>
            </a:r>
            <a:r>
              <a:rPr kumimoji="1" lang="ja-JP" altLang="en-US" dirty="0"/>
              <a:t>日</a:t>
            </a:r>
            <a:endParaRPr kumimoji="1" lang="en-US" altLang="ja-JP" dirty="0"/>
          </a:p>
          <a:p>
            <a:r>
              <a:rPr kumimoji="1" lang="ja-JP" altLang="en-US" dirty="0"/>
              <a:t>志村</a:t>
            </a:r>
            <a:r>
              <a:rPr kumimoji="1" lang="ja-JP" altLang="en-US" dirty="0" err="1"/>
              <a:t>けん</a:t>
            </a:r>
            <a:r>
              <a:rPr kumimoji="1" lang="ja-JP" altLang="en-US" dirty="0"/>
              <a:t>氏死去</a:t>
            </a:r>
          </a:p>
        </p:txBody>
      </p:sp>
      <p:cxnSp>
        <p:nvCxnSpPr>
          <p:cNvPr id="34" name="直線矢印コネクタ 33">
            <a:extLst>
              <a:ext uri="{FF2B5EF4-FFF2-40B4-BE49-F238E27FC236}">
                <a16:creationId xmlns:a16="http://schemas.microsoft.com/office/drawing/2014/main" id="{E08800E4-FE2B-463F-A3E3-B5455863BDC9}"/>
              </a:ext>
            </a:extLst>
          </p:cNvPr>
          <p:cNvCxnSpPr/>
          <p:nvPr/>
        </p:nvCxnSpPr>
        <p:spPr>
          <a:xfrm flipH="1">
            <a:off x="6033043" y="2509407"/>
            <a:ext cx="242596" cy="451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10CA2D1A-E9D1-4965-9971-41EE46D46A66}"/>
              </a:ext>
            </a:extLst>
          </p:cNvPr>
          <p:cNvSpPr txBox="1"/>
          <p:nvPr/>
        </p:nvSpPr>
        <p:spPr>
          <a:xfrm>
            <a:off x="6999293" y="3574657"/>
            <a:ext cx="1800493" cy="646331"/>
          </a:xfrm>
          <a:prstGeom prst="rect">
            <a:avLst/>
          </a:prstGeom>
          <a:noFill/>
        </p:spPr>
        <p:txBody>
          <a:bodyPr wrap="none" rtlCol="0">
            <a:spAutoFit/>
          </a:bodyPr>
          <a:lstStyle/>
          <a:p>
            <a:r>
              <a:rPr kumimoji="1" lang="en-US" altLang="ja-JP" dirty="0"/>
              <a:t>4</a:t>
            </a:r>
            <a:r>
              <a:rPr kumimoji="1" lang="ja-JP" altLang="en-US" dirty="0"/>
              <a:t>月</a:t>
            </a:r>
            <a:r>
              <a:rPr kumimoji="1" lang="en-US" altLang="ja-JP" dirty="0"/>
              <a:t>14</a:t>
            </a:r>
            <a:r>
              <a:rPr kumimoji="1" lang="ja-JP" altLang="en-US" dirty="0"/>
              <a:t>日</a:t>
            </a:r>
            <a:endParaRPr kumimoji="1" lang="en-US" altLang="ja-JP" dirty="0"/>
          </a:p>
          <a:p>
            <a:r>
              <a:rPr kumimoji="1" lang="ja-JP" altLang="en-US"/>
              <a:t>施設の使用制限</a:t>
            </a:r>
            <a:endParaRPr kumimoji="1" lang="ja-JP" altLang="en-US" dirty="0"/>
          </a:p>
        </p:txBody>
      </p:sp>
      <p:sp>
        <p:nvSpPr>
          <p:cNvPr id="36" name="テキスト ボックス 35">
            <a:extLst>
              <a:ext uri="{FF2B5EF4-FFF2-40B4-BE49-F238E27FC236}">
                <a16:creationId xmlns:a16="http://schemas.microsoft.com/office/drawing/2014/main" id="{AAA980E8-1128-42A4-893B-4E20F458DAE0}"/>
              </a:ext>
            </a:extLst>
          </p:cNvPr>
          <p:cNvSpPr txBox="1"/>
          <p:nvPr/>
        </p:nvSpPr>
        <p:spPr>
          <a:xfrm>
            <a:off x="6371342" y="2486611"/>
            <a:ext cx="1569660" cy="646331"/>
          </a:xfrm>
          <a:prstGeom prst="rect">
            <a:avLst/>
          </a:prstGeom>
          <a:noFill/>
        </p:spPr>
        <p:txBody>
          <a:bodyPr wrap="none" rtlCol="0">
            <a:spAutoFit/>
          </a:bodyPr>
          <a:lstStyle/>
          <a:p>
            <a:r>
              <a:rPr kumimoji="1" lang="en-US" altLang="ja-JP" dirty="0"/>
              <a:t>4</a:t>
            </a:r>
            <a:r>
              <a:rPr kumimoji="1" lang="ja-JP" altLang="en-US" dirty="0"/>
              <a:t>月</a:t>
            </a:r>
            <a:r>
              <a:rPr kumimoji="1" lang="en-US" altLang="ja-JP" dirty="0"/>
              <a:t>7</a:t>
            </a:r>
            <a:r>
              <a:rPr kumimoji="1" lang="ja-JP" altLang="en-US" dirty="0"/>
              <a:t>日</a:t>
            </a:r>
            <a:endParaRPr kumimoji="1" lang="en-US" altLang="ja-JP" dirty="0"/>
          </a:p>
          <a:p>
            <a:r>
              <a:rPr kumimoji="1" lang="ja-JP" altLang="en-US" dirty="0"/>
              <a:t>緊急事態宣言</a:t>
            </a:r>
          </a:p>
        </p:txBody>
      </p:sp>
      <p:cxnSp>
        <p:nvCxnSpPr>
          <p:cNvPr id="37" name="直線矢印コネクタ 36">
            <a:extLst>
              <a:ext uri="{FF2B5EF4-FFF2-40B4-BE49-F238E27FC236}">
                <a16:creationId xmlns:a16="http://schemas.microsoft.com/office/drawing/2014/main" id="{AE42555B-E3AE-4775-B957-E0BB8E70551A}"/>
              </a:ext>
            </a:extLst>
          </p:cNvPr>
          <p:cNvCxnSpPr>
            <a:cxnSpLocks/>
          </p:cNvCxnSpPr>
          <p:nvPr/>
        </p:nvCxnSpPr>
        <p:spPr>
          <a:xfrm flipH="1">
            <a:off x="6867984" y="3747908"/>
            <a:ext cx="166020" cy="398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2"/>
          </p:nvPr>
        </p:nvSpPr>
        <p:spPr/>
        <p:txBody>
          <a:bodyPr/>
          <a:lstStyle/>
          <a:p>
            <a:fld id="{34830365-98F3-4C08-A140-841221DA7E31}" type="slidenum">
              <a:rPr kumimoji="1" lang="ja-JP" altLang="en-US" smtClean="0"/>
              <a:t>11</a:t>
            </a:fld>
            <a:endParaRPr kumimoji="1" lang="ja-JP" altLang="en-US"/>
          </a:p>
        </p:txBody>
      </p:sp>
    </p:spTree>
    <p:extLst>
      <p:ext uri="{BB962C8B-B14F-4D97-AF65-F5344CB8AC3E}">
        <p14:creationId xmlns:p14="http://schemas.microsoft.com/office/powerpoint/2010/main" val="195350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57D97-7268-4608-ABE2-B4A303F7336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F0C2FBC-A17F-471E-94B0-A8DC7230DFFB}"/>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5AC883C4-1FD2-4DB1-910D-9A77294BA1A3}"/>
              </a:ext>
            </a:extLst>
          </p:cNvPr>
          <p:cNvPicPr>
            <a:picLocks noChangeAspect="1"/>
          </p:cNvPicPr>
          <p:nvPr/>
        </p:nvPicPr>
        <p:blipFill rotWithShape="1">
          <a:blip r:embed="rId2"/>
          <a:srcRect l="22579" t="25641" r="24003" b="9060"/>
          <a:stretch/>
        </p:blipFill>
        <p:spPr>
          <a:xfrm>
            <a:off x="61238" y="179755"/>
            <a:ext cx="5770008" cy="6678245"/>
          </a:xfrm>
          <a:prstGeom prst="rect">
            <a:avLst/>
          </a:prstGeom>
        </p:spPr>
      </p:pic>
      <p:grpSp>
        <p:nvGrpSpPr>
          <p:cNvPr id="5" name="グループ化 4">
            <a:extLst>
              <a:ext uri="{FF2B5EF4-FFF2-40B4-BE49-F238E27FC236}">
                <a16:creationId xmlns:a16="http://schemas.microsoft.com/office/drawing/2014/main" id="{70A6958E-7256-4CDA-8FFE-5EAA35E6F52D}"/>
              </a:ext>
            </a:extLst>
          </p:cNvPr>
          <p:cNvGrpSpPr/>
          <p:nvPr/>
        </p:nvGrpSpPr>
        <p:grpSpPr>
          <a:xfrm>
            <a:off x="5831246" y="179755"/>
            <a:ext cx="6360754" cy="6678245"/>
            <a:chOff x="635157" y="342385"/>
            <a:chExt cx="10871343" cy="6360109"/>
          </a:xfrm>
        </p:grpSpPr>
        <p:pic>
          <p:nvPicPr>
            <p:cNvPr id="6" name="図 5">
              <a:extLst>
                <a:ext uri="{FF2B5EF4-FFF2-40B4-BE49-F238E27FC236}">
                  <a16:creationId xmlns:a16="http://schemas.microsoft.com/office/drawing/2014/main" id="{9D641D39-8815-4ECB-98CB-A7619194D14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4829" t="31288" r="26844" b="42197"/>
            <a:stretch/>
          </p:blipFill>
          <p:spPr>
            <a:xfrm>
              <a:off x="635157" y="342385"/>
              <a:ext cx="10871343" cy="6360109"/>
            </a:xfrm>
            <a:prstGeom prst="rect">
              <a:avLst/>
            </a:prstGeom>
          </p:spPr>
        </p:pic>
        <p:cxnSp>
          <p:nvCxnSpPr>
            <p:cNvPr id="7" name="直線矢印コネクタ 6">
              <a:extLst>
                <a:ext uri="{FF2B5EF4-FFF2-40B4-BE49-F238E27FC236}">
                  <a16:creationId xmlns:a16="http://schemas.microsoft.com/office/drawing/2014/main" id="{31B72FBD-2FA2-4ABA-9F53-35C832542B97}"/>
                </a:ext>
              </a:extLst>
            </p:cNvPr>
            <p:cNvCxnSpPr>
              <a:cxnSpLocks/>
            </p:cNvCxnSpPr>
            <p:nvPr/>
          </p:nvCxnSpPr>
          <p:spPr>
            <a:xfrm>
              <a:off x="4983300" y="1458179"/>
              <a:ext cx="300424" cy="13352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E0F293C0-6532-46D9-B6B8-0AD15740625E}"/>
                </a:ext>
              </a:extLst>
            </p:cNvPr>
            <p:cNvCxnSpPr>
              <a:cxnSpLocks/>
            </p:cNvCxnSpPr>
            <p:nvPr/>
          </p:nvCxnSpPr>
          <p:spPr>
            <a:xfrm>
              <a:off x="5971414" y="3011499"/>
              <a:ext cx="268202" cy="895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1C2872AE-FB06-45AA-8737-DA20CD6C809E}"/>
                </a:ext>
              </a:extLst>
            </p:cNvPr>
            <p:cNvCxnSpPr>
              <a:cxnSpLocks/>
            </p:cNvCxnSpPr>
            <p:nvPr/>
          </p:nvCxnSpPr>
          <p:spPr>
            <a:xfrm>
              <a:off x="6812642" y="4405421"/>
              <a:ext cx="473855" cy="7066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EB0BFB0-6733-41E4-8B3F-AF8F01ACC18A}"/>
                </a:ext>
              </a:extLst>
            </p:cNvPr>
            <p:cNvCxnSpPr>
              <a:cxnSpLocks/>
            </p:cNvCxnSpPr>
            <p:nvPr/>
          </p:nvCxnSpPr>
          <p:spPr>
            <a:xfrm>
              <a:off x="5283724" y="2793445"/>
              <a:ext cx="725436" cy="167819"/>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9F3BFB8-CC20-4606-BEEB-F13B60AB2672}"/>
                </a:ext>
              </a:extLst>
            </p:cNvPr>
            <p:cNvCxnSpPr>
              <a:cxnSpLocks/>
            </p:cNvCxnSpPr>
            <p:nvPr/>
          </p:nvCxnSpPr>
          <p:spPr>
            <a:xfrm>
              <a:off x="6279611" y="3906571"/>
              <a:ext cx="576679" cy="384472"/>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E362AA0E-39A5-40DA-B041-C5248F655FC0}"/>
                </a:ext>
              </a:extLst>
            </p:cNvPr>
            <p:cNvCxnSpPr>
              <a:cxnSpLocks/>
            </p:cNvCxnSpPr>
            <p:nvPr/>
          </p:nvCxnSpPr>
          <p:spPr>
            <a:xfrm>
              <a:off x="7300985" y="5123273"/>
              <a:ext cx="660481" cy="186666"/>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8A99C2F0-7A08-45F2-8A21-DDAC4B0900A7}"/>
                </a:ext>
              </a:extLst>
            </p:cNvPr>
            <p:cNvCxnSpPr>
              <a:cxnSpLocks/>
            </p:cNvCxnSpPr>
            <p:nvPr/>
          </p:nvCxnSpPr>
          <p:spPr>
            <a:xfrm flipV="1">
              <a:off x="4151973" y="2046566"/>
              <a:ext cx="389164" cy="16774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276712D-CBFC-4689-8DB5-39E1B1EA9532}"/>
                </a:ext>
              </a:extLst>
            </p:cNvPr>
            <p:cNvCxnSpPr>
              <a:cxnSpLocks/>
            </p:cNvCxnSpPr>
            <p:nvPr/>
          </p:nvCxnSpPr>
          <p:spPr>
            <a:xfrm flipV="1">
              <a:off x="4541137" y="1150628"/>
              <a:ext cx="297560" cy="674997"/>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スライド番号プレースホルダー 14"/>
          <p:cNvSpPr>
            <a:spLocks noGrp="1"/>
          </p:cNvSpPr>
          <p:nvPr>
            <p:ph type="sldNum" sz="quarter" idx="12"/>
          </p:nvPr>
        </p:nvSpPr>
        <p:spPr/>
        <p:txBody>
          <a:bodyPr/>
          <a:lstStyle/>
          <a:p>
            <a:fld id="{34830365-98F3-4C08-A140-841221DA7E31}" type="slidenum">
              <a:rPr kumimoji="1" lang="ja-JP" altLang="en-US" smtClean="0"/>
              <a:t>12</a:t>
            </a:fld>
            <a:endParaRPr kumimoji="1" lang="ja-JP" altLang="en-US"/>
          </a:p>
        </p:txBody>
      </p:sp>
    </p:spTree>
    <p:extLst>
      <p:ext uri="{BB962C8B-B14F-4D97-AF65-F5344CB8AC3E}">
        <p14:creationId xmlns:p14="http://schemas.microsoft.com/office/powerpoint/2010/main" val="137555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6311" y="978398"/>
            <a:ext cx="11899378" cy="5274427"/>
          </a:xfrm>
        </p:spPr>
        <p:txBody>
          <a:bodyPr>
            <a:noAutofit/>
          </a:bodyPr>
          <a:lstStyle/>
          <a:p>
            <a:pPr>
              <a:lnSpc>
                <a:spcPts val="2000"/>
              </a:lnSpc>
            </a:pPr>
            <a:r>
              <a:rPr kumimoji="1" lang="ja-JP" altLang="en-US" sz="2200" dirty="0">
                <a:latin typeface="ＭＳ Ｐゴシック" panose="020B0600070205080204" pitchFamily="50" charset="-128"/>
                <a:ea typeface="ＭＳ Ｐゴシック" panose="020B0600070205080204" pitchFamily="50" charset="-128"/>
              </a:rPr>
              <a:t>有効であった対策は、海外からの入国制限と、外出自粛、クラスターサーベイランスであった。</a:t>
            </a:r>
            <a:endParaRPr kumimoji="1" lang="en-US" altLang="ja-JP" sz="22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200" dirty="0">
                <a:latin typeface="ＭＳ Ｐゴシック" panose="020B0600070205080204" pitchFamily="50" charset="-128"/>
                <a:ea typeface="ＭＳ Ｐゴシック" panose="020B0600070205080204" pitchFamily="50" charset="-128"/>
              </a:rPr>
              <a:t>休業要請は、緊急事態宣言発出後</a:t>
            </a:r>
            <a:r>
              <a:rPr kumimoji="1" lang="en-US" altLang="ja-JP" sz="2200" dirty="0">
                <a:latin typeface="ＭＳ Ｐゴシック" panose="020B0600070205080204" pitchFamily="50" charset="-128"/>
                <a:ea typeface="ＭＳ Ｐゴシック" panose="020B0600070205080204" pitchFamily="50" charset="-128"/>
              </a:rPr>
              <a:t>2</a:t>
            </a:r>
            <a:r>
              <a:rPr kumimoji="1" lang="ja-JP" altLang="en-US" sz="2200" dirty="0">
                <a:latin typeface="ＭＳ Ｐゴシック" panose="020B0600070205080204" pitchFamily="50" charset="-128"/>
                <a:ea typeface="ＭＳ Ｐゴシック" panose="020B0600070205080204" pitchFamily="50" charset="-128"/>
              </a:rPr>
              <a:t>週間程度効果を検証してから判断という当初の計画は妥当であった。</a:t>
            </a:r>
            <a:endParaRPr kumimoji="1" lang="en-US" altLang="ja-JP" sz="2200" dirty="0">
              <a:latin typeface="ＭＳ Ｐゴシック" panose="020B0600070205080204" pitchFamily="50" charset="-128"/>
              <a:ea typeface="ＭＳ Ｐゴシック" panose="020B0600070205080204" pitchFamily="50" charset="-128"/>
            </a:endParaRPr>
          </a:p>
          <a:p>
            <a:pPr>
              <a:lnSpc>
                <a:spcPts val="2000"/>
              </a:lnSpc>
            </a:pPr>
            <a:r>
              <a:rPr lang="ja-JP" altLang="en-US" sz="2200" dirty="0">
                <a:latin typeface="ＭＳ Ｐゴシック" panose="020B0600070205080204" pitchFamily="50" charset="-128"/>
                <a:ea typeface="ＭＳ Ｐゴシック" panose="020B0600070205080204" pitchFamily="50" charset="-128"/>
              </a:rPr>
              <a:t>しかし、緊急事態宣言の延長がなされたように、結果的には感染者数の減少のスピードが「思ったほどではなかった」という判断で休業要請がなされた蓋然性が高い。</a:t>
            </a:r>
            <a:endParaRPr lang="en-US" altLang="ja-JP" sz="22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200" dirty="0">
                <a:latin typeface="ＭＳ Ｐゴシック" panose="020B0600070205080204" pitchFamily="50" charset="-128"/>
                <a:ea typeface="ＭＳ Ｐゴシック" panose="020B0600070205080204" pitchFamily="50" charset="-128"/>
              </a:rPr>
              <a:t>外出制限で</a:t>
            </a:r>
            <a:r>
              <a:rPr kumimoji="1" lang="en-US" altLang="ja-JP" sz="2200" dirty="0">
                <a:latin typeface="ＭＳ Ｐゴシック" panose="020B0600070205080204" pitchFamily="50" charset="-128"/>
                <a:ea typeface="ＭＳ Ｐゴシック" panose="020B0600070205080204" pitchFamily="50" charset="-128"/>
              </a:rPr>
              <a:t>80%</a:t>
            </a:r>
            <a:r>
              <a:rPr kumimoji="1" lang="ja-JP" altLang="en-US" sz="2200" dirty="0">
                <a:latin typeface="ＭＳ Ｐゴシック" panose="020B0600070205080204" pitchFamily="50" charset="-128"/>
                <a:ea typeface="ＭＳ Ｐゴシック" panose="020B0600070205080204" pitchFamily="50" charset="-128"/>
              </a:rPr>
              <a:t>程度の人出が減少したことは、休業していなくとも顧客の減少が起こり、休業と同じ経済的なダメージがもたらされた可能性はあった。</a:t>
            </a:r>
            <a:endParaRPr kumimoji="1" lang="en-US" altLang="ja-JP" sz="2200" dirty="0">
              <a:latin typeface="ＭＳ Ｐゴシック" panose="020B0600070205080204" pitchFamily="50" charset="-128"/>
              <a:ea typeface="ＭＳ Ｐゴシック" panose="020B0600070205080204" pitchFamily="50" charset="-128"/>
            </a:endParaRPr>
          </a:p>
          <a:p>
            <a:pPr>
              <a:lnSpc>
                <a:spcPts val="2000"/>
              </a:lnSpc>
            </a:pPr>
            <a:r>
              <a:rPr lang="ja-JP" altLang="en-US" sz="2200" dirty="0">
                <a:latin typeface="ＭＳ Ｐゴシック" panose="020B0600070205080204" pitchFamily="50" charset="-128"/>
                <a:ea typeface="ＭＳ Ｐゴシック" panose="020B0600070205080204" pitchFamily="50" charset="-128"/>
              </a:rPr>
              <a:t>休業要請しなくとも、起こり得る経済的な損失の補償は政治が行うべき課題である。</a:t>
            </a:r>
            <a:endParaRPr kumimoji="1" lang="en-US" altLang="ja-JP" sz="22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200" dirty="0">
                <a:latin typeface="ＭＳ Ｐゴシック" panose="020B0600070205080204" pitchFamily="50" charset="-128"/>
                <a:ea typeface="ＭＳ Ｐゴシック" panose="020B0600070205080204" pitchFamily="50" charset="-128"/>
              </a:rPr>
              <a:t>休業要請や施設の使用制限は、新型インフルエ</a:t>
            </a:r>
            <a:r>
              <a:rPr lang="ja-JP" altLang="en-US" sz="2200" dirty="0">
                <a:latin typeface="ＭＳ Ｐゴシック" panose="020B0600070205080204" pitchFamily="50" charset="-128"/>
                <a:ea typeface="ＭＳ Ｐゴシック" panose="020B0600070205080204" pitchFamily="50" charset="-128"/>
              </a:rPr>
              <a:t>ンザ特措法において既に計画されていた方法であり、今回の新型コロナウイルスに対しても適応すべきか否かの判断が必要である。</a:t>
            </a:r>
            <a:endParaRPr lang="en-US" altLang="ja-JP" sz="22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200" dirty="0">
                <a:latin typeface="ＭＳ Ｐゴシック" panose="020B0600070205080204" pitchFamily="50" charset="-128"/>
                <a:ea typeface="ＭＳ Ｐゴシック" panose="020B0600070205080204" pitchFamily="50" charset="-128"/>
              </a:rPr>
              <a:t>クラスターの発生する業種、業態においては、その原因を解明し、対策を立てることが優先される。</a:t>
            </a:r>
            <a:endParaRPr kumimoji="1" lang="en-US" altLang="ja-JP" sz="2200" dirty="0">
              <a:latin typeface="ＭＳ Ｐゴシック" panose="020B0600070205080204" pitchFamily="50" charset="-128"/>
              <a:ea typeface="ＭＳ Ｐゴシック" panose="020B0600070205080204" pitchFamily="50" charset="-128"/>
            </a:endParaRPr>
          </a:p>
          <a:p>
            <a:pPr>
              <a:lnSpc>
                <a:spcPts val="2000"/>
              </a:lnSpc>
            </a:pPr>
            <a:r>
              <a:rPr lang="ja-JP" altLang="en-US" sz="2200" dirty="0">
                <a:latin typeface="ＭＳ Ｐゴシック" panose="020B0600070205080204" pitchFamily="50" charset="-128"/>
                <a:ea typeface="ＭＳ Ｐゴシック" panose="020B0600070205080204" pitchFamily="50" charset="-128"/>
              </a:rPr>
              <a:t>次の波に備えて、院内感染対策は、重症の患者を少なくするために、最も優先すべき対策であり、併せて、重症化リスクのある人の感染対策に重点を移すべきである。</a:t>
            </a:r>
            <a:endParaRPr lang="en-US" altLang="ja-JP" sz="22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200" dirty="0">
                <a:latin typeface="ＭＳ Ｐゴシック" panose="020B0600070205080204" pitchFamily="50" charset="-128"/>
                <a:ea typeface="ＭＳ Ｐゴシック" panose="020B0600070205080204" pitchFamily="50" charset="-128"/>
              </a:rPr>
              <a:t>重症患者の数を最少限にし、かつ救命のために重症</a:t>
            </a:r>
            <a:r>
              <a:rPr lang="ja-JP" altLang="en-US" sz="2200" dirty="0">
                <a:latin typeface="ＭＳ Ｐゴシック" panose="020B0600070205080204" pitchFamily="50" charset="-128"/>
                <a:ea typeface="ＭＳ Ｐゴシック" panose="020B0600070205080204" pitchFamily="50" charset="-128"/>
              </a:rPr>
              <a:t>者用の集中治療体制（</a:t>
            </a:r>
            <a:r>
              <a:rPr lang="en-US" altLang="ja-JP" sz="2200" dirty="0">
                <a:latin typeface="ＭＳ Ｐゴシック" panose="020B0600070205080204" pitchFamily="50" charset="-128"/>
                <a:ea typeface="ＭＳ Ｐゴシック" panose="020B0600070205080204" pitchFamily="50" charset="-128"/>
              </a:rPr>
              <a:t>ICU)</a:t>
            </a:r>
            <a:r>
              <a:rPr lang="ja-JP" altLang="en-US" sz="2200" dirty="0">
                <a:latin typeface="ＭＳ Ｐゴシック" panose="020B0600070205080204" pitchFamily="50" charset="-128"/>
                <a:ea typeface="ＭＳ Ｐゴシック" panose="020B0600070205080204" pitchFamily="50" charset="-128"/>
              </a:rPr>
              <a:t>の拡充も同時に行うべきである。</a:t>
            </a:r>
            <a:endParaRPr kumimoji="1" lang="en-US" altLang="ja-JP" sz="2200" dirty="0">
              <a:latin typeface="ＭＳ Ｐゴシック" panose="020B0600070205080204" pitchFamily="50" charset="-128"/>
              <a:ea typeface="ＭＳ Ｐゴシック" panose="020B0600070205080204" pitchFamily="50" charset="-128"/>
            </a:endParaRPr>
          </a:p>
          <a:p>
            <a:pPr>
              <a:lnSpc>
                <a:spcPts val="2000"/>
              </a:lnSpc>
            </a:pPr>
            <a:endParaRPr kumimoji="1" lang="ja-JP" altLang="en-US" sz="2200"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426360" y="108290"/>
            <a:ext cx="10459915" cy="523220"/>
          </a:xfrm>
          <a:prstGeom prst="rect">
            <a:avLst/>
          </a:prstGeom>
        </p:spPr>
        <p:txBody>
          <a:bodyPr wrap="none">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有効であった対策：入国制限＞外出自粛＞クラスターサーベイランス</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13</a:t>
            </a:fld>
            <a:endParaRPr kumimoji="1" lang="ja-JP" altLang="en-US"/>
          </a:p>
        </p:txBody>
      </p:sp>
    </p:spTree>
    <p:extLst>
      <p:ext uri="{BB962C8B-B14F-4D97-AF65-F5344CB8AC3E}">
        <p14:creationId xmlns:p14="http://schemas.microsoft.com/office/powerpoint/2010/main" val="333866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62860D7-6FDC-445B-B98B-B6B6C93609CB}"/>
              </a:ext>
            </a:extLst>
          </p:cNvPr>
          <p:cNvPicPr>
            <a:picLocks noChangeAspect="1"/>
          </p:cNvPicPr>
          <p:nvPr/>
        </p:nvPicPr>
        <p:blipFill rotWithShape="1">
          <a:blip r:embed="rId2"/>
          <a:srcRect l="20128" t="8088" r="22837" b="14208"/>
          <a:stretch/>
        </p:blipFill>
        <p:spPr>
          <a:xfrm>
            <a:off x="554637" y="517160"/>
            <a:ext cx="7235442" cy="6160957"/>
          </a:xfrm>
          <a:prstGeom prst="rect">
            <a:avLst/>
          </a:prstGeom>
        </p:spPr>
      </p:pic>
      <p:sp>
        <p:nvSpPr>
          <p:cNvPr id="6" name="テキスト ボックス 5">
            <a:extLst>
              <a:ext uri="{FF2B5EF4-FFF2-40B4-BE49-F238E27FC236}">
                <a16:creationId xmlns:a16="http://schemas.microsoft.com/office/drawing/2014/main" id="{7DE0EC72-EB37-4764-A87B-9D4ABF5F0504}"/>
              </a:ext>
            </a:extLst>
          </p:cNvPr>
          <p:cNvSpPr txBox="1"/>
          <p:nvPr/>
        </p:nvSpPr>
        <p:spPr>
          <a:xfrm>
            <a:off x="2503357" y="179883"/>
            <a:ext cx="5109091" cy="461665"/>
          </a:xfrm>
          <a:prstGeom prst="rect">
            <a:avLst/>
          </a:prstGeom>
          <a:noFill/>
        </p:spPr>
        <p:txBody>
          <a:bodyPr wrap="none" rtlCol="0">
            <a:spAutoFit/>
          </a:bodyPr>
          <a:lstStyle/>
          <a:p>
            <a:r>
              <a:rPr kumimoji="1" lang="ja-JP" altLang="en-US" sz="2400" dirty="0"/>
              <a:t>冬に向かう南半球では増加するか？</a:t>
            </a:r>
          </a:p>
        </p:txBody>
      </p:sp>
      <p:sp>
        <p:nvSpPr>
          <p:cNvPr id="7" name="テキスト ボックス 6">
            <a:extLst>
              <a:ext uri="{FF2B5EF4-FFF2-40B4-BE49-F238E27FC236}">
                <a16:creationId xmlns:a16="http://schemas.microsoft.com/office/drawing/2014/main" id="{092FB59D-4210-406F-B07E-D9F0B93651C8}"/>
              </a:ext>
            </a:extLst>
          </p:cNvPr>
          <p:cNvSpPr txBox="1"/>
          <p:nvPr/>
        </p:nvSpPr>
        <p:spPr>
          <a:xfrm>
            <a:off x="1276854" y="801974"/>
            <a:ext cx="3699882" cy="2031325"/>
          </a:xfrm>
          <a:prstGeom prst="rect">
            <a:avLst/>
          </a:prstGeom>
          <a:noFill/>
        </p:spPr>
        <p:txBody>
          <a:bodyPr wrap="square" rtlCol="0">
            <a:spAutoFit/>
          </a:bodyPr>
          <a:lstStyle/>
          <a:p>
            <a:r>
              <a:rPr kumimoji="1" lang="ja-JP" altLang="en-US" dirty="0"/>
              <a:t>オーストラリアとニュージーランドではすでに第一波を乗り越えて収束に向かい、ニュージーランドでは新規の感染者は出ていない。</a:t>
            </a:r>
            <a:endParaRPr kumimoji="1" lang="en-US" altLang="ja-JP" dirty="0"/>
          </a:p>
          <a:p>
            <a:r>
              <a:rPr lang="ja-JP" altLang="en-US" dirty="0"/>
              <a:t>一方南アメリカでは指数関数的な増加（オーバーシュート）が止まらない</a:t>
            </a:r>
            <a:endParaRPr kumimoji="1" lang="ja-JP" altLang="en-US" dirty="0"/>
          </a:p>
        </p:txBody>
      </p:sp>
      <p:pic>
        <p:nvPicPr>
          <p:cNvPr id="9" name="図 8">
            <a:extLst>
              <a:ext uri="{FF2B5EF4-FFF2-40B4-BE49-F238E27FC236}">
                <a16:creationId xmlns:a16="http://schemas.microsoft.com/office/drawing/2014/main" id="{31559C23-1094-4BD6-A4EE-19835D2183E5}"/>
              </a:ext>
            </a:extLst>
          </p:cNvPr>
          <p:cNvPicPr>
            <a:picLocks noChangeAspect="1"/>
          </p:cNvPicPr>
          <p:nvPr/>
        </p:nvPicPr>
        <p:blipFill>
          <a:blip r:embed="rId3"/>
          <a:stretch>
            <a:fillRect/>
          </a:stretch>
        </p:blipFill>
        <p:spPr>
          <a:xfrm>
            <a:off x="7922303" y="352686"/>
            <a:ext cx="3976764" cy="3313970"/>
          </a:xfrm>
          <a:prstGeom prst="rect">
            <a:avLst/>
          </a:prstGeom>
        </p:spPr>
      </p:pic>
      <p:pic>
        <p:nvPicPr>
          <p:cNvPr id="11" name="図 10">
            <a:extLst>
              <a:ext uri="{FF2B5EF4-FFF2-40B4-BE49-F238E27FC236}">
                <a16:creationId xmlns:a16="http://schemas.microsoft.com/office/drawing/2014/main" id="{F88443AF-47D8-479E-9836-71074304BBA2}"/>
              </a:ext>
            </a:extLst>
          </p:cNvPr>
          <p:cNvPicPr>
            <a:picLocks noChangeAspect="1"/>
          </p:cNvPicPr>
          <p:nvPr/>
        </p:nvPicPr>
        <p:blipFill>
          <a:blip r:embed="rId4"/>
          <a:stretch>
            <a:fillRect/>
          </a:stretch>
        </p:blipFill>
        <p:spPr>
          <a:xfrm>
            <a:off x="8005775" y="3478991"/>
            <a:ext cx="3893292" cy="3244410"/>
          </a:xfrm>
          <a:prstGeom prst="rect">
            <a:avLst/>
          </a:prstGeom>
        </p:spPr>
      </p:pic>
      <p:sp>
        <p:nvSpPr>
          <p:cNvPr id="12" name="テキスト ボックス 11">
            <a:extLst>
              <a:ext uri="{FF2B5EF4-FFF2-40B4-BE49-F238E27FC236}">
                <a16:creationId xmlns:a16="http://schemas.microsoft.com/office/drawing/2014/main" id="{69DE2AA7-02E1-4F55-AB06-20BC80E60F36}"/>
              </a:ext>
            </a:extLst>
          </p:cNvPr>
          <p:cNvSpPr txBox="1"/>
          <p:nvPr/>
        </p:nvSpPr>
        <p:spPr>
          <a:xfrm>
            <a:off x="8919148" y="861934"/>
            <a:ext cx="1107996" cy="369332"/>
          </a:xfrm>
          <a:prstGeom prst="rect">
            <a:avLst/>
          </a:prstGeom>
          <a:noFill/>
        </p:spPr>
        <p:txBody>
          <a:bodyPr wrap="none" rtlCol="0">
            <a:spAutoFit/>
          </a:bodyPr>
          <a:lstStyle/>
          <a:p>
            <a:r>
              <a:rPr kumimoji="1" lang="ja-JP" altLang="en-US"/>
              <a:t>ブラジル</a:t>
            </a:r>
          </a:p>
        </p:txBody>
      </p:sp>
      <p:sp>
        <p:nvSpPr>
          <p:cNvPr id="13" name="テキスト ボックス 12">
            <a:extLst>
              <a:ext uri="{FF2B5EF4-FFF2-40B4-BE49-F238E27FC236}">
                <a16:creationId xmlns:a16="http://schemas.microsoft.com/office/drawing/2014/main" id="{BF988721-8239-4DCF-9FC0-0AA37788ABCB}"/>
              </a:ext>
            </a:extLst>
          </p:cNvPr>
          <p:cNvSpPr txBox="1"/>
          <p:nvPr/>
        </p:nvSpPr>
        <p:spPr>
          <a:xfrm>
            <a:off x="8802689" y="3816565"/>
            <a:ext cx="877163" cy="369332"/>
          </a:xfrm>
          <a:prstGeom prst="rect">
            <a:avLst/>
          </a:prstGeom>
          <a:noFill/>
        </p:spPr>
        <p:txBody>
          <a:bodyPr wrap="none" rtlCol="0">
            <a:spAutoFit/>
          </a:bodyPr>
          <a:lstStyle/>
          <a:p>
            <a:r>
              <a:rPr kumimoji="1" lang="ja-JP" altLang="en-US" dirty="0"/>
              <a:t>ペルー</a:t>
            </a:r>
          </a:p>
        </p:txBody>
      </p:sp>
      <p:sp>
        <p:nvSpPr>
          <p:cNvPr id="14" name="テキスト ボックス 13">
            <a:extLst>
              <a:ext uri="{FF2B5EF4-FFF2-40B4-BE49-F238E27FC236}">
                <a16:creationId xmlns:a16="http://schemas.microsoft.com/office/drawing/2014/main" id="{4DD39AFC-1A8B-40BD-B579-13374E73EFC6}"/>
              </a:ext>
            </a:extLst>
          </p:cNvPr>
          <p:cNvSpPr txBox="1"/>
          <p:nvPr/>
        </p:nvSpPr>
        <p:spPr>
          <a:xfrm>
            <a:off x="4249128" y="5151664"/>
            <a:ext cx="461665" cy="697941"/>
          </a:xfrm>
          <a:prstGeom prst="rect">
            <a:avLst/>
          </a:prstGeom>
          <a:noFill/>
        </p:spPr>
        <p:txBody>
          <a:bodyPr vert="eaVert" wrap="square" rtlCol="0">
            <a:spAutoFit/>
          </a:bodyPr>
          <a:lstStyle/>
          <a:p>
            <a:r>
              <a:rPr kumimoji="1" lang="ja-JP" altLang="en-US" dirty="0"/>
              <a:t>日本</a:t>
            </a:r>
          </a:p>
        </p:txBody>
      </p:sp>
      <p:sp>
        <p:nvSpPr>
          <p:cNvPr id="15" name="テキスト ボックス 14">
            <a:extLst>
              <a:ext uri="{FF2B5EF4-FFF2-40B4-BE49-F238E27FC236}">
                <a16:creationId xmlns:a16="http://schemas.microsoft.com/office/drawing/2014/main" id="{4020CAB9-7B43-4ECF-A7C0-6B14E612995B}"/>
              </a:ext>
            </a:extLst>
          </p:cNvPr>
          <p:cNvSpPr txBox="1"/>
          <p:nvPr/>
        </p:nvSpPr>
        <p:spPr>
          <a:xfrm>
            <a:off x="5403290" y="4093029"/>
            <a:ext cx="461665" cy="1821890"/>
          </a:xfrm>
          <a:prstGeom prst="rect">
            <a:avLst/>
          </a:prstGeom>
          <a:noFill/>
        </p:spPr>
        <p:txBody>
          <a:bodyPr vert="eaVert" wrap="square" rtlCol="0">
            <a:spAutoFit/>
          </a:bodyPr>
          <a:lstStyle/>
          <a:p>
            <a:r>
              <a:rPr kumimoji="1" lang="ja-JP" altLang="en-US" dirty="0"/>
              <a:t>オーストラリア</a:t>
            </a:r>
          </a:p>
        </p:txBody>
      </p:sp>
      <p:sp>
        <p:nvSpPr>
          <p:cNvPr id="16" name="テキスト ボックス 15">
            <a:extLst>
              <a:ext uri="{FF2B5EF4-FFF2-40B4-BE49-F238E27FC236}">
                <a16:creationId xmlns:a16="http://schemas.microsoft.com/office/drawing/2014/main" id="{4094BE60-8EC2-4F69-B052-03CDAF9107F0}"/>
              </a:ext>
            </a:extLst>
          </p:cNvPr>
          <p:cNvSpPr txBox="1"/>
          <p:nvPr/>
        </p:nvSpPr>
        <p:spPr>
          <a:xfrm>
            <a:off x="4710793" y="4027714"/>
            <a:ext cx="461665" cy="2079171"/>
          </a:xfrm>
          <a:prstGeom prst="rect">
            <a:avLst/>
          </a:prstGeom>
          <a:noFill/>
        </p:spPr>
        <p:txBody>
          <a:bodyPr vert="eaVert" wrap="square" rtlCol="0">
            <a:spAutoFit/>
          </a:bodyPr>
          <a:lstStyle/>
          <a:p>
            <a:r>
              <a:rPr kumimoji="1" lang="ja-JP" altLang="en-US"/>
              <a:t>ニュージーランド</a:t>
            </a:r>
            <a:endParaRPr kumimoji="1" lang="ja-JP" altLang="en-US" dirty="0"/>
          </a:p>
        </p:txBody>
      </p:sp>
      <p:sp>
        <p:nvSpPr>
          <p:cNvPr id="17" name="テキスト ボックス 16">
            <a:extLst>
              <a:ext uri="{FF2B5EF4-FFF2-40B4-BE49-F238E27FC236}">
                <a16:creationId xmlns:a16="http://schemas.microsoft.com/office/drawing/2014/main" id="{CA161CA4-B3F1-481D-99EB-718E44771EA0}"/>
              </a:ext>
            </a:extLst>
          </p:cNvPr>
          <p:cNvSpPr txBox="1"/>
          <p:nvPr/>
        </p:nvSpPr>
        <p:spPr>
          <a:xfrm>
            <a:off x="5945553" y="2114411"/>
            <a:ext cx="461665" cy="1821890"/>
          </a:xfrm>
          <a:prstGeom prst="rect">
            <a:avLst/>
          </a:prstGeom>
          <a:noFill/>
        </p:spPr>
        <p:txBody>
          <a:bodyPr vert="eaVert" wrap="square" rtlCol="0">
            <a:spAutoFit/>
          </a:bodyPr>
          <a:lstStyle/>
          <a:p>
            <a:r>
              <a:rPr kumimoji="1" lang="ja-JP" altLang="en-US" dirty="0"/>
              <a:t>アルゼンチン</a:t>
            </a:r>
          </a:p>
        </p:txBody>
      </p:sp>
      <p:sp>
        <p:nvSpPr>
          <p:cNvPr id="18" name="テキスト ボックス 17">
            <a:extLst>
              <a:ext uri="{FF2B5EF4-FFF2-40B4-BE49-F238E27FC236}">
                <a16:creationId xmlns:a16="http://schemas.microsoft.com/office/drawing/2014/main" id="{DB53B203-35DD-4591-8C62-B25397CBDEDD}"/>
              </a:ext>
            </a:extLst>
          </p:cNvPr>
          <p:cNvSpPr txBox="1"/>
          <p:nvPr/>
        </p:nvSpPr>
        <p:spPr>
          <a:xfrm>
            <a:off x="6176385" y="749341"/>
            <a:ext cx="461665" cy="797621"/>
          </a:xfrm>
          <a:prstGeom prst="rect">
            <a:avLst/>
          </a:prstGeom>
          <a:noFill/>
        </p:spPr>
        <p:txBody>
          <a:bodyPr vert="eaVert" wrap="square" rtlCol="0">
            <a:spAutoFit/>
          </a:bodyPr>
          <a:lstStyle/>
          <a:p>
            <a:r>
              <a:rPr kumimoji="1" lang="ja-JP" altLang="en-US" dirty="0"/>
              <a:t>ペルー</a:t>
            </a:r>
          </a:p>
        </p:txBody>
      </p:sp>
      <p:sp>
        <p:nvSpPr>
          <p:cNvPr id="19" name="テキスト ボックス 18">
            <a:extLst>
              <a:ext uri="{FF2B5EF4-FFF2-40B4-BE49-F238E27FC236}">
                <a16:creationId xmlns:a16="http://schemas.microsoft.com/office/drawing/2014/main" id="{F091BC22-2373-4CAD-8213-D83C2EA01D4B}"/>
              </a:ext>
            </a:extLst>
          </p:cNvPr>
          <p:cNvSpPr txBox="1"/>
          <p:nvPr/>
        </p:nvSpPr>
        <p:spPr>
          <a:xfrm>
            <a:off x="6788364" y="1576037"/>
            <a:ext cx="461665" cy="1071781"/>
          </a:xfrm>
          <a:prstGeom prst="rect">
            <a:avLst/>
          </a:prstGeom>
          <a:noFill/>
        </p:spPr>
        <p:txBody>
          <a:bodyPr vert="eaVert" wrap="square" rtlCol="0">
            <a:spAutoFit/>
          </a:bodyPr>
          <a:lstStyle/>
          <a:p>
            <a:r>
              <a:rPr kumimoji="1" lang="ja-JP" altLang="en-US" dirty="0"/>
              <a:t>ブラジル</a:t>
            </a:r>
          </a:p>
        </p:txBody>
      </p:sp>
      <p:sp>
        <p:nvSpPr>
          <p:cNvPr id="20" name="正方形/長方形 19">
            <a:extLst>
              <a:ext uri="{FF2B5EF4-FFF2-40B4-BE49-F238E27FC236}">
                <a16:creationId xmlns:a16="http://schemas.microsoft.com/office/drawing/2014/main" id="{55B8B8DA-9A5D-4DE9-B66E-95C3FD33190C}"/>
              </a:ext>
            </a:extLst>
          </p:cNvPr>
          <p:cNvSpPr/>
          <p:nvPr/>
        </p:nvSpPr>
        <p:spPr>
          <a:xfrm>
            <a:off x="5549808" y="6572981"/>
            <a:ext cx="4134465" cy="307777"/>
          </a:xfrm>
          <a:prstGeom prst="rect">
            <a:avLst/>
          </a:prstGeom>
        </p:spPr>
        <p:txBody>
          <a:bodyPr wrap="none">
            <a:spAutoFit/>
          </a:bodyPr>
          <a:lstStyle/>
          <a:p>
            <a:r>
              <a:rPr lang="ja-JP" altLang="en-US" sz="1400" dirty="0">
                <a:solidFill>
                  <a:srgbClr val="000000"/>
                </a:solidFill>
                <a:latin typeface="YakuHanJP"/>
              </a:rPr>
              <a:t>札幌医科大学医学部附属フロンティア医学研究所</a:t>
            </a:r>
            <a:endParaRPr lang="ja-JP" altLang="en-US" sz="1400" dirty="0"/>
          </a:p>
        </p:txBody>
      </p:sp>
      <p:sp>
        <p:nvSpPr>
          <p:cNvPr id="21" name="テキスト ボックス 20">
            <a:extLst>
              <a:ext uri="{FF2B5EF4-FFF2-40B4-BE49-F238E27FC236}">
                <a16:creationId xmlns:a16="http://schemas.microsoft.com/office/drawing/2014/main" id="{150EE325-F428-4DAD-9AE4-C99016660720}"/>
              </a:ext>
            </a:extLst>
          </p:cNvPr>
          <p:cNvSpPr txBox="1"/>
          <p:nvPr/>
        </p:nvSpPr>
        <p:spPr>
          <a:xfrm>
            <a:off x="10449631" y="202777"/>
            <a:ext cx="1449436" cy="261610"/>
          </a:xfrm>
          <a:prstGeom prst="rect">
            <a:avLst/>
          </a:prstGeom>
          <a:noFill/>
        </p:spPr>
        <p:txBody>
          <a:bodyPr wrap="none" rtlCol="0">
            <a:spAutoFit/>
          </a:bodyPr>
          <a:lstStyle/>
          <a:p>
            <a:r>
              <a:rPr kumimoji="1" lang="en-US" altLang="ja-JP" sz="1100" dirty="0"/>
              <a:t>Johns</a:t>
            </a:r>
            <a:r>
              <a:rPr kumimoji="1" lang="ja-JP" altLang="en-US" sz="1100" dirty="0"/>
              <a:t> </a:t>
            </a:r>
            <a:r>
              <a:rPr kumimoji="1" lang="en-US" altLang="ja-JP" sz="1100" dirty="0"/>
              <a:t>Hopkins</a:t>
            </a:r>
            <a:r>
              <a:rPr kumimoji="1" lang="ja-JP" altLang="en-US" sz="1100" dirty="0"/>
              <a:t> 大学</a:t>
            </a:r>
          </a:p>
        </p:txBody>
      </p:sp>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14</a:t>
            </a:fld>
            <a:endParaRPr kumimoji="1" lang="ja-JP" altLang="en-US"/>
          </a:p>
        </p:txBody>
      </p:sp>
    </p:spTree>
    <p:extLst>
      <p:ext uri="{BB962C8B-B14F-4D97-AF65-F5344CB8AC3E}">
        <p14:creationId xmlns:p14="http://schemas.microsoft.com/office/powerpoint/2010/main" val="283143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AF6CD-BD23-4CBF-B7BF-7071B500C3A1}"/>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97B3BC2C-15BD-49FA-BE8A-D158497290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144" t="8686" r="20861" b="14705"/>
          <a:stretch/>
        </p:blipFill>
        <p:spPr>
          <a:xfrm>
            <a:off x="106228" y="408338"/>
            <a:ext cx="7856842" cy="6376638"/>
          </a:xfrm>
        </p:spPr>
      </p:pic>
      <p:sp>
        <p:nvSpPr>
          <p:cNvPr id="6" name="テキスト ボックス 5">
            <a:extLst>
              <a:ext uri="{FF2B5EF4-FFF2-40B4-BE49-F238E27FC236}">
                <a16:creationId xmlns:a16="http://schemas.microsoft.com/office/drawing/2014/main" id="{A479B7D6-0A10-49FD-94E1-6A9DBD3D250F}"/>
              </a:ext>
            </a:extLst>
          </p:cNvPr>
          <p:cNvSpPr txBox="1"/>
          <p:nvPr/>
        </p:nvSpPr>
        <p:spPr>
          <a:xfrm>
            <a:off x="6634084" y="1149878"/>
            <a:ext cx="461665" cy="1568595"/>
          </a:xfrm>
          <a:prstGeom prst="rect">
            <a:avLst/>
          </a:prstGeom>
          <a:noFill/>
        </p:spPr>
        <p:txBody>
          <a:bodyPr vert="eaVert" wrap="square" rtlCol="0">
            <a:spAutoFit/>
          </a:bodyPr>
          <a:lstStyle/>
          <a:p>
            <a:r>
              <a:rPr kumimoji="1" lang="ja-JP" altLang="en-US" dirty="0"/>
              <a:t>シンガポール</a:t>
            </a:r>
          </a:p>
        </p:txBody>
      </p:sp>
      <p:sp>
        <p:nvSpPr>
          <p:cNvPr id="7" name="テキスト ボックス 6">
            <a:extLst>
              <a:ext uri="{FF2B5EF4-FFF2-40B4-BE49-F238E27FC236}">
                <a16:creationId xmlns:a16="http://schemas.microsoft.com/office/drawing/2014/main" id="{7B742F98-0253-4B4D-99D5-3917710D2F7B}"/>
              </a:ext>
            </a:extLst>
          </p:cNvPr>
          <p:cNvSpPr txBox="1"/>
          <p:nvPr/>
        </p:nvSpPr>
        <p:spPr>
          <a:xfrm>
            <a:off x="5067438" y="5208514"/>
            <a:ext cx="461665" cy="588223"/>
          </a:xfrm>
          <a:prstGeom prst="rect">
            <a:avLst/>
          </a:prstGeom>
          <a:noFill/>
        </p:spPr>
        <p:txBody>
          <a:bodyPr vert="eaVert" wrap="square" rtlCol="0">
            <a:spAutoFit/>
          </a:bodyPr>
          <a:lstStyle/>
          <a:p>
            <a:r>
              <a:rPr kumimoji="1" lang="ja-JP" altLang="en-US" dirty="0"/>
              <a:t>韓国</a:t>
            </a:r>
          </a:p>
        </p:txBody>
      </p:sp>
      <p:sp>
        <p:nvSpPr>
          <p:cNvPr id="8" name="テキスト ボックス 7">
            <a:extLst>
              <a:ext uri="{FF2B5EF4-FFF2-40B4-BE49-F238E27FC236}">
                <a16:creationId xmlns:a16="http://schemas.microsoft.com/office/drawing/2014/main" id="{6F5C1AAF-8FC0-4451-B026-29AE6CB51471}"/>
              </a:ext>
            </a:extLst>
          </p:cNvPr>
          <p:cNvSpPr txBox="1"/>
          <p:nvPr/>
        </p:nvSpPr>
        <p:spPr>
          <a:xfrm>
            <a:off x="5163659" y="3801182"/>
            <a:ext cx="461665" cy="1323501"/>
          </a:xfrm>
          <a:prstGeom prst="rect">
            <a:avLst/>
          </a:prstGeom>
          <a:noFill/>
        </p:spPr>
        <p:txBody>
          <a:bodyPr vert="eaVert" wrap="square" rtlCol="0">
            <a:spAutoFit/>
          </a:bodyPr>
          <a:lstStyle/>
          <a:p>
            <a:r>
              <a:rPr kumimoji="1" lang="ja-JP" altLang="en-US" dirty="0"/>
              <a:t>マレーシア</a:t>
            </a:r>
          </a:p>
        </p:txBody>
      </p:sp>
      <p:sp>
        <p:nvSpPr>
          <p:cNvPr id="9" name="テキスト ボックス 8">
            <a:extLst>
              <a:ext uri="{FF2B5EF4-FFF2-40B4-BE49-F238E27FC236}">
                <a16:creationId xmlns:a16="http://schemas.microsoft.com/office/drawing/2014/main" id="{63B34A3F-0F43-44A5-BE18-62DF41D9B634}"/>
              </a:ext>
            </a:extLst>
          </p:cNvPr>
          <p:cNvSpPr txBox="1"/>
          <p:nvPr/>
        </p:nvSpPr>
        <p:spPr>
          <a:xfrm>
            <a:off x="4241790" y="5760981"/>
            <a:ext cx="461665" cy="588223"/>
          </a:xfrm>
          <a:prstGeom prst="rect">
            <a:avLst/>
          </a:prstGeom>
          <a:noFill/>
        </p:spPr>
        <p:txBody>
          <a:bodyPr vert="eaVert" wrap="square" rtlCol="0">
            <a:spAutoFit/>
          </a:bodyPr>
          <a:lstStyle/>
          <a:p>
            <a:r>
              <a:rPr kumimoji="1" lang="ja-JP" altLang="en-US" dirty="0"/>
              <a:t>日本</a:t>
            </a:r>
          </a:p>
        </p:txBody>
      </p:sp>
      <p:sp>
        <p:nvSpPr>
          <p:cNvPr id="10" name="テキスト ボックス 9">
            <a:extLst>
              <a:ext uri="{FF2B5EF4-FFF2-40B4-BE49-F238E27FC236}">
                <a16:creationId xmlns:a16="http://schemas.microsoft.com/office/drawing/2014/main" id="{F411524E-1B0E-4FF1-B546-3F20BD4344D0}"/>
              </a:ext>
            </a:extLst>
          </p:cNvPr>
          <p:cNvSpPr txBox="1"/>
          <p:nvPr/>
        </p:nvSpPr>
        <p:spPr>
          <a:xfrm>
            <a:off x="3282995" y="5592127"/>
            <a:ext cx="461665" cy="588223"/>
          </a:xfrm>
          <a:prstGeom prst="rect">
            <a:avLst/>
          </a:prstGeom>
          <a:noFill/>
        </p:spPr>
        <p:txBody>
          <a:bodyPr vert="eaVert" wrap="square" rtlCol="0">
            <a:spAutoFit/>
          </a:bodyPr>
          <a:lstStyle/>
          <a:p>
            <a:r>
              <a:rPr kumimoji="1" lang="ja-JP" altLang="en-US" dirty="0"/>
              <a:t>タイ</a:t>
            </a:r>
          </a:p>
        </p:txBody>
      </p:sp>
      <p:sp>
        <p:nvSpPr>
          <p:cNvPr id="11" name="テキスト ボックス 10">
            <a:extLst>
              <a:ext uri="{FF2B5EF4-FFF2-40B4-BE49-F238E27FC236}">
                <a16:creationId xmlns:a16="http://schemas.microsoft.com/office/drawing/2014/main" id="{C8D7ED20-8609-4E01-9FE0-AB67B13383F0}"/>
              </a:ext>
            </a:extLst>
          </p:cNvPr>
          <p:cNvSpPr txBox="1"/>
          <p:nvPr/>
        </p:nvSpPr>
        <p:spPr>
          <a:xfrm>
            <a:off x="2412922" y="5502625"/>
            <a:ext cx="461665" cy="588223"/>
          </a:xfrm>
          <a:prstGeom prst="rect">
            <a:avLst/>
          </a:prstGeom>
          <a:noFill/>
        </p:spPr>
        <p:txBody>
          <a:bodyPr vert="eaVert" wrap="square" rtlCol="0">
            <a:spAutoFit/>
          </a:bodyPr>
          <a:lstStyle/>
          <a:p>
            <a:r>
              <a:rPr kumimoji="1" lang="ja-JP" altLang="en-US" dirty="0"/>
              <a:t>台湾</a:t>
            </a:r>
          </a:p>
        </p:txBody>
      </p:sp>
      <p:sp>
        <p:nvSpPr>
          <p:cNvPr id="12" name="テキスト ボックス 11">
            <a:extLst>
              <a:ext uri="{FF2B5EF4-FFF2-40B4-BE49-F238E27FC236}">
                <a16:creationId xmlns:a16="http://schemas.microsoft.com/office/drawing/2014/main" id="{9A762B9F-28DE-4E01-90CA-CA12B6831CCE}"/>
              </a:ext>
            </a:extLst>
          </p:cNvPr>
          <p:cNvSpPr txBox="1"/>
          <p:nvPr/>
        </p:nvSpPr>
        <p:spPr>
          <a:xfrm>
            <a:off x="5163659" y="2871591"/>
            <a:ext cx="461665" cy="1323501"/>
          </a:xfrm>
          <a:prstGeom prst="rect">
            <a:avLst/>
          </a:prstGeom>
          <a:noFill/>
        </p:spPr>
        <p:txBody>
          <a:bodyPr vert="eaVert" wrap="square" rtlCol="0">
            <a:spAutoFit/>
          </a:bodyPr>
          <a:lstStyle/>
          <a:p>
            <a:r>
              <a:rPr kumimoji="1" lang="ja-JP" altLang="en-US" dirty="0"/>
              <a:t>インド</a:t>
            </a:r>
          </a:p>
        </p:txBody>
      </p:sp>
      <p:pic>
        <p:nvPicPr>
          <p:cNvPr id="13" name="図 12">
            <a:extLst>
              <a:ext uri="{FF2B5EF4-FFF2-40B4-BE49-F238E27FC236}">
                <a16:creationId xmlns:a16="http://schemas.microsoft.com/office/drawing/2014/main" id="{68C67DB9-AAB5-4056-9AA3-49BD902374BD}"/>
              </a:ext>
            </a:extLst>
          </p:cNvPr>
          <p:cNvPicPr>
            <a:picLocks noChangeAspect="1"/>
          </p:cNvPicPr>
          <p:nvPr/>
        </p:nvPicPr>
        <p:blipFill>
          <a:blip r:embed="rId3"/>
          <a:stretch>
            <a:fillRect/>
          </a:stretch>
        </p:blipFill>
        <p:spPr>
          <a:xfrm>
            <a:off x="8013063" y="213123"/>
            <a:ext cx="3984261" cy="3320218"/>
          </a:xfrm>
          <a:prstGeom prst="rect">
            <a:avLst/>
          </a:prstGeom>
        </p:spPr>
      </p:pic>
      <p:pic>
        <p:nvPicPr>
          <p:cNvPr id="15" name="図 14">
            <a:extLst>
              <a:ext uri="{FF2B5EF4-FFF2-40B4-BE49-F238E27FC236}">
                <a16:creationId xmlns:a16="http://schemas.microsoft.com/office/drawing/2014/main" id="{F9E02875-E928-4FF2-A698-1DA9734D2A50}"/>
              </a:ext>
            </a:extLst>
          </p:cNvPr>
          <p:cNvPicPr>
            <a:picLocks noChangeAspect="1"/>
          </p:cNvPicPr>
          <p:nvPr/>
        </p:nvPicPr>
        <p:blipFill>
          <a:blip r:embed="rId4"/>
          <a:stretch>
            <a:fillRect/>
          </a:stretch>
        </p:blipFill>
        <p:spPr>
          <a:xfrm>
            <a:off x="7966843" y="3430939"/>
            <a:ext cx="4076700" cy="3397250"/>
          </a:xfrm>
          <a:prstGeom prst="rect">
            <a:avLst/>
          </a:prstGeom>
        </p:spPr>
      </p:pic>
      <p:sp>
        <p:nvSpPr>
          <p:cNvPr id="17" name="テキスト ボックス 16">
            <a:extLst>
              <a:ext uri="{FF2B5EF4-FFF2-40B4-BE49-F238E27FC236}">
                <a16:creationId xmlns:a16="http://schemas.microsoft.com/office/drawing/2014/main" id="{0E4BEA38-AB2D-47C7-A574-4878735A5757}"/>
              </a:ext>
            </a:extLst>
          </p:cNvPr>
          <p:cNvSpPr txBox="1"/>
          <p:nvPr/>
        </p:nvSpPr>
        <p:spPr>
          <a:xfrm>
            <a:off x="3877809" y="4309851"/>
            <a:ext cx="461665" cy="1654368"/>
          </a:xfrm>
          <a:prstGeom prst="rect">
            <a:avLst/>
          </a:prstGeom>
          <a:noFill/>
        </p:spPr>
        <p:txBody>
          <a:bodyPr vert="eaVert" wrap="square" rtlCol="0">
            <a:spAutoFit/>
          </a:bodyPr>
          <a:lstStyle/>
          <a:p>
            <a:r>
              <a:rPr kumimoji="1" lang="ja-JP" altLang="en-US"/>
              <a:t>インドネシア</a:t>
            </a:r>
            <a:endParaRPr kumimoji="1" lang="ja-JP" altLang="en-US" dirty="0"/>
          </a:p>
        </p:txBody>
      </p:sp>
      <p:sp>
        <p:nvSpPr>
          <p:cNvPr id="18" name="テキスト ボックス 17">
            <a:extLst>
              <a:ext uri="{FF2B5EF4-FFF2-40B4-BE49-F238E27FC236}">
                <a16:creationId xmlns:a16="http://schemas.microsoft.com/office/drawing/2014/main" id="{701A7AF6-3FF8-4DC1-9382-289E4615A103}"/>
              </a:ext>
            </a:extLst>
          </p:cNvPr>
          <p:cNvSpPr txBox="1"/>
          <p:nvPr/>
        </p:nvSpPr>
        <p:spPr>
          <a:xfrm>
            <a:off x="8691034" y="893781"/>
            <a:ext cx="877163" cy="369332"/>
          </a:xfrm>
          <a:prstGeom prst="rect">
            <a:avLst/>
          </a:prstGeom>
          <a:noFill/>
        </p:spPr>
        <p:txBody>
          <a:bodyPr wrap="none" rtlCol="0">
            <a:spAutoFit/>
          </a:bodyPr>
          <a:lstStyle/>
          <a:p>
            <a:r>
              <a:rPr kumimoji="1" lang="ja-JP" altLang="en-US"/>
              <a:t>インド</a:t>
            </a:r>
          </a:p>
        </p:txBody>
      </p:sp>
      <p:sp>
        <p:nvSpPr>
          <p:cNvPr id="19" name="テキスト ボックス 18">
            <a:extLst>
              <a:ext uri="{FF2B5EF4-FFF2-40B4-BE49-F238E27FC236}">
                <a16:creationId xmlns:a16="http://schemas.microsoft.com/office/drawing/2014/main" id="{0256B822-69DE-4642-90C2-F4F897DE1F2D}"/>
              </a:ext>
            </a:extLst>
          </p:cNvPr>
          <p:cNvSpPr txBox="1"/>
          <p:nvPr/>
        </p:nvSpPr>
        <p:spPr>
          <a:xfrm>
            <a:off x="8787255" y="3596657"/>
            <a:ext cx="1569660" cy="369332"/>
          </a:xfrm>
          <a:prstGeom prst="rect">
            <a:avLst/>
          </a:prstGeom>
          <a:noFill/>
        </p:spPr>
        <p:txBody>
          <a:bodyPr wrap="none" rtlCol="0">
            <a:spAutoFit/>
          </a:bodyPr>
          <a:lstStyle/>
          <a:p>
            <a:r>
              <a:rPr kumimoji="1" lang="ja-JP" altLang="en-US" dirty="0"/>
              <a:t>インドネシア</a:t>
            </a:r>
          </a:p>
        </p:txBody>
      </p:sp>
      <p:sp>
        <p:nvSpPr>
          <p:cNvPr id="20" name="テキスト ボックス 19">
            <a:extLst>
              <a:ext uri="{FF2B5EF4-FFF2-40B4-BE49-F238E27FC236}">
                <a16:creationId xmlns:a16="http://schemas.microsoft.com/office/drawing/2014/main" id="{1AE296DB-5A46-4DA1-8A50-EA00CB41E79D}"/>
              </a:ext>
            </a:extLst>
          </p:cNvPr>
          <p:cNvSpPr txBox="1"/>
          <p:nvPr/>
        </p:nvSpPr>
        <p:spPr>
          <a:xfrm>
            <a:off x="1429109" y="467113"/>
            <a:ext cx="4570482" cy="369332"/>
          </a:xfrm>
          <a:prstGeom prst="rect">
            <a:avLst/>
          </a:prstGeom>
          <a:noFill/>
        </p:spPr>
        <p:txBody>
          <a:bodyPr wrap="none" rtlCol="0">
            <a:spAutoFit/>
          </a:bodyPr>
          <a:lstStyle/>
          <a:p>
            <a:r>
              <a:rPr kumimoji="1" lang="ja-JP" altLang="en-US" dirty="0"/>
              <a:t>アジアでは感染者数が少ないのはなぜか？</a:t>
            </a:r>
          </a:p>
        </p:txBody>
      </p:sp>
      <p:sp>
        <p:nvSpPr>
          <p:cNvPr id="21" name="正方形/長方形 20">
            <a:extLst>
              <a:ext uri="{FF2B5EF4-FFF2-40B4-BE49-F238E27FC236}">
                <a16:creationId xmlns:a16="http://schemas.microsoft.com/office/drawing/2014/main" id="{4F8286A6-5301-439F-9E9B-577F7517757D}"/>
              </a:ext>
            </a:extLst>
          </p:cNvPr>
          <p:cNvSpPr/>
          <p:nvPr/>
        </p:nvSpPr>
        <p:spPr>
          <a:xfrm>
            <a:off x="5549808" y="6572981"/>
            <a:ext cx="4134465" cy="307777"/>
          </a:xfrm>
          <a:prstGeom prst="rect">
            <a:avLst/>
          </a:prstGeom>
        </p:spPr>
        <p:txBody>
          <a:bodyPr wrap="none">
            <a:spAutoFit/>
          </a:bodyPr>
          <a:lstStyle/>
          <a:p>
            <a:r>
              <a:rPr lang="ja-JP" altLang="en-US" sz="1400" dirty="0">
                <a:solidFill>
                  <a:srgbClr val="000000"/>
                </a:solidFill>
                <a:latin typeface="YakuHanJP"/>
              </a:rPr>
              <a:t>札幌医科大学医学部附属フロンティア医学研究所</a:t>
            </a:r>
            <a:endParaRPr lang="ja-JP" altLang="en-US" sz="1400" dirty="0"/>
          </a:p>
        </p:txBody>
      </p:sp>
      <p:sp>
        <p:nvSpPr>
          <p:cNvPr id="22" name="テキスト ボックス 21">
            <a:extLst>
              <a:ext uri="{FF2B5EF4-FFF2-40B4-BE49-F238E27FC236}">
                <a16:creationId xmlns:a16="http://schemas.microsoft.com/office/drawing/2014/main" id="{1E8ADF5A-0986-4073-8E31-1999B068E879}"/>
              </a:ext>
            </a:extLst>
          </p:cNvPr>
          <p:cNvSpPr txBox="1"/>
          <p:nvPr/>
        </p:nvSpPr>
        <p:spPr>
          <a:xfrm>
            <a:off x="10570998" y="260494"/>
            <a:ext cx="1449436" cy="261610"/>
          </a:xfrm>
          <a:prstGeom prst="rect">
            <a:avLst/>
          </a:prstGeom>
          <a:noFill/>
        </p:spPr>
        <p:txBody>
          <a:bodyPr wrap="none" rtlCol="0">
            <a:spAutoFit/>
          </a:bodyPr>
          <a:lstStyle/>
          <a:p>
            <a:r>
              <a:rPr kumimoji="1" lang="en-US" altLang="ja-JP" sz="1100" dirty="0"/>
              <a:t>Johns</a:t>
            </a:r>
            <a:r>
              <a:rPr kumimoji="1" lang="ja-JP" altLang="en-US" sz="1100" dirty="0"/>
              <a:t> </a:t>
            </a:r>
            <a:r>
              <a:rPr kumimoji="1" lang="en-US" altLang="ja-JP" sz="1100" dirty="0"/>
              <a:t>Hopkins</a:t>
            </a:r>
            <a:r>
              <a:rPr kumimoji="1" lang="ja-JP" altLang="en-US" sz="1100" dirty="0"/>
              <a:t> 大学</a:t>
            </a:r>
          </a:p>
        </p:txBody>
      </p:sp>
      <p:sp>
        <p:nvSpPr>
          <p:cNvPr id="3" name="スライド番号プレースホルダー 2"/>
          <p:cNvSpPr>
            <a:spLocks noGrp="1"/>
          </p:cNvSpPr>
          <p:nvPr>
            <p:ph type="sldNum" sz="quarter" idx="12"/>
          </p:nvPr>
        </p:nvSpPr>
        <p:spPr/>
        <p:txBody>
          <a:bodyPr/>
          <a:lstStyle/>
          <a:p>
            <a:fld id="{34830365-98F3-4C08-A140-841221DA7E31}" type="slidenum">
              <a:rPr kumimoji="1" lang="ja-JP" altLang="en-US" smtClean="0"/>
              <a:t>15</a:t>
            </a:fld>
            <a:endParaRPr kumimoji="1" lang="ja-JP" altLang="en-US"/>
          </a:p>
        </p:txBody>
      </p:sp>
    </p:spTree>
    <p:extLst>
      <p:ext uri="{BB962C8B-B14F-4D97-AF65-F5344CB8AC3E}">
        <p14:creationId xmlns:p14="http://schemas.microsoft.com/office/powerpoint/2010/main" val="21585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64D97-6907-4798-9B89-0C6E51DBB136}"/>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F248E2E2-F428-4DA9-BF8F-D520E3B932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204" t="8971" r="19051" b="13252"/>
          <a:stretch/>
        </p:blipFill>
        <p:spPr>
          <a:xfrm>
            <a:off x="84081" y="225114"/>
            <a:ext cx="8010195" cy="6306316"/>
          </a:xfrm>
        </p:spPr>
      </p:pic>
      <p:sp>
        <p:nvSpPr>
          <p:cNvPr id="6" name="テキスト ボックス 5">
            <a:extLst>
              <a:ext uri="{FF2B5EF4-FFF2-40B4-BE49-F238E27FC236}">
                <a16:creationId xmlns:a16="http://schemas.microsoft.com/office/drawing/2014/main" id="{D08DBA80-3EE3-47E4-84E4-D43B5A2C8A54}"/>
              </a:ext>
            </a:extLst>
          </p:cNvPr>
          <p:cNvSpPr txBox="1"/>
          <p:nvPr/>
        </p:nvSpPr>
        <p:spPr>
          <a:xfrm>
            <a:off x="4089178" y="5025540"/>
            <a:ext cx="461665" cy="697941"/>
          </a:xfrm>
          <a:prstGeom prst="rect">
            <a:avLst/>
          </a:prstGeom>
          <a:noFill/>
        </p:spPr>
        <p:txBody>
          <a:bodyPr vert="eaVert" wrap="square" rtlCol="0">
            <a:spAutoFit/>
          </a:bodyPr>
          <a:lstStyle/>
          <a:p>
            <a:r>
              <a:rPr kumimoji="1" lang="ja-JP" altLang="en-US" dirty="0"/>
              <a:t>日本</a:t>
            </a:r>
          </a:p>
        </p:txBody>
      </p:sp>
      <p:sp>
        <p:nvSpPr>
          <p:cNvPr id="7" name="テキスト ボックス 6">
            <a:extLst>
              <a:ext uri="{FF2B5EF4-FFF2-40B4-BE49-F238E27FC236}">
                <a16:creationId xmlns:a16="http://schemas.microsoft.com/office/drawing/2014/main" id="{DB8FAA65-C85A-4D14-B457-FB7B3FE6730C}"/>
              </a:ext>
            </a:extLst>
          </p:cNvPr>
          <p:cNvSpPr txBox="1"/>
          <p:nvPr/>
        </p:nvSpPr>
        <p:spPr>
          <a:xfrm>
            <a:off x="7632611" y="483476"/>
            <a:ext cx="461665" cy="697405"/>
          </a:xfrm>
          <a:prstGeom prst="rect">
            <a:avLst/>
          </a:prstGeom>
          <a:noFill/>
        </p:spPr>
        <p:txBody>
          <a:bodyPr vert="eaVert" wrap="square" rtlCol="0">
            <a:spAutoFit/>
          </a:bodyPr>
          <a:lstStyle/>
          <a:p>
            <a:r>
              <a:rPr kumimoji="1" lang="ja-JP" altLang="en-US" dirty="0"/>
              <a:t>米国</a:t>
            </a:r>
          </a:p>
        </p:txBody>
      </p:sp>
      <p:pic>
        <p:nvPicPr>
          <p:cNvPr id="13" name="図 12">
            <a:extLst>
              <a:ext uri="{FF2B5EF4-FFF2-40B4-BE49-F238E27FC236}">
                <a16:creationId xmlns:a16="http://schemas.microsoft.com/office/drawing/2014/main" id="{7A3FC6AC-A49F-43D0-87A0-D0898D462688}"/>
              </a:ext>
            </a:extLst>
          </p:cNvPr>
          <p:cNvPicPr>
            <a:picLocks noChangeAspect="1"/>
          </p:cNvPicPr>
          <p:nvPr/>
        </p:nvPicPr>
        <p:blipFill>
          <a:blip r:embed="rId3"/>
          <a:stretch>
            <a:fillRect/>
          </a:stretch>
        </p:blipFill>
        <p:spPr>
          <a:xfrm>
            <a:off x="8775203" y="164901"/>
            <a:ext cx="3440181" cy="2866818"/>
          </a:xfrm>
          <a:prstGeom prst="rect">
            <a:avLst/>
          </a:prstGeom>
        </p:spPr>
      </p:pic>
      <p:pic>
        <p:nvPicPr>
          <p:cNvPr id="14" name="図 13">
            <a:extLst>
              <a:ext uri="{FF2B5EF4-FFF2-40B4-BE49-F238E27FC236}">
                <a16:creationId xmlns:a16="http://schemas.microsoft.com/office/drawing/2014/main" id="{11E6B6EA-EE16-431F-BDA6-FF1A6B54EA82}"/>
              </a:ext>
            </a:extLst>
          </p:cNvPr>
          <p:cNvPicPr>
            <a:picLocks noChangeAspect="1"/>
          </p:cNvPicPr>
          <p:nvPr/>
        </p:nvPicPr>
        <p:blipFill>
          <a:blip r:embed="rId4"/>
          <a:stretch>
            <a:fillRect/>
          </a:stretch>
        </p:blipFill>
        <p:spPr>
          <a:xfrm>
            <a:off x="5613515" y="3305664"/>
            <a:ext cx="3161688" cy="2634740"/>
          </a:xfrm>
          <a:prstGeom prst="rect">
            <a:avLst/>
          </a:prstGeom>
        </p:spPr>
      </p:pic>
      <p:pic>
        <p:nvPicPr>
          <p:cNvPr id="16" name="図 15">
            <a:extLst>
              <a:ext uri="{FF2B5EF4-FFF2-40B4-BE49-F238E27FC236}">
                <a16:creationId xmlns:a16="http://schemas.microsoft.com/office/drawing/2014/main" id="{19E9921D-2ADA-481A-A202-C80FCB427ED5}"/>
              </a:ext>
            </a:extLst>
          </p:cNvPr>
          <p:cNvPicPr>
            <a:picLocks noChangeAspect="1"/>
          </p:cNvPicPr>
          <p:nvPr/>
        </p:nvPicPr>
        <p:blipFill>
          <a:blip r:embed="rId5"/>
          <a:stretch>
            <a:fillRect/>
          </a:stretch>
        </p:blipFill>
        <p:spPr>
          <a:xfrm>
            <a:off x="8690409" y="3740727"/>
            <a:ext cx="3542847" cy="2952372"/>
          </a:xfrm>
          <a:prstGeom prst="rect">
            <a:avLst/>
          </a:prstGeom>
        </p:spPr>
      </p:pic>
      <p:sp>
        <p:nvSpPr>
          <p:cNvPr id="17" name="テキスト ボックス 16">
            <a:extLst>
              <a:ext uri="{FF2B5EF4-FFF2-40B4-BE49-F238E27FC236}">
                <a16:creationId xmlns:a16="http://schemas.microsoft.com/office/drawing/2014/main" id="{CF7975DC-05B3-4666-9128-7055509E25FD}"/>
              </a:ext>
            </a:extLst>
          </p:cNvPr>
          <p:cNvSpPr txBox="1"/>
          <p:nvPr/>
        </p:nvSpPr>
        <p:spPr>
          <a:xfrm>
            <a:off x="5909066" y="3863268"/>
            <a:ext cx="490840" cy="369332"/>
          </a:xfrm>
          <a:prstGeom prst="rect">
            <a:avLst/>
          </a:prstGeom>
          <a:noFill/>
        </p:spPr>
        <p:txBody>
          <a:bodyPr wrap="none" rtlCol="0">
            <a:spAutoFit/>
          </a:bodyPr>
          <a:lstStyle/>
          <a:p>
            <a:r>
              <a:rPr kumimoji="1" lang="en-US" altLang="ja-JP" dirty="0"/>
              <a:t>CA</a:t>
            </a:r>
            <a:endParaRPr kumimoji="1" lang="ja-JP" altLang="en-US" dirty="0"/>
          </a:p>
        </p:txBody>
      </p:sp>
      <p:sp>
        <p:nvSpPr>
          <p:cNvPr id="18" name="テキスト ボックス 17">
            <a:extLst>
              <a:ext uri="{FF2B5EF4-FFF2-40B4-BE49-F238E27FC236}">
                <a16:creationId xmlns:a16="http://schemas.microsoft.com/office/drawing/2014/main" id="{26087EA7-7048-485F-BAE9-6D5AA89D8B11}"/>
              </a:ext>
            </a:extLst>
          </p:cNvPr>
          <p:cNvSpPr txBox="1"/>
          <p:nvPr/>
        </p:nvSpPr>
        <p:spPr>
          <a:xfrm>
            <a:off x="9427321" y="328751"/>
            <a:ext cx="506870" cy="369332"/>
          </a:xfrm>
          <a:prstGeom prst="rect">
            <a:avLst/>
          </a:prstGeom>
          <a:noFill/>
        </p:spPr>
        <p:txBody>
          <a:bodyPr wrap="none" rtlCol="0">
            <a:spAutoFit/>
          </a:bodyPr>
          <a:lstStyle/>
          <a:p>
            <a:r>
              <a:rPr kumimoji="1" lang="en-US" altLang="ja-JP" dirty="0"/>
              <a:t>NY</a:t>
            </a:r>
            <a:endParaRPr kumimoji="1" lang="ja-JP" altLang="en-US" dirty="0"/>
          </a:p>
        </p:txBody>
      </p:sp>
      <p:sp>
        <p:nvSpPr>
          <p:cNvPr id="19" name="テキスト ボックス 18">
            <a:extLst>
              <a:ext uri="{FF2B5EF4-FFF2-40B4-BE49-F238E27FC236}">
                <a16:creationId xmlns:a16="http://schemas.microsoft.com/office/drawing/2014/main" id="{3F789A96-DDD9-45C4-BD82-87F0C06E281A}"/>
              </a:ext>
            </a:extLst>
          </p:cNvPr>
          <p:cNvSpPr txBox="1"/>
          <p:nvPr/>
        </p:nvSpPr>
        <p:spPr>
          <a:xfrm>
            <a:off x="9070754" y="4047934"/>
            <a:ext cx="463588" cy="369332"/>
          </a:xfrm>
          <a:prstGeom prst="rect">
            <a:avLst/>
          </a:prstGeom>
          <a:noFill/>
        </p:spPr>
        <p:txBody>
          <a:bodyPr wrap="none" rtlCol="0">
            <a:spAutoFit/>
          </a:bodyPr>
          <a:lstStyle/>
          <a:p>
            <a:r>
              <a:rPr kumimoji="1" lang="en-US" altLang="ja-JP" dirty="0"/>
              <a:t>FL</a:t>
            </a:r>
            <a:endParaRPr kumimoji="1" lang="ja-JP" altLang="en-US" dirty="0"/>
          </a:p>
        </p:txBody>
      </p:sp>
      <p:sp>
        <p:nvSpPr>
          <p:cNvPr id="20" name="テキスト ボックス 19">
            <a:extLst>
              <a:ext uri="{FF2B5EF4-FFF2-40B4-BE49-F238E27FC236}">
                <a16:creationId xmlns:a16="http://schemas.microsoft.com/office/drawing/2014/main" id="{8BD2662B-486E-46BD-A29E-6C76757DA060}"/>
              </a:ext>
            </a:extLst>
          </p:cNvPr>
          <p:cNvSpPr txBox="1"/>
          <p:nvPr/>
        </p:nvSpPr>
        <p:spPr>
          <a:xfrm>
            <a:off x="984886" y="520075"/>
            <a:ext cx="3104292" cy="1754326"/>
          </a:xfrm>
          <a:prstGeom prst="rect">
            <a:avLst/>
          </a:prstGeom>
          <a:noFill/>
        </p:spPr>
        <p:txBody>
          <a:bodyPr wrap="square" rtlCol="0">
            <a:spAutoFit/>
          </a:bodyPr>
          <a:lstStyle/>
          <a:p>
            <a:r>
              <a:rPr kumimoji="1" lang="ja-JP" altLang="en-US" dirty="0"/>
              <a:t>米国は減少傾向であるが、減少のスピードが鈍い</a:t>
            </a:r>
            <a:endParaRPr kumimoji="1" lang="en-US" altLang="ja-JP" dirty="0"/>
          </a:p>
          <a:p>
            <a:r>
              <a:rPr lang="ja-JP" altLang="en-US" dirty="0"/>
              <a:t>☞</a:t>
            </a:r>
            <a:r>
              <a:rPr kumimoji="1" lang="en-US" altLang="ja-JP" dirty="0"/>
              <a:t>NY</a:t>
            </a:r>
            <a:r>
              <a:rPr kumimoji="1" lang="ja-JP" altLang="en-US" dirty="0"/>
              <a:t>や</a:t>
            </a:r>
            <a:r>
              <a:rPr kumimoji="1" lang="en-US" altLang="ja-JP" dirty="0"/>
              <a:t>MA</a:t>
            </a:r>
            <a:r>
              <a:rPr lang="ja-JP" altLang="en-US" dirty="0"/>
              <a:t>、</a:t>
            </a:r>
            <a:r>
              <a:rPr kumimoji="1" lang="en-US" altLang="ja-JP" dirty="0"/>
              <a:t>NJ</a:t>
            </a:r>
            <a:r>
              <a:rPr kumimoji="1" lang="ja-JP" altLang="en-US" dirty="0"/>
              <a:t>は大きな流行が収束してきているが、他の州での増加が広がっている</a:t>
            </a:r>
          </a:p>
        </p:txBody>
      </p:sp>
      <p:pic>
        <p:nvPicPr>
          <p:cNvPr id="21" name="図 20">
            <a:extLst>
              <a:ext uri="{FF2B5EF4-FFF2-40B4-BE49-F238E27FC236}">
                <a16:creationId xmlns:a16="http://schemas.microsoft.com/office/drawing/2014/main" id="{6A944C53-E66E-4A3D-BBA5-F04B8E266CFC}"/>
              </a:ext>
            </a:extLst>
          </p:cNvPr>
          <p:cNvPicPr>
            <a:picLocks noChangeAspect="1"/>
          </p:cNvPicPr>
          <p:nvPr/>
        </p:nvPicPr>
        <p:blipFill>
          <a:blip r:embed="rId6"/>
          <a:stretch>
            <a:fillRect/>
          </a:stretch>
        </p:blipFill>
        <p:spPr>
          <a:xfrm>
            <a:off x="5590131" y="1007834"/>
            <a:ext cx="3161688" cy="2634740"/>
          </a:xfrm>
          <a:prstGeom prst="rect">
            <a:avLst/>
          </a:prstGeom>
        </p:spPr>
      </p:pic>
      <p:sp>
        <p:nvSpPr>
          <p:cNvPr id="22" name="テキスト ボックス 21">
            <a:extLst>
              <a:ext uri="{FF2B5EF4-FFF2-40B4-BE49-F238E27FC236}">
                <a16:creationId xmlns:a16="http://schemas.microsoft.com/office/drawing/2014/main" id="{2782C30C-2D51-48E5-A1B9-F0038890576A}"/>
              </a:ext>
            </a:extLst>
          </p:cNvPr>
          <p:cNvSpPr txBox="1"/>
          <p:nvPr/>
        </p:nvSpPr>
        <p:spPr>
          <a:xfrm>
            <a:off x="5887370" y="1397238"/>
            <a:ext cx="479618" cy="369332"/>
          </a:xfrm>
          <a:prstGeom prst="rect">
            <a:avLst/>
          </a:prstGeom>
          <a:noFill/>
        </p:spPr>
        <p:txBody>
          <a:bodyPr wrap="none" rtlCol="0">
            <a:spAutoFit/>
          </a:bodyPr>
          <a:lstStyle/>
          <a:p>
            <a:r>
              <a:rPr kumimoji="1" lang="en-US" altLang="ja-JP" dirty="0"/>
              <a:t>TX</a:t>
            </a:r>
            <a:endParaRPr kumimoji="1" lang="ja-JP" altLang="en-US" dirty="0"/>
          </a:p>
        </p:txBody>
      </p:sp>
      <p:sp>
        <p:nvSpPr>
          <p:cNvPr id="3" name="テキスト ボックス 2">
            <a:extLst>
              <a:ext uri="{FF2B5EF4-FFF2-40B4-BE49-F238E27FC236}">
                <a16:creationId xmlns:a16="http://schemas.microsoft.com/office/drawing/2014/main" id="{EB423269-8B54-4DB5-AF28-C0723FF29BC3}"/>
              </a:ext>
            </a:extLst>
          </p:cNvPr>
          <p:cNvSpPr txBox="1"/>
          <p:nvPr/>
        </p:nvSpPr>
        <p:spPr>
          <a:xfrm>
            <a:off x="906179" y="2570054"/>
            <a:ext cx="2451797" cy="1200329"/>
          </a:xfrm>
          <a:prstGeom prst="rect">
            <a:avLst/>
          </a:prstGeom>
          <a:noFill/>
        </p:spPr>
        <p:txBody>
          <a:bodyPr wrap="square" rtlCol="0">
            <a:spAutoFit/>
          </a:bodyPr>
          <a:lstStyle/>
          <a:p>
            <a:r>
              <a:rPr kumimoji="1" lang="ja-JP" altLang="en-US" dirty="0"/>
              <a:t>中国でも、北京の市場でクラスターが発生し、厳重な対応が始まっている</a:t>
            </a:r>
          </a:p>
        </p:txBody>
      </p:sp>
      <p:sp>
        <p:nvSpPr>
          <p:cNvPr id="23" name="正方形/長方形 22">
            <a:extLst>
              <a:ext uri="{FF2B5EF4-FFF2-40B4-BE49-F238E27FC236}">
                <a16:creationId xmlns:a16="http://schemas.microsoft.com/office/drawing/2014/main" id="{BFFF7435-AA3E-4BCE-8816-4C415FD6AC6E}"/>
              </a:ext>
            </a:extLst>
          </p:cNvPr>
          <p:cNvSpPr/>
          <p:nvPr/>
        </p:nvSpPr>
        <p:spPr>
          <a:xfrm>
            <a:off x="5549808" y="6572981"/>
            <a:ext cx="4134465" cy="307777"/>
          </a:xfrm>
          <a:prstGeom prst="rect">
            <a:avLst/>
          </a:prstGeom>
        </p:spPr>
        <p:txBody>
          <a:bodyPr wrap="none">
            <a:spAutoFit/>
          </a:bodyPr>
          <a:lstStyle/>
          <a:p>
            <a:r>
              <a:rPr lang="ja-JP" altLang="en-US" sz="1400" dirty="0">
                <a:solidFill>
                  <a:srgbClr val="000000"/>
                </a:solidFill>
                <a:latin typeface="YakuHanJP"/>
              </a:rPr>
              <a:t>札幌医科大学医学部附属フロンティア医学研究所</a:t>
            </a:r>
            <a:endParaRPr lang="ja-JP" altLang="en-US" sz="1400" dirty="0"/>
          </a:p>
        </p:txBody>
      </p:sp>
      <p:sp>
        <p:nvSpPr>
          <p:cNvPr id="24" name="テキスト ボックス 23">
            <a:extLst>
              <a:ext uri="{FF2B5EF4-FFF2-40B4-BE49-F238E27FC236}">
                <a16:creationId xmlns:a16="http://schemas.microsoft.com/office/drawing/2014/main" id="{A1F5377E-F027-4590-8D2A-06A426450387}"/>
              </a:ext>
            </a:extLst>
          </p:cNvPr>
          <p:cNvSpPr txBox="1"/>
          <p:nvPr/>
        </p:nvSpPr>
        <p:spPr>
          <a:xfrm>
            <a:off x="8956038" y="3117273"/>
            <a:ext cx="1449436" cy="261610"/>
          </a:xfrm>
          <a:prstGeom prst="rect">
            <a:avLst/>
          </a:prstGeom>
          <a:noFill/>
        </p:spPr>
        <p:txBody>
          <a:bodyPr wrap="none" rtlCol="0">
            <a:spAutoFit/>
          </a:bodyPr>
          <a:lstStyle/>
          <a:p>
            <a:r>
              <a:rPr kumimoji="1" lang="en-US" altLang="ja-JP" sz="1100" dirty="0"/>
              <a:t>Johns</a:t>
            </a:r>
            <a:r>
              <a:rPr kumimoji="1" lang="ja-JP" altLang="en-US" sz="1100" dirty="0"/>
              <a:t> </a:t>
            </a:r>
            <a:r>
              <a:rPr kumimoji="1" lang="en-US" altLang="ja-JP" sz="1100" dirty="0"/>
              <a:t>Hopkins</a:t>
            </a:r>
            <a:r>
              <a:rPr kumimoji="1" lang="ja-JP" altLang="en-US" sz="1100" dirty="0"/>
              <a:t> 大学</a:t>
            </a:r>
          </a:p>
        </p:txBody>
      </p:sp>
      <p:sp>
        <p:nvSpPr>
          <p:cNvPr id="4" name="スライド番号プレースホルダー 3"/>
          <p:cNvSpPr>
            <a:spLocks noGrp="1"/>
          </p:cNvSpPr>
          <p:nvPr>
            <p:ph type="sldNum" sz="quarter" idx="12"/>
          </p:nvPr>
        </p:nvSpPr>
        <p:spPr/>
        <p:txBody>
          <a:bodyPr/>
          <a:lstStyle/>
          <a:p>
            <a:fld id="{34830365-98F3-4C08-A140-841221DA7E31}" type="slidenum">
              <a:rPr kumimoji="1" lang="ja-JP" altLang="en-US" smtClean="0"/>
              <a:t>16</a:t>
            </a:fld>
            <a:endParaRPr kumimoji="1" lang="ja-JP" altLang="en-US"/>
          </a:p>
        </p:txBody>
      </p:sp>
    </p:spTree>
    <p:extLst>
      <p:ext uri="{BB962C8B-B14F-4D97-AF65-F5344CB8AC3E}">
        <p14:creationId xmlns:p14="http://schemas.microsoft.com/office/powerpoint/2010/main" val="277963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3B69F-D129-4B2C-9FE8-A90FF930B46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A0F7FD0-8978-4A1D-9EA7-62B1EA6D6020}"/>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A2DBCEF0-AE8C-4908-B293-8B92CAFA5386}"/>
              </a:ext>
            </a:extLst>
          </p:cNvPr>
          <p:cNvPicPr>
            <a:picLocks noChangeAspect="1"/>
          </p:cNvPicPr>
          <p:nvPr/>
        </p:nvPicPr>
        <p:blipFill rotWithShape="1">
          <a:blip r:embed="rId2"/>
          <a:srcRect l="18990" t="7879" r="20480" b="14910"/>
          <a:stretch/>
        </p:blipFill>
        <p:spPr>
          <a:xfrm>
            <a:off x="78478" y="331574"/>
            <a:ext cx="7564582" cy="6030839"/>
          </a:xfrm>
          <a:prstGeom prst="rect">
            <a:avLst/>
          </a:prstGeom>
        </p:spPr>
      </p:pic>
      <p:pic>
        <p:nvPicPr>
          <p:cNvPr id="5" name="図 4">
            <a:extLst>
              <a:ext uri="{FF2B5EF4-FFF2-40B4-BE49-F238E27FC236}">
                <a16:creationId xmlns:a16="http://schemas.microsoft.com/office/drawing/2014/main" id="{133F8EAE-392D-4714-8F7A-AEBC7A55C1DD}"/>
              </a:ext>
            </a:extLst>
          </p:cNvPr>
          <p:cNvPicPr>
            <a:picLocks noChangeAspect="1"/>
          </p:cNvPicPr>
          <p:nvPr/>
        </p:nvPicPr>
        <p:blipFill>
          <a:blip r:embed="rId3"/>
          <a:stretch>
            <a:fillRect/>
          </a:stretch>
        </p:blipFill>
        <p:spPr>
          <a:xfrm>
            <a:off x="7612380" y="0"/>
            <a:ext cx="4582460" cy="3818717"/>
          </a:xfrm>
          <a:prstGeom prst="rect">
            <a:avLst/>
          </a:prstGeom>
        </p:spPr>
      </p:pic>
      <p:sp>
        <p:nvSpPr>
          <p:cNvPr id="6" name="テキスト ボックス 5">
            <a:extLst>
              <a:ext uri="{FF2B5EF4-FFF2-40B4-BE49-F238E27FC236}">
                <a16:creationId xmlns:a16="http://schemas.microsoft.com/office/drawing/2014/main" id="{DE801E33-64F6-4872-ADAC-F7893DA05EC5}"/>
              </a:ext>
            </a:extLst>
          </p:cNvPr>
          <p:cNvSpPr txBox="1"/>
          <p:nvPr/>
        </p:nvSpPr>
        <p:spPr>
          <a:xfrm>
            <a:off x="7964200" y="331574"/>
            <a:ext cx="877163" cy="369332"/>
          </a:xfrm>
          <a:prstGeom prst="rect">
            <a:avLst/>
          </a:prstGeom>
          <a:noFill/>
        </p:spPr>
        <p:txBody>
          <a:bodyPr wrap="none" rtlCol="0">
            <a:spAutoFit/>
          </a:bodyPr>
          <a:lstStyle/>
          <a:p>
            <a:r>
              <a:rPr kumimoji="1" lang="ja-JP" altLang="en-US"/>
              <a:t>イラン</a:t>
            </a:r>
          </a:p>
        </p:txBody>
      </p:sp>
      <p:sp>
        <p:nvSpPr>
          <p:cNvPr id="8" name="テキスト ボックス 7">
            <a:extLst>
              <a:ext uri="{FF2B5EF4-FFF2-40B4-BE49-F238E27FC236}">
                <a16:creationId xmlns:a16="http://schemas.microsoft.com/office/drawing/2014/main" id="{27513B67-BC89-469C-ABA6-F31BEAB117CB}"/>
              </a:ext>
            </a:extLst>
          </p:cNvPr>
          <p:cNvSpPr txBox="1"/>
          <p:nvPr/>
        </p:nvSpPr>
        <p:spPr>
          <a:xfrm>
            <a:off x="7818970" y="3529102"/>
            <a:ext cx="4169280" cy="923330"/>
          </a:xfrm>
          <a:prstGeom prst="rect">
            <a:avLst/>
          </a:prstGeom>
          <a:noFill/>
        </p:spPr>
        <p:txBody>
          <a:bodyPr wrap="square" rtlCol="0">
            <a:spAutoFit/>
          </a:bodyPr>
          <a:lstStyle/>
          <a:p>
            <a:r>
              <a:rPr kumimoji="1" lang="ja-JP" altLang="en-US" dirty="0"/>
              <a:t>イランではいったん減少傾向に入ったものの社会活動を再開と同じ時期から再増加がみられている（第</a:t>
            </a:r>
            <a:r>
              <a:rPr kumimoji="1" lang="en-US" altLang="ja-JP" dirty="0"/>
              <a:t>2</a:t>
            </a:r>
            <a:r>
              <a:rPr kumimoji="1" lang="ja-JP" altLang="en-US" dirty="0"/>
              <a:t>波）</a:t>
            </a:r>
          </a:p>
        </p:txBody>
      </p:sp>
      <p:sp>
        <p:nvSpPr>
          <p:cNvPr id="9" name="テキスト ボックス 8">
            <a:extLst>
              <a:ext uri="{FF2B5EF4-FFF2-40B4-BE49-F238E27FC236}">
                <a16:creationId xmlns:a16="http://schemas.microsoft.com/office/drawing/2014/main" id="{5EED866F-A4F5-484E-A159-58B06DA337A3}"/>
              </a:ext>
            </a:extLst>
          </p:cNvPr>
          <p:cNvSpPr txBox="1"/>
          <p:nvPr/>
        </p:nvSpPr>
        <p:spPr>
          <a:xfrm>
            <a:off x="4249128" y="5151664"/>
            <a:ext cx="461665" cy="697941"/>
          </a:xfrm>
          <a:prstGeom prst="rect">
            <a:avLst/>
          </a:prstGeom>
          <a:noFill/>
        </p:spPr>
        <p:txBody>
          <a:bodyPr vert="eaVert" wrap="square" rtlCol="0">
            <a:spAutoFit/>
          </a:bodyPr>
          <a:lstStyle/>
          <a:p>
            <a:r>
              <a:rPr kumimoji="1" lang="ja-JP" altLang="en-US" dirty="0"/>
              <a:t>日本</a:t>
            </a:r>
          </a:p>
        </p:txBody>
      </p:sp>
      <p:sp>
        <p:nvSpPr>
          <p:cNvPr id="10" name="テキスト ボックス 9">
            <a:extLst>
              <a:ext uri="{FF2B5EF4-FFF2-40B4-BE49-F238E27FC236}">
                <a16:creationId xmlns:a16="http://schemas.microsoft.com/office/drawing/2014/main" id="{0DCADE97-55AC-4181-93C5-6D6497FA62B2}"/>
              </a:ext>
            </a:extLst>
          </p:cNvPr>
          <p:cNvSpPr txBox="1"/>
          <p:nvPr/>
        </p:nvSpPr>
        <p:spPr>
          <a:xfrm>
            <a:off x="5423276" y="1709853"/>
            <a:ext cx="877163" cy="369332"/>
          </a:xfrm>
          <a:prstGeom prst="rect">
            <a:avLst/>
          </a:prstGeom>
          <a:noFill/>
        </p:spPr>
        <p:txBody>
          <a:bodyPr wrap="none" rtlCol="0">
            <a:spAutoFit/>
          </a:bodyPr>
          <a:lstStyle/>
          <a:p>
            <a:r>
              <a:rPr kumimoji="1" lang="ja-JP" altLang="en-US"/>
              <a:t>イラン</a:t>
            </a:r>
          </a:p>
        </p:txBody>
      </p:sp>
      <p:sp>
        <p:nvSpPr>
          <p:cNvPr id="11" name="テキスト ボックス 10">
            <a:extLst>
              <a:ext uri="{FF2B5EF4-FFF2-40B4-BE49-F238E27FC236}">
                <a16:creationId xmlns:a16="http://schemas.microsoft.com/office/drawing/2014/main" id="{E7F05AEA-4E45-4BBF-BB66-99E789CE96A7}"/>
              </a:ext>
            </a:extLst>
          </p:cNvPr>
          <p:cNvSpPr txBox="1"/>
          <p:nvPr/>
        </p:nvSpPr>
        <p:spPr>
          <a:xfrm>
            <a:off x="4611400" y="843240"/>
            <a:ext cx="1107996" cy="369332"/>
          </a:xfrm>
          <a:prstGeom prst="rect">
            <a:avLst/>
          </a:prstGeom>
          <a:noFill/>
        </p:spPr>
        <p:txBody>
          <a:bodyPr wrap="none" rtlCol="0">
            <a:spAutoFit/>
          </a:bodyPr>
          <a:lstStyle/>
          <a:p>
            <a:r>
              <a:rPr kumimoji="1" lang="ja-JP" altLang="en-US"/>
              <a:t>イタリア</a:t>
            </a:r>
            <a:endParaRPr kumimoji="1" lang="ja-JP" altLang="en-US" dirty="0"/>
          </a:p>
        </p:txBody>
      </p:sp>
      <p:sp>
        <p:nvSpPr>
          <p:cNvPr id="12" name="正方形/長方形 11">
            <a:extLst>
              <a:ext uri="{FF2B5EF4-FFF2-40B4-BE49-F238E27FC236}">
                <a16:creationId xmlns:a16="http://schemas.microsoft.com/office/drawing/2014/main" id="{49E6B850-887D-4776-B24C-4BB15B42EF5B}"/>
              </a:ext>
            </a:extLst>
          </p:cNvPr>
          <p:cNvSpPr/>
          <p:nvPr/>
        </p:nvSpPr>
        <p:spPr>
          <a:xfrm>
            <a:off x="5549808" y="6572981"/>
            <a:ext cx="4134465" cy="307777"/>
          </a:xfrm>
          <a:prstGeom prst="rect">
            <a:avLst/>
          </a:prstGeom>
        </p:spPr>
        <p:txBody>
          <a:bodyPr wrap="none">
            <a:spAutoFit/>
          </a:bodyPr>
          <a:lstStyle/>
          <a:p>
            <a:r>
              <a:rPr lang="ja-JP" altLang="en-US" sz="1400" dirty="0">
                <a:solidFill>
                  <a:srgbClr val="000000"/>
                </a:solidFill>
                <a:latin typeface="YakuHanJP"/>
              </a:rPr>
              <a:t>札幌医科大学医学部附属フロンティア医学研究所</a:t>
            </a:r>
            <a:endParaRPr lang="ja-JP" altLang="en-US" sz="1400" dirty="0"/>
          </a:p>
        </p:txBody>
      </p:sp>
      <p:sp>
        <p:nvSpPr>
          <p:cNvPr id="7" name="テキスト ボックス 6">
            <a:extLst>
              <a:ext uri="{FF2B5EF4-FFF2-40B4-BE49-F238E27FC236}">
                <a16:creationId xmlns:a16="http://schemas.microsoft.com/office/drawing/2014/main" id="{97F5D240-6906-45E6-B0CB-FF1A68FFDA28}"/>
              </a:ext>
            </a:extLst>
          </p:cNvPr>
          <p:cNvSpPr txBox="1"/>
          <p:nvPr/>
        </p:nvSpPr>
        <p:spPr>
          <a:xfrm>
            <a:off x="8151649" y="644808"/>
            <a:ext cx="1449436" cy="261610"/>
          </a:xfrm>
          <a:prstGeom prst="rect">
            <a:avLst/>
          </a:prstGeom>
          <a:noFill/>
        </p:spPr>
        <p:txBody>
          <a:bodyPr wrap="none" rtlCol="0">
            <a:spAutoFit/>
          </a:bodyPr>
          <a:lstStyle/>
          <a:p>
            <a:r>
              <a:rPr kumimoji="1" lang="en-US" altLang="ja-JP" sz="1100" dirty="0"/>
              <a:t>Johns</a:t>
            </a:r>
            <a:r>
              <a:rPr kumimoji="1" lang="ja-JP" altLang="en-US" sz="1100" dirty="0"/>
              <a:t> </a:t>
            </a:r>
            <a:r>
              <a:rPr kumimoji="1" lang="en-US" altLang="ja-JP" sz="1100" dirty="0"/>
              <a:t>Hopkins</a:t>
            </a:r>
            <a:r>
              <a:rPr kumimoji="1" lang="ja-JP" altLang="en-US" sz="1100" dirty="0"/>
              <a:t> 大学</a:t>
            </a:r>
          </a:p>
        </p:txBody>
      </p:sp>
      <p:sp>
        <p:nvSpPr>
          <p:cNvPr id="13" name="スライド番号プレースホルダー 12"/>
          <p:cNvSpPr>
            <a:spLocks noGrp="1"/>
          </p:cNvSpPr>
          <p:nvPr>
            <p:ph type="sldNum" sz="quarter" idx="12"/>
          </p:nvPr>
        </p:nvSpPr>
        <p:spPr/>
        <p:txBody>
          <a:bodyPr/>
          <a:lstStyle/>
          <a:p>
            <a:fld id="{34830365-98F3-4C08-A140-841221DA7E31}" type="slidenum">
              <a:rPr kumimoji="1" lang="ja-JP" altLang="en-US" smtClean="0"/>
              <a:t>17</a:t>
            </a:fld>
            <a:endParaRPr kumimoji="1" lang="ja-JP" altLang="en-US"/>
          </a:p>
        </p:txBody>
      </p:sp>
    </p:spTree>
    <p:extLst>
      <p:ext uri="{BB962C8B-B14F-4D97-AF65-F5344CB8AC3E}">
        <p14:creationId xmlns:p14="http://schemas.microsoft.com/office/powerpoint/2010/main" val="190657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53340" y="68580"/>
            <a:ext cx="12085320" cy="6720840"/>
          </a:xfrm>
          <a:prstGeom prst="rect">
            <a:avLst/>
          </a:prstGeom>
        </p:spPr>
      </p:pic>
      <p:sp>
        <p:nvSpPr>
          <p:cNvPr id="6" name="正方形/長方形 5">
            <a:extLst>
              <a:ext uri="{FF2B5EF4-FFF2-40B4-BE49-F238E27FC236}">
                <a16:creationId xmlns:a16="http://schemas.microsoft.com/office/drawing/2014/main" id="{D0D69F32-5E52-425A-B88E-D68992D37B68}"/>
              </a:ext>
            </a:extLst>
          </p:cNvPr>
          <p:cNvSpPr/>
          <p:nvPr/>
        </p:nvSpPr>
        <p:spPr>
          <a:xfrm>
            <a:off x="7486023" y="3888709"/>
            <a:ext cx="4572000" cy="1678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9262" y="5794249"/>
            <a:ext cx="1800493" cy="369332"/>
          </a:xfrm>
          <a:prstGeom prst="rect">
            <a:avLst/>
          </a:prstGeom>
          <a:noFill/>
        </p:spPr>
        <p:txBody>
          <a:bodyPr wrap="none" rtlCol="0">
            <a:spAutoFit/>
          </a:bodyPr>
          <a:lstStyle/>
          <a:p>
            <a:r>
              <a:rPr lang="ja-JP" altLang="en-US" dirty="0"/>
              <a:t>実効再生産数＝</a:t>
            </a:r>
            <a:endParaRPr kumimoji="1" lang="ja-JP" altLang="en-US" dirty="0"/>
          </a:p>
        </p:txBody>
      </p:sp>
      <p:sp>
        <p:nvSpPr>
          <p:cNvPr id="3" name="テキスト ボックス 2"/>
          <p:cNvSpPr txBox="1"/>
          <p:nvPr/>
        </p:nvSpPr>
        <p:spPr>
          <a:xfrm>
            <a:off x="2339753" y="5588553"/>
            <a:ext cx="2852063" cy="369332"/>
          </a:xfrm>
          <a:prstGeom prst="rect">
            <a:avLst/>
          </a:prstGeom>
          <a:noFill/>
        </p:spPr>
        <p:txBody>
          <a:bodyPr wrap="none" rtlCol="0">
            <a:spAutoFit/>
          </a:bodyPr>
          <a:lstStyle/>
          <a:p>
            <a:r>
              <a:rPr kumimoji="1" lang="ja-JP" altLang="en-US" dirty="0"/>
              <a:t>直近</a:t>
            </a:r>
            <a:r>
              <a:rPr kumimoji="1" lang="en-US" altLang="ja-JP" dirty="0"/>
              <a:t>7</a:t>
            </a:r>
            <a:r>
              <a:rPr kumimoji="1" lang="ja-JP" altLang="en-US" dirty="0"/>
              <a:t>日間の新規陽性者数</a:t>
            </a:r>
          </a:p>
        </p:txBody>
      </p:sp>
      <p:sp>
        <p:nvSpPr>
          <p:cNvPr id="8" name="テキスト ボックス 7"/>
          <p:cNvSpPr txBox="1"/>
          <p:nvPr/>
        </p:nvSpPr>
        <p:spPr>
          <a:xfrm>
            <a:off x="2224338" y="6058671"/>
            <a:ext cx="3082895" cy="369332"/>
          </a:xfrm>
          <a:prstGeom prst="rect">
            <a:avLst/>
          </a:prstGeom>
          <a:noFill/>
        </p:spPr>
        <p:txBody>
          <a:bodyPr wrap="none" rtlCol="0">
            <a:spAutoFit/>
          </a:bodyPr>
          <a:lstStyle/>
          <a:p>
            <a:r>
              <a:rPr kumimoji="1" lang="ja-JP" altLang="en-US" dirty="0"/>
              <a:t>その前</a:t>
            </a:r>
            <a:r>
              <a:rPr kumimoji="1" lang="en-US" altLang="ja-JP" dirty="0"/>
              <a:t>7</a:t>
            </a:r>
            <a:r>
              <a:rPr kumimoji="1" lang="ja-JP" altLang="en-US" dirty="0"/>
              <a:t>日間の新規陽性者数</a:t>
            </a:r>
          </a:p>
        </p:txBody>
      </p:sp>
      <p:cxnSp>
        <p:nvCxnSpPr>
          <p:cNvPr id="10" name="直線コネクタ 9"/>
          <p:cNvCxnSpPr/>
          <p:nvPr/>
        </p:nvCxnSpPr>
        <p:spPr>
          <a:xfrm>
            <a:off x="2224338" y="5957885"/>
            <a:ext cx="2967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右大かっこ 10"/>
          <p:cNvSpPr/>
          <p:nvPr/>
        </p:nvSpPr>
        <p:spPr>
          <a:xfrm>
            <a:off x="5134107" y="5588553"/>
            <a:ext cx="115417" cy="91440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左大かっこ 11"/>
          <p:cNvSpPr/>
          <p:nvPr/>
        </p:nvSpPr>
        <p:spPr>
          <a:xfrm>
            <a:off x="2208914" y="5588553"/>
            <a:ext cx="73152" cy="9144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5249503" y="5385906"/>
            <a:ext cx="333746" cy="369332"/>
          </a:xfrm>
          <a:prstGeom prst="rect">
            <a:avLst/>
          </a:prstGeom>
          <a:noFill/>
        </p:spPr>
        <p:txBody>
          <a:bodyPr wrap="none" rtlCol="0">
            <a:spAutoFit/>
          </a:bodyPr>
          <a:lstStyle/>
          <a:p>
            <a:r>
              <a:rPr kumimoji="1" lang="en-US" altLang="ja-JP" dirty="0"/>
              <a:t>X</a:t>
            </a:r>
            <a:endParaRPr kumimoji="1" lang="ja-JP" altLang="en-US" dirty="0"/>
          </a:p>
        </p:txBody>
      </p:sp>
      <p:sp>
        <p:nvSpPr>
          <p:cNvPr id="14" name="テキスト ボックス 13"/>
          <p:cNvSpPr txBox="1"/>
          <p:nvPr/>
        </p:nvSpPr>
        <p:spPr>
          <a:xfrm>
            <a:off x="6095999" y="6163581"/>
            <a:ext cx="500458" cy="369332"/>
          </a:xfrm>
          <a:prstGeom prst="rect">
            <a:avLst/>
          </a:prstGeom>
          <a:noFill/>
        </p:spPr>
        <p:txBody>
          <a:bodyPr wrap="none" rtlCol="0">
            <a:spAutoFit/>
          </a:bodyPr>
          <a:lstStyle/>
          <a:p>
            <a:r>
              <a:rPr kumimoji="1" lang="en-US" altLang="ja-JP" dirty="0"/>
              <a:t>X=</a:t>
            </a:r>
            <a:endParaRPr kumimoji="1" lang="ja-JP" altLang="en-US" dirty="0"/>
          </a:p>
        </p:txBody>
      </p:sp>
      <p:sp>
        <p:nvSpPr>
          <p:cNvPr id="15" name="テキスト ボックス 14"/>
          <p:cNvSpPr txBox="1"/>
          <p:nvPr/>
        </p:nvSpPr>
        <p:spPr>
          <a:xfrm>
            <a:off x="6596457" y="5989700"/>
            <a:ext cx="1569660" cy="369332"/>
          </a:xfrm>
          <a:prstGeom prst="rect">
            <a:avLst/>
          </a:prstGeom>
          <a:noFill/>
        </p:spPr>
        <p:txBody>
          <a:bodyPr wrap="none" rtlCol="0">
            <a:spAutoFit/>
          </a:bodyPr>
          <a:lstStyle/>
          <a:p>
            <a:r>
              <a:rPr lang="ja-JP" altLang="en-US" dirty="0"/>
              <a:t>平均世代時間</a:t>
            </a:r>
            <a:endParaRPr kumimoji="1" lang="en-US" altLang="ja-JP" dirty="0"/>
          </a:p>
        </p:txBody>
      </p:sp>
      <p:cxnSp>
        <p:nvCxnSpPr>
          <p:cNvPr id="16" name="直線コネクタ 15"/>
          <p:cNvCxnSpPr/>
          <p:nvPr/>
        </p:nvCxnSpPr>
        <p:spPr>
          <a:xfrm>
            <a:off x="6578619" y="6359032"/>
            <a:ext cx="1684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932025" y="6405980"/>
            <a:ext cx="1107996" cy="369332"/>
          </a:xfrm>
          <a:prstGeom prst="rect">
            <a:avLst/>
          </a:prstGeom>
          <a:noFill/>
        </p:spPr>
        <p:txBody>
          <a:bodyPr wrap="none" rtlCol="0">
            <a:spAutoFit/>
          </a:bodyPr>
          <a:lstStyle/>
          <a:p>
            <a:r>
              <a:rPr lang="ja-JP" altLang="en-US" dirty="0"/>
              <a:t>報告間隔</a:t>
            </a:r>
            <a:endParaRPr kumimoji="1" lang="en-US" altLang="ja-JP" dirty="0"/>
          </a:p>
        </p:txBody>
      </p:sp>
      <p:sp>
        <p:nvSpPr>
          <p:cNvPr id="19" name="テキスト ボックス 18"/>
          <p:cNvSpPr txBox="1"/>
          <p:nvPr/>
        </p:nvSpPr>
        <p:spPr>
          <a:xfrm>
            <a:off x="636207" y="5142417"/>
            <a:ext cx="1569660" cy="369332"/>
          </a:xfrm>
          <a:prstGeom prst="rect">
            <a:avLst/>
          </a:prstGeom>
          <a:noFill/>
          <a:ln>
            <a:solidFill>
              <a:schemeClr val="tx1"/>
            </a:solidFill>
          </a:ln>
        </p:spPr>
        <p:txBody>
          <a:bodyPr wrap="none" rtlCol="0">
            <a:spAutoFit/>
          </a:bodyPr>
          <a:lstStyle/>
          <a:p>
            <a:r>
              <a:rPr kumimoji="1" lang="ja-JP" altLang="en-US"/>
              <a:t>東洋経済</a:t>
            </a:r>
            <a:r>
              <a:rPr lang="ja-JP" altLang="en-US"/>
              <a:t>新聞</a:t>
            </a:r>
            <a:endParaRPr kumimoji="1" lang="ja-JP" altLang="en-US"/>
          </a:p>
        </p:txBody>
      </p:sp>
      <p:sp>
        <p:nvSpPr>
          <p:cNvPr id="9" name="スライド番号プレースホルダー 8"/>
          <p:cNvSpPr>
            <a:spLocks noGrp="1"/>
          </p:cNvSpPr>
          <p:nvPr>
            <p:ph type="sldNum" sz="quarter" idx="12"/>
          </p:nvPr>
        </p:nvSpPr>
        <p:spPr/>
        <p:txBody>
          <a:bodyPr/>
          <a:lstStyle/>
          <a:p>
            <a:fld id="{34830365-98F3-4C08-A140-841221DA7E31}" type="slidenum">
              <a:rPr kumimoji="1" lang="ja-JP" altLang="en-US" smtClean="0"/>
              <a:t>18</a:t>
            </a:fld>
            <a:endParaRPr kumimoji="1" lang="ja-JP" altLang="en-US"/>
          </a:p>
        </p:txBody>
      </p:sp>
      <p:pic>
        <p:nvPicPr>
          <p:cNvPr id="20" name="図 19"/>
          <p:cNvPicPr>
            <a:picLocks noChangeAspect="1"/>
          </p:cNvPicPr>
          <p:nvPr/>
        </p:nvPicPr>
        <p:blipFill>
          <a:blip r:embed="rId3"/>
          <a:stretch>
            <a:fillRect/>
          </a:stretch>
        </p:blipFill>
        <p:spPr>
          <a:xfrm>
            <a:off x="4460883" y="560671"/>
            <a:ext cx="7597140" cy="3116580"/>
          </a:xfrm>
          <a:prstGeom prst="rect">
            <a:avLst/>
          </a:prstGeom>
        </p:spPr>
      </p:pic>
      <p:sp>
        <p:nvSpPr>
          <p:cNvPr id="7" name="矢印: 左カーブ 6">
            <a:extLst>
              <a:ext uri="{FF2B5EF4-FFF2-40B4-BE49-F238E27FC236}">
                <a16:creationId xmlns:a16="http://schemas.microsoft.com/office/drawing/2014/main" id="{920835F6-3EFA-46A9-8FEA-CC201496B290}"/>
              </a:ext>
            </a:extLst>
          </p:cNvPr>
          <p:cNvSpPr/>
          <p:nvPr/>
        </p:nvSpPr>
        <p:spPr>
          <a:xfrm rot="10469153">
            <a:off x="7663314" y="3245719"/>
            <a:ext cx="361741" cy="793820"/>
          </a:xfrm>
          <a:prstGeom prst="curvedLeftArrow">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2757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グループ化 139"/>
          <p:cNvGrpSpPr/>
          <p:nvPr/>
        </p:nvGrpSpPr>
        <p:grpSpPr>
          <a:xfrm flipH="1">
            <a:off x="3421053" y="1297926"/>
            <a:ext cx="2548893" cy="4834296"/>
            <a:chOff x="6714177" y="946739"/>
            <a:chExt cx="2956542" cy="5607454"/>
          </a:xfrm>
          <a:effectLst>
            <a:outerShdw blurRad="76200" dir="18900000" sy="23000" kx="-1200000" algn="bl" rotWithShape="0">
              <a:prstClr val="black">
                <a:alpha val="20000"/>
              </a:prstClr>
            </a:outerShdw>
          </a:effectLst>
        </p:grpSpPr>
        <p:grpSp>
          <p:nvGrpSpPr>
            <p:cNvPr id="146" name="グループ化 145"/>
            <p:cNvGrpSpPr/>
            <p:nvPr/>
          </p:nvGrpSpPr>
          <p:grpSpPr>
            <a:xfrm>
              <a:off x="6714177" y="946739"/>
              <a:ext cx="2956542" cy="5607454"/>
              <a:chOff x="6291845" y="867507"/>
              <a:chExt cx="2956542" cy="5607454"/>
            </a:xfrm>
          </p:grpSpPr>
          <p:grpSp>
            <p:nvGrpSpPr>
              <p:cNvPr id="150" name="グループ化 149"/>
              <p:cNvGrpSpPr/>
              <p:nvPr/>
            </p:nvGrpSpPr>
            <p:grpSpPr>
              <a:xfrm>
                <a:off x="6298779" y="867507"/>
                <a:ext cx="2949608" cy="5607454"/>
                <a:chOff x="7073246" y="867366"/>
                <a:chExt cx="2949608" cy="5607454"/>
              </a:xfrm>
            </p:grpSpPr>
            <p:sp>
              <p:nvSpPr>
                <p:cNvPr id="152" name="フリーフォーム 151"/>
                <p:cNvSpPr/>
                <p:nvPr/>
              </p:nvSpPr>
              <p:spPr>
                <a:xfrm>
                  <a:off x="8453410" y="867366"/>
                  <a:ext cx="1569444" cy="5607454"/>
                </a:xfrm>
                <a:custGeom>
                  <a:avLst/>
                  <a:gdLst>
                    <a:gd name="connsiteX0" fmla="*/ 164914 w 1569444"/>
                    <a:gd name="connsiteY0" fmla="*/ 5607454 h 5607454"/>
                    <a:gd name="connsiteX1" fmla="*/ 197571 w 1569444"/>
                    <a:gd name="connsiteY1" fmla="*/ 5193797 h 5607454"/>
                    <a:gd name="connsiteX2" fmla="*/ 66942 w 1569444"/>
                    <a:gd name="connsiteY2" fmla="*/ 4932540 h 5607454"/>
                    <a:gd name="connsiteX3" fmla="*/ 56056 w 1569444"/>
                    <a:gd name="connsiteY3" fmla="*/ 4333826 h 5607454"/>
                    <a:gd name="connsiteX4" fmla="*/ 132256 w 1569444"/>
                    <a:gd name="connsiteY4" fmla="*/ 3931054 h 5607454"/>
                    <a:gd name="connsiteX5" fmla="*/ 56056 w 1569444"/>
                    <a:gd name="connsiteY5" fmla="*/ 3528283 h 5607454"/>
                    <a:gd name="connsiteX6" fmla="*/ 1628 w 1569444"/>
                    <a:gd name="connsiteY6" fmla="*/ 3060197 h 5607454"/>
                    <a:gd name="connsiteX7" fmla="*/ 56056 w 1569444"/>
                    <a:gd name="connsiteY7" fmla="*/ 2483254 h 5607454"/>
                    <a:gd name="connsiteX8" fmla="*/ 426171 w 1569444"/>
                    <a:gd name="connsiteY8" fmla="*/ 2004283 h 5607454"/>
                    <a:gd name="connsiteX9" fmla="*/ 545914 w 1569444"/>
                    <a:gd name="connsiteY9" fmla="*/ 1873654 h 5607454"/>
                    <a:gd name="connsiteX10" fmla="*/ 556799 w 1569444"/>
                    <a:gd name="connsiteY10" fmla="*/ 1786569 h 5607454"/>
                    <a:gd name="connsiteX11" fmla="*/ 556799 w 1569444"/>
                    <a:gd name="connsiteY11" fmla="*/ 1666826 h 5607454"/>
                    <a:gd name="connsiteX12" fmla="*/ 556799 w 1569444"/>
                    <a:gd name="connsiteY12" fmla="*/ 1547083 h 5607454"/>
                    <a:gd name="connsiteX13" fmla="*/ 415285 w 1569444"/>
                    <a:gd name="connsiteY13" fmla="*/ 1547083 h 5607454"/>
                    <a:gd name="connsiteX14" fmla="*/ 262885 w 1569444"/>
                    <a:gd name="connsiteY14" fmla="*/ 1536197 h 5607454"/>
                    <a:gd name="connsiteX15" fmla="*/ 175799 w 1569444"/>
                    <a:gd name="connsiteY15" fmla="*/ 1503540 h 5607454"/>
                    <a:gd name="connsiteX16" fmla="*/ 164914 w 1569444"/>
                    <a:gd name="connsiteY16" fmla="*/ 1459997 h 5607454"/>
                    <a:gd name="connsiteX17" fmla="*/ 164914 w 1569444"/>
                    <a:gd name="connsiteY17" fmla="*/ 1362026 h 5607454"/>
                    <a:gd name="connsiteX18" fmla="*/ 132256 w 1569444"/>
                    <a:gd name="connsiteY18" fmla="*/ 1351140 h 5607454"/>
                    <a:gd name="connsiteX19" fmla="*/ 121371 w 1569444"/>
                    <a:gd name="connsiteY19" fmla="*/ 1340254 h 5607454"/>
                    <a:gd name="connsiteX20" fmla="*/ 121371 w 1569444"/>
                    <a:gd name="connsiteY20" fmla="*/ 1318483 h 5607454"/>
                    <a:gd name="connsiteX21" fmla="*/ 306428 w 1569444"/>
                    <a:gd name="connsiteY21" fmla="*/ 1307597 h 5607454"/>
                    <a:gd name="connsiteX22" fmla="*/ 415285 w 1569444"/>
                    <a:gd name="connsiteY22" fmla="*/ 1220511 h 5607454"/>
                    <a:gd name="connsiteX23" fmla="*/ 404399 w 1569444"/>
                    <a:gd name="connsiteY23" fmla="*/ 1220511 h 5607454"/>
                    <a:gd name="connsiteX24" fmla="*/ 306428 w 1569444"/>
                    <a:gd name="connsiteY24" fmla="*/ 1220511 h 5607454"/>
                    <a:gd name="connsiteX25" fmla="*/ 110485 w 1569444"/>
                    <a:gd name="connsiteY25" fmla="*/ 1198740 h 5607454"/>
                    <a:gd name="connsiteX26" fmla="*/ 99599 w 1569444"/>
                    <a:gd name="connsiteY26" fmla="*/ 1187854 h 5607454"/>
                    <a:gd name="connsiteX27" fmla="*/ 132256 w 1569444"/>
                    <a:gd name="connsiteY27" fmla="*/ 1155197 h 5607454"/>
                    <a:gd name="connsiteX28" fmla="*/ 132256 w 1569444"/>
                    <a:gd name="connsiteY28" fmla="*/ 1144311 h 5607454"/>
                    <a:gd name="connsiteX29" fmla="*/ 132256 w 1569444"/>
                    <a:gd name="connsiteY29" fmla="*/ 1089883 h 5607454"/>
                    <a:gd name="connsiteX30" fmla="*/ 99599 w 1569444"/>
                    <a:gd name="connsiteY30" fmla="*/ 1046340 h 5607454"/>
                    <a:gd name="connsiteX31" fmla="*/ 34285 w 1569444"/>
                    <a:gd name="connsiteY31" fmla="*/ 1024569 h 5607454"/>
                    <a:gd name="connsiteX32" fmla="*/ 164914 w 1569444"/>
                    <a:gd name="connsiteY32" fmla="*/ 817740 h 5607454"/>
                    <a:gd name="connsiteX33" fmla="*/ 241114 w 1569444"/>
                    <a:gd name="connsiteY33" fmla="*/ 752426 h 5607454"/>
                    <a:gd name="connsiteX34" fmla="*/ 197571 w 1569444"/>
                    <a:gd name="connsiteY34" fmla="*/ 491169 h 5607454"/>
                    <a:gd name="connsiteX35" fmla="*/ 426171 w 1569444"/>
                    <a:gd name="connsiteY35" fmla="*/ 77511 h 5607454"/>
                    <a:gd name="connsiteX36" fmla="*/ 807171 w 1569444"/>
                    <a:gd name="connsiteY36" fmla="*/ 1311 h 5607454"/>
                    <a:gd name="connsiteX37" fmla="*/ 1188171 w 1569444"/>
                    <a:gd name="connsiteY37" fmla="*/ 99283 h 5607454"/>
                    <a:gd name="connsiteX38" fmla="*/ 1449428 w 1569444"/>
                    <a:gd name="connsiteY38" fmla="*/ 349654 h 5607454"/>
                    <a:gd name="connsiteX39" fmla="*/ 1492971 w 1569444"/>
                    <a:gd name="connsiteY39" fmla="*/ 632683 h 5607454"/>
                    <a:gd name="connsiteX40" fmla="*/ 1492971 w 1569444"/>
                    <a:gd name="connsiteY40" fmla="*/ 915711 h 5607454"/>
                    <a:gd name="connsiteX41" fmla="*/ 1253485 w 1569444"/>
                    <a:gd name="connsiteY41" fmla="*/ 1231397 h 5607454"/>
                    <a:gd name="connsiteX42" fmla="*/ 1199056 w 1569444"/>
                    <a:gd name="connsiteY42" fmla="*/ 1470883 h 5607454"/>
                    <a:gd name="connsiteX43" fmla="*/ 1253485 w 1569444"/>
                    <a:gd name="connsiteY43" fmla="*/ 1753911 h 5607454"/>
                    <a:gd name="connsiteX44" fmla="*/ 1569171 w 1569444"/>
                    <a:gd name="connsiteY44" fmla="*/ 2330854 h 5607454"/>
                    <a:gd name="connsiteX45" fmla="*/ 1307914 w 1569444"/>
                    <a:gd name="connsiteY45" fmla="*/ 3680683 h 5607454"/>
                    <a:gd name="connsiteX46" fmla="*/ 1264371 w 1569444"/>
                    <a:gd name="connsiteY46" fmla="*/ 3887511 h 5607454"/>
                    <a:gd name="connsiteX47" fmla="*/ 1242599 w 1569444"/>
                    <a:gd name="connsiteY47" fmla="*/ 4246740 h 5607454"/>
                    <a:gd name="connsiteX48" fmla="*/ 1340571 w 1569444"/>
                    <a:gd name="connsiteY48" fmla="*/ 4736597 h 5607454"/>
                    <a:gd name="connsiteX49" fmla="*/ 1416771 w 1569444"/>
                    <a:gd name="connsiteY49" fmla="*/ 5095826 h 5607454"/>
                    <a:gd name="connsiteX50" fmla="*/ 1340571 w 1569444"/>
                    <a:gd name="connsiteY50" fmla="*/ 5553026 h 5607454"/>
                    <a:gd name="connsiteX51" fmla="*/ 1275256 w 1569444"/>
                    <a:gd name="connsiteY51" fmla="*/ 5596569 h 5607454"/>
                    <a:gd name="connsiteX52" fmla="*/ 1253485 w 1569444"/>
                    <a:gd name="connsiteY52" fmla="*/ 5596569 h 5607454"/>
                    <a:gd name="connsiteX53" fmla="*/ 1101085 w 1569444"/>
                    <a:gd name="connsiteY53" fmla="*/ 5596569 h 5607454"/>
                    <a:gd name="connsiteX54" fmla="*/ 905142 w 1569444"/>
                    <a:gd name="connsiteY54" fmla="*/ 5596569 h 5607454"/>
                    <a:gd name="connsiteX55" fmla="*/ 426171 w 1569444"/>
                    <a:gd name="connsiteY55" fmla="*/ 5596569 h 5607454"/>
                    <a:gd name="connsiteX56" fmla="*/ 251999 w 1569444"/>
                    <a:gd name="connsiteY56" fmla="*/ 5596569 h 5607454"/>
                    <a:gd name="connsiteX57" fmla="*/ 164914 w 1569444"/>
                    <a:gd name="connsiteY57" fmla="*/ 5607454 h 560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69444" h="5607454">
                      <a:moveTo>
                        <a:pt x="164914" y="5607454"/>
                      </a:moveTo>
                      <a:cubicBezTo>
                        <a:pt x="189407" y="5456868"/>
                        <a:pt x="213900" y="5306283"/>
                        <a:pt x="197571" y="5193797"/>
                      </a:cubicBezTo>
                      <a:cubicBezTo>
                        <a:pt x="181242" y="5081311"/>
                        <a:pt x="90528" y="5075868"/>
                        <a:pt x="66942" y="4932540"/>
                      </a:cubicBezTo>
                      <a:cubicBezTo>
                        <a:pt x="43356" y="4789212"/>
                        <a:pt x="45170" y="4500740"/>
                        <a:pt x="56056" y="4333826"/>
                      </a:cubicBezTo>
                      <a:cubicBezTo>
                        <a:pt x="66942" y="4166912"/>
                        <a:pt x="132256" y="4065311"/>
                        <a:pt x="132256" y="3931054"/>
                      </a:cubicBezTo>
                      <a:cubicBezTo>
                        <a:pt x="132256" y="3796797"/>
                        <a:pt x="77827" y="3673426"/>
                        <a:pt x="56056" y="3528283"/>
                      </a:cubicBezTo>
                      <a:cubicBezTo>
                        <a:pt x="34285" y="3383140"/>
                        <a:pt x="1628" y="3234368"/>
                        <a:pt x="1628" y="3060197"/>
                      </a:cubicBezTo>
                      <a:cubicBezTo>
                        <a:pt x="1628" y="2886026"/>
                        <a:pt x="-14701" y="2659240"/>
                        <a:pt x="56056" y="2483254"/>
                      </a:cubicBezTo>
                      <a:cubicBezTo>
                        <a:pt x="126813" y="2307268"/>
                        <a:pt x="344528" y="2105883"/>
                        <a:pt x="426171" y="2004283"/>
                      </a:cubicBezTo>
                      <a:cubicBezTo>
                        <a:pt x="507814" y="1902683"/>
                        <a:pt x="524143" y="1909940"/>
                        <a:pt x="545914" y="1873654"/>
                      </a:cubicBezTo>
                      <a:cubicBezTo>
                        <a:pt x="567685" y="1837368"/>
                        <a:pt x="554985" y="1821040"/>
                        <a:pt x="556799" y="1786569"/>
                      </a:cubicBezTo>
                      <a:cubicBezTo>
                        <a:pt x="558613" y="1752098"/>
                        <a:pt x="556799" y="1666826"/>
                        <a:pt x="556799" y="1666826"/>
                      </a:cubicBezTo>
                      <a:cubicBezTo>
                        <a:pt x="556799" y="1626912"/>
                        <a:pt x="580385" y="1567040"/>
                        <a:pt x="556799" y="1547083"/>
                      </a:cubicBezTo>
                      <a:cubicBezTo>
                        <a:pt x="533213" y="1527126"/>
                        <a:pt x="464271" y="1548897"/>
                        <a:pt x="415285" y="1547083"/>
                      </a:cubicBezTo>
                      <a:cubicBezTo>
                        <a:pt x="366299" y="1545269"/>
                        <a:pt x="302799" y="1543454"/>
                        <a:pt x="262885" y="1536197"/>
                      </a:cubicBezTo>
                      <a:cubicBezTo>
                        <a:pt x="222971" y="1528940"/>
                        <a:pt x="192128" y="1516240"/>
                        <a:pt x="175799" y="1503540"/>
                      </a:cubicBezTo>
                      <a:cubicBezTo>
                        <a:pt x="159470" y="1490840"/>
                        <a:pt x="166728" y="1483583"/>
                        <a:pt x="164914" y="1459997"/>
                      </a:cubicBezTo>
                      <a:cubicBezTo>
                        <a:pt x="163100" y="1436411"/>
                        <a:pt x="170357" y="1380169"/>
                        <a:pt x="164914" y="1362026"/>
                      </a:cubicBezTo>
                      <a:cubicBezTo>
                        <a:pt x="159471" y="1343883"/>
                        <a:pt x="139513" y="1354769"/>
                        <a:pt x="132256" y="1351140"/>
                      </a:cubicBezTo>
                      <a:cubicBezTo>
                        <a:pt x="124999" y="1347511"/>
                        <a:pt x="123185" y="1345697"/>
                        <a:pt x="121371" y="1340254"/>
                      </a:cubicBezTo>
                      <a:cubicBezTo>
                        <a:pt x="119557" y="1334811"/>
                        <a:pt x="90528" y="1323926"/>
                        <a:pt x="121371" y="1318483"/>
                      </a:cubicBezTo>
                      <a:cubicBezTo>
                        <a:pt x="152214" y="1313040"/>
                        <a:pt x="257442" y="1323926"/>
                        <a:pt x="306428" y="1307597"/>
                      </a:cubicBezTo>
                      <a:cubicBezTo>
                        <a:pt x="355414" y="1291268"/>
                        <a:pt x="398957" y="1235025"/>
                        <a:pt x="415285" y="1220511"/>
                      </a:cubicBezTo>
                      <a:cubicBezTo>
                        <a:pt x="431613" y="1205997"/>
                        <a:pt x="404399" y="1220511"/>
                        <a:pt x="404399" y="1220511"/>
                      </a:cubicBezTo>
                      <a:cubicBezTo>
                        <a:pt x="386256" y="1220511"/>
                        <a:pt x="355414" y="1224139"/>
                        <a:pt x="306428" y="1220511"/>
                      </a:cubicBezTo>
                      <a:cubicBezTo>
                        <a:pt x="257442" y="1216882"/>
                        <a:pt x="144956" y="1204183"/>
                        <a:pt x="110485" y="1198740"/>
                      </a:cubicBezTo>
                      <a:cubicBezTo>
                        <a:pt x="76013" y="1193297"/>
                        <a:pt x="95970" y="1195111"/>
                        <a:pt x="99599" y="1187854"/>
                      </a:cubicBezTo>
                      <a:cubicBezTo>
                        <a:pt x="103227" y="1180597"/>
                        <a:pt x="126813" y="1162454"/>
                        <a:pt x="132256" y="1155197"/>
                      </a:cubicBezTo>
                      <a:cubicBezTo>
                        <a:pt x="137699" y="1147940"/>
                        <a:pt x="132256" y="1144311"/>
                        <a:pt x="132256" y="1144311"/>
                      </a:cubicBezTo>
                      <a:cubicBezTo>
                        <a:pt x="132256" y="1133425"/>
                        <a:pt x="137699" y="1106211"/>
                        <a:pt x="132256" y="1089883"/>
                      </a:cubicBezTo>
                      <a:cubicBezTo>
                        <a:pt x="126813" y="1073555"/>
                        <a:pt x="115927" y="1057226"/>
                        <a:pt x="99599" y="1046340"/>
                      </a:cubicBezTo>
                      <a:cubicBezTo>
                        <a:pt x="83271" y="1035454"/>
                        <a:pt x="23399" y="1062669"/>
                        <a:pt x="34285" y="1024569"/>
                      </a:cubicBezTo>
                      <a:cubicBezTo>
                        <a:pt x="45171" y="986469"/>
                        <a:pt x="130443" y="863097"/>
                        <a:pt x="164914" y="817740"/>
                      </a:cubicBezTo>
                      <a:cubicBezTo>
                        <a:pt x="199385" y="772383"/>
                        <a:pt x="235671" y="806854"/>
                        <a:pt x="241114" y="752426"/>
                      </a:cubicBezTo>
                      <a:cubicBezTo>
                        <a:pt x="246557" y="697998"/>
                        <a:pt x="166728" y="603655"/>
                        <a:pt x="197571" y="491169"/>
                      </a:cubicBezTo>
                      <a:cubicBezTo>
                        <a:pt x="228414" y="378683"/>
                        <a:pt x="324571" y="159154"/>
                        <a:pt x="426171" y="77511"/>
                      </a:cubicBezTo>
                      <a:cubicBezTo>
                        <a:pt x="527771" y="-4132"/>
                        <a:pt x="680171" y="-2318"/>
                        <a:pt x="807171" y="1311"/>
                      </a:cubicBezTo>
                      <a:cubicBezTo>
                        <a:pt x="934171" y="4940"/>
                        <a:pt x="1081128" y="41226"/>
                        <a:pt x="1188171" y="99283"/>
                      </a:cubicBezTo>
                      <a:cubicBezTo>
                        <a:pt x="1295214" y="157340"/>
                        <a:pt x="1398628" y="260754"/>
                        <a:pt x="1449428" y="349654"/>
                      </a:cubicBezTo>
                      <a:cubicBezTo>
                        <a:pt x="1500228" y="438554"/>
                        <a:pt x="1485714" y="538340"/>
                        <a:pt x="1492971" y="632683"/>
                      </a:cubicBezTo>
                      <a:cubicBezTo>
                        <a:pt x="1500228" y="727026"/>
                        <a:pt x="1532885" y="815925"/>
                        <a:pt x="1492971" y="915711"/>
                      </a:cubicBezTo>
                      <a:cubicBezTo>
                        <a:pt x="1453057" y="1015497"/>
                        <a:pt x="1302471" y="1138868"/>
                        <a:pt x="1253485" y="1231397"/>
                      </a:cubicBezTo>
                      <a:cubicBezTo>
                        <a:pt x="1204499" y="1323926"/>
                        <a:pt x="1199056" y="1383797"/>
                        <a:pt x="1199056" y="1470883"/>
                      </a:cubicBezTo>
                      <a:cubicBezTo>
                        <a:pt x="1199056" y="1557969"/>
                        <a:pt x="1191799" y="1610583"/>
                        <a:pt x="1253485" y="1753911"/>
                      </a:cubicBezTo>
                      <a:cubicBezTo>
                        <a:pt x="1315171" y="1897239"/>
                        <a:pt x="1560100" y="2009726"/>
                        <a:pt x="1569171" y="2330854"/>
                      </a:cubicBezTo>
                      <a:cubicBezTo>
                        <a:pt x="1578242" y="2651982"/>
                        <a:pt x="1358714" y="3421240"/>
                        <a:pt x="1307914" y="3680683"/>
                      </a:cubicBezTo>
                      <a:cubicBezTo>
                        <a:pt x="1257114" y="3940126"/>
                        <a:pt x="1275257" y="3793168"/>
                        <a:pt x="1264371" y="3887511"/>
                      </a:cubicBezTo>
                      <a:cubicBezTo>
                        <a:pt x="1253485" y="3981854"/>
                        <a:pt x="1229899" y="4105226"/>
                        <a:pt x="1242599" y="4246740"/>
                      </a:cubicBezTo>
                      <a:cubicBezTo>
                        <a:pt x="1255299" y="4388254"/>
                        <a:pt x="1311542" y="4595083"/>
                        <a:pt x="1340571" y="4736597"/>
                      </a:cubicBezTo>
                      <a:cubicBezTo>
                        <a:pt x="1369600" y="4878111"/>
                        <a:pt x="1416771" y="4959755"/>
                        <a:pt x="1416771" y="5095826"/>
                      </a:cubicBezTo>
                      <a:cubicBezTo>
                        <a:pt x="1416771" y="5231897"/>
                        <a:pt x="1364157" y="5469569"/>
                        <a:pt x="1340571" y="5553026"/>
                      </a:cubicBezTo>
                      <a:cubicBezTo>
                        <a:pt x="1316985" y="5636483"/>
                        <a:pt x="1289770" y="5589312"/>
                        <a:pt x="1275256" y="5596569"/>
                      </a:cubicBezTo>
                      <a:cubicBezTo>
                        <a:pt x="1260742" y="5603826"/>
                        <a:pt x="1253485" y="5596569"/>
                        <a:pt x="1253485" y="5596569"/>
                      </a:cubicBezTo>
                      <a:lnTo>
                        <a:pt x="1101085" y="5596569"/>
                      </a:lnTo>
                      <a:lnTo>
                        <a:pt x="905142" y="5596569"/>
                      </a:lnTo>
                      <a:lnTo>
                        <a:pt x="426171" y="5596569"/>
                      </a:lnTo>
                      <a:lnTo>
                        <a:pt x="251999" y="5596569"/>
                      </a:lnTo>
                      <a:lnTo>
                        <a:pt x="164914" y="5607454"/>
                      </a:lnTo>
                      <a:close/>
                    </a:path>
                  </a:pathLst>
                </a:custGeom>
                <a:pattFill prst="pct60">
                  <a:fgClr>
                    <a:srgbClr val="FF0000"/>
                  </a:fgClr>
                  <a:bgClr>
                    <a:schemeClr val="bg1"/>
                  </a:bgClr>
                </a:patt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3" name="フリーフォーム 152"/>
                <p:cNvSpPr/>
                <p:nvPr/>
              </p:nvSpPr>
              <p:spPr>
                <a:xfrm>
                  <a:off x="7073246" y="2893504"/>
                  <a:ext cx="2760328" cy="1995755"/>
                </a:xfrm>
                <a:custGeom>
                  <a:avLst/>
                  <a:gdLst>
                    <a:gd name="connsiteX0" fmla="*/ 2244925 w 2760328"/>
                    <a:gd name="connsiteY0" fmla="*/ 45639 h 1995755"/>
                    <a:gd name="connsiteX1" fmla="*/ 2462640 w 2760328"/>
                    <a:gd name="connsiteY1" fmla="*/ 2096 h 1995755"/>
                    <a:gd name="connsiteX2" fmla="*/ 2734783 w 2760328"/>
                    <a:gd name="connsiteY2" fmla="*/ 89182 h 1995755"/>
                    <a:gd name="connsiteX3" fmla="*/ 2713011 w 2760328"/>
                    <a:gd name="connsiteY3" fmla="*/ 415753 h 1995755"/>
                    <a:gd name="connsiteX4" fmla="*/ 2419097 w 2760328"/>
                    <a:gd name="connsiteY4" fmla="*/ 894725 h 1995755"/>
                    <a:gd name="connsiteX5" fmla="*/ 1929240 w 2760328"/>
                    <a:gd name="connsiteY5" fmla="*/ 1743810 h 1995755"/>
                    <a:gd name="connsiteX6" fmla="*/ 710040 w 2760328"/>
                    <a:gd name="connsiteY6" fmla="*/ 1961525 h 1995755"/>
                    <a:gd name="connsiteX7" fmla="*/ 568525 w 2760328"/>
                    <a:gd name="connsiteY7" fmla="*/ 1950639 h 1995755"/>
                    <a:gd name="connsiteX8" fmla="*/ 209297 w 2760328"/>
                    <a:gd name="connsiteY8" fmla="*/ 1994182 h 1995755"/>
                    <a:gd name="connsiteX9" fmla="*/ 383468 w 2760328"/>
                    <a:gd name="connsiteY9" fmla="*/ 1885325 h 1995755"/>
                    <a:gd name="connsiteX10" fmla="*/ 514097 w 2760328"/>
                    <a:gd name="connsiteY10" fmla="*/ 1852667 h 1995755"/>
                    <a:gd name="connsiteX11" fmla="*/ 35125 w 2760328"/>
                    <a:gd name="connsiteY11" fmla="*/ 1896210 h 1995755"/>
                    <a:gd name="connsiteX12" fmla="*/ 89554 w 2760328"/>
                    <a:gd name="connsiteY12" fmla="*/ 1830896 h 1995755"/>
                    <a:gd name="connsiteX13" fmla="*/ 514097 w 2760328"/>
                    <a:gd name="connsiteY13" fmla="*/ 1787353 h 1995755"/>
                    <a:gd name="connsiteX14" fmla="*/ 187525 w 2760328"/>
                    <a:gd name="connsiteY14" fmla="*/ 1776467 h 1995755"/>
                    <a:gd name="connsiteX15" fmla="*/ 100440 w 2760328"/>
                    <a:gd name="connsiteY15" fmla="*/ 1732925 h 1995755"/>
                    <a:gd name="connsiteX16" fmla="*/ 503211 w 2760328"/>
                    <a:gd name="connsiteY16" fmla="*/ 1689382 h 1995755"/>
                    <a:gd name="connsiteX17" fmla="*/ 535868 w 2760328"/>
                    <a:gd name="connsiteY17" fmla="*/ 1656725 h 1995755"/>
                    <a:gd name="connsiteX18" fmla="*/ 176640 w 2760328"/>
                    <a:gd name="connsiteY18" fmla="*/ 1613182 h 1995755"/>
                    <a:gd name="connsiteX19" fmla="*/ 263725 w 2760328"/>
                    <a:gd name="connsiteY19" fmla="*/ 1526096 h 1995755"/>
                    <a:gd name="connsiteX20" fmla="*/ 601183 w 2760328"/>
                    <a:gd name="connsiteY20" fmla="*/ 1591410 h 1995755"/>
                    <a:gd name="connsiteX21" fmla="*/ 699154 w 2760328"/>
                    <a:gd name="connsiteY21" fmla="*/ 1536982 h 1995755"/>
                    <a:gd name="connsiteX22" fmla="*/ 622954 w 2760328"/>
                    <a:gd name="connsiteY22" fmla="*/ 1362810 h 1995755"/>
                    <a:gd name="connsiteX23" fmla="*/ 753583 w 2760328"/>
                    <a:gd name="connsiteY23" fmla="*/ 1308382 h 1995755"/>
                    <a:gd name="connsiteX24" fmla="*/ 851554 w 2760328"/>
                    <a:gd name="connsiteY24" fmla="*/ 1569639 h 1995755"/>
                    <a:gd name="connsiteX25" fmla="*/ 873325 w 2760328"/>
                    <a:gd name="connsiteY25" fmla="*/ 1667610 h 1995755"/>
                    <a:gd name="connsiteX26" fmla="*/ 1243440 w 2760328"/>
                    <a:gd name="connsiteY26" fmla="*/ 1602296 h 1995755"/>
                    <a:gd name="connsiteX27" fmla="*/ 1711525 w 2760328"/>
                    <a:gd name="connsiteY27" fmla="*/ 1384582 h 1995755"/>
                    <a:gd name="connsiteX28" fmla="*/ 1820383 w 2760328"/>
                    <a:gd name="connsiteY28" fmla="*/ 1286610 h 1995755"/>
                    <a:gd name="connsiteX29" fmla="*/ 1940125 w 2760328"/>
                    <a:gd name="connsiteY29" fmla="*/ 818525 h 1995755"/>
                    <a:gd name="connsiteX30" fmla="*/ 2125183 w 2760328"/>
                    <a:gd name="connsiteY30" fmla="*/ 241582 h 1995755"/>
                    <a:gd name="connsiteX31" fmla="*/ 2244925 w 2760328"/>
                    <a:gd name="connsiteY31" fmla="*/ 45639 h 199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0328" h="1995755">
                      <a:moveTo>
                        <a:pt x="2244925" y="45639"/>
                      </a:moveTo>
                      <a:cubicBezTo>
                        <a:pt x="2301168" y="5725"/>
                        <a:pt x="2380997" y="-5161"/>
                        <a:pt x="2462640" y="2096"/>
                      </a:cubicBezTo>
                      <a:cubicBezTo>
                        <a:pt x="2544283" y="9353"/>
                        <a:pt x="2693054" y="20239"/>
                        <a:pt x="2734783" y="89182"/>
                      </a:cubicBezTo>
                      <a:cubicBezTo>
                        <a:pt x="2776512" y="158125"/>
                        <a:pt x="2765625" y="281496"/>
                        <a:pt x="2713011" y="415753"/>
                      </a:cubicBezTo>
                      <a:cubicBezTo>
                        <a:pt x="2660397" y="550010"/>
                        <a:pt x="2549726" y="673382"/>
                        <a:pt x="2419097" y="894725"/>
                      </a:cubicBezTo>
                      <a:cubicBezTo>
                        <a:pt x="2288469" y="1116068"/>
                        <a:pt x="2214083" y="1566010"/>
                        <a:pt x="1929240" y="1743810"/>
                      </a:cubicBezTo>
                      <a:cubicBezTo>
                        <a:pt x="1644397" y="1921610"/>
                        <a:pt x="936826" y="1927054"/>
                        <a:pt x="710040" y="1961525"/>
                      </a:cubicBezTo>
                      <a:cubicBezTo>
                        <a:pt x="483254" y="1995996"/>
                        <a:pt x="651982" y="1945196"/>
                        <a:pt x="568525" y="1950639"/>
                      </a:cubicBezTo>
                      <a:cubicBezTo>
                        <a:pt x="485068" y="1956082"/>
                        <a:pt x="240140" y="2005068"/>
                        <a:pt x="209297" y="1994182"/>
                      </a:cubicBezTo>
                      <a:cubicBezTo>
                        <a:pt x="178454" y="1983296"/>
                        <a:pt x="332668" y="1908911"/>
                        <a:pt x="383468" y="1885325"/>
                      </a:cubicBezTo>
                      <a:cubicBezTo>
                        <a:pt x="434268" y="1861739"/>
                        <a:pt x="572154" y="1850853"/>
                        <a:pt x="514097" y="1852667"/>
                      </a:cubicBezTo>
                      <a:cubicBezTo>
                        <a:pt x="456040" y="1854481"/>
                        <a:pt x="105882" y="1899838"/>
                        <a:pt x="35125" y="1896210"/>
                      </a:cubicBezTo>
                      <a:cubicBezTo>
                        <a:pt x="-35632" y="1892582"/>
                        <a:pt x="9725" y="1849039"/>
                        <a:pt x="89554" y="1830896"/>
                      </a:cubicBezTo>
                      <a:cubicBezTo>
                        <a:pt x="169383" y="1812753"/>
                        <a:pt x="497769" y="1796424"/>
                        <a:pt x="514097" y="1787353"/>
                      </a:cubicBezTo>
                      <a:cubicBezTo>
                        <a:pt x="530425" y="1778282"/>
                        <a:pt x="256468" y="1785538"/>
                        <a:pt x="187525" y="1776467"/>
                      </a:cubicBezTo>
                      <a:cubicBezTo>
                        <a:pt x="118582" y="1767396"/>
                        <a:pt x="47826" y="1747439"/>
                        <a:pt x="100440" y="1732925"/>
                      </a:cubicBezTo>
                      <a:cubicBezTo>
                        <a:pt x="153054" y="1718411"/>
                        <a:pt x="430640" y="1702082"/>
                        <a:pt x="503211" y="1689382"/>
                      </a:cubicBezTo>
                      <a:cubicBezTo>
                        <a:pt x="575782" y="1676682"/>
                        <a:pt x="590296" y="1669425"/>
                        <a:pt x="535868" y="1656725"/>
                      </a:cubicBezTo>
                      <a:cubicBezTo>
                        <a:pt x="481439" y="1644025"/>
                        <a:pt x="221997" y="1634953"/>
                        <a:pt x="176640" y="1613182"/>
                      </a:cubicBezTo>
                      <a:cubicBezTo>
                        <a:pt x="131283" y="1591411"/>
                        <a:pt x="192968" y="1529725"/>
                        <a:pt x="263725" y="1526096"/>
                      </a:cubicBezTo>
                      <a:cubicBezTo>
                        <a:pt x="334482" y="1522467"/>
                        <a:pt x="528612" y="1589596"/>
                        <a:pt x="601183" y="1591410"/>
                      </a:cubicBezTo>
                      <a:cubicBezTo>
                        <a:pt x="673754" y="1593224"/>
                        <a:pt x="695525" y="1575082"/>
                        <a:pt x="699154" y="1536982"/>
                      </a:cubicBezTo>
                      <a:cubicBezTo>
                        <a:pt x="702782" y="1498882"/>
                        <a:pt x="613882" y="1400910"/>
                        <a:pt x="622954" y="1362810"/>
                      </a:cubicBezTo>
                      <a:cubicBezTo>
                        <a:pt x="632025" y="1324710"/>
                        <a:pt x="715483" y="1273911"/>
                        <a:pt x="753583" y="1308382"/>
                      </a:cubicBezTo>
                      <a:cubicBezTo>
                        <a:pt x="791683" y="1342854"/>
                        <a:pt x="831597" y="1509768"/>
                        <a:pt x="851554" y="1569639"/>
                      </a:cubicBezTo>
                      <a:cubicBezTo>
                        <a:pt x="871511" y="1629510"/>
                        <a:pt x="808011" y="1662167"/>
                        <a:pt x="873325" y="1667610"/>
                      </a:cubicBezTo>
                      <a:cubicBezTo>
                        <a:pt x="938639" y="1673053"/>
                        <a:pt x="1103740" y="1649467"/>
                        <a:pt x="1243440" y="1602296"/>
                      </a:cubicBezTo>
                      <a:cubicBezTo>
                        <a:pt x="1383140" y="1555125"/>
                        <a:pt x="1615368" y="1437196"/>
                        <a:pt x="1711525" y="1384582"/>
                      </a:cubicBezTo>
                      <a:cubicBezTo>
                        <a:pt x="1807682" y="1331968"/>
                        <a:pt x="1782283" y="1380953"/>
                        <a:pt x="1820383" y="1286610"/>
                      </a:cubicBezTo>
                      <a:cubicBezTo>
                        <a:pt x="1858483" y="1192267"/>
                        <a:pt x="1889325" y="992696"/>
                        <a:pt x="1940125" y="818525"/>
                      </a:cubicBezTo>
                      <a:cubicBezTo>
                        <a:pt x="1990925" y="644354"/>
                        <a:pt x="2076197" y="366768"/>
                        <a:pt x="2125183" y="241582"/>
                      </a:cubicBezTo>
                      <a:cubicBezTo>
                        <a:pt x="2174169" y="116396"/>
                        <a:pt x="2188682" y="85553"/>
                        <a:pt x="2244925" y="45639"/>
                      </a:cubicBezTo>
                      <a:close/>
                    </a:path>
                  </a:pathLst>
                </a:custGeom>
                <a:pattFill prst="pct60">
                  <a:fgClr>
                    <a:srgbClr val="FF0000"/>
                  </a:fgClr>
                  <a:bgClr>
                    <a:schemeClr val="bg1"/>
                  </a:bgClr>
                </a:patt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51" name="フリーフォーム 150"/>
              <p:cNvSpPr/>
              <p:nvPr/>
            </p:nvSpPr>
            <p:spPr>
              <a:xfrm>
                <a:off x="6291845" y="4189704"/>
                <a:ext cx="973534" cy="830236"/>
              </a:xfrm>
              <a:custGeom>
                <a:avLst/>
                <a:gdLst>
                  <a:gd name="connsiteX0" fmla="*/ 967468 w 973534"/>
                  <a:gd name="connsiteY0" fmla="*/ 351139 h 830236"/>
                  <a:gd name="connsiteX1" fmla="*/ 880382 w 973534"/>
                  <a:gd name="connsiteY1" fmla="*/ 329367 h 830236"/>
                  <a:gd name="connsiteX2" fmla="*/ 847725 w 973534"/>
                  <a:gd name="connsiteY2" fmla="*/ 231396 h 830236"/>
                  <a:gd name="connsiteX3" fmla="*/ 771525 w 973534"/>
                  <a:gd name="connsiteY3" fmla="*/ 78996 h 830236"/>
                  <a:gd name="connsiteX4" fmla="*/ 684440 w 973534"/>
                  <a:gd name="connsiteY4" fmla="*/ 2796 h 830236"/>
                  <a:gd name="connsiteX5" fmla="*/ 630011 w 973534"/>
                  <a:gd name="connsiteY5" fmla="*/ 24567 h 830236"/>
                  <a:gd name="connsiteX6" fmla="*/ 597354 w 973534"/>
                  <a:gd name="connsiteY6" fmla="*/ 100767 h 830236"/>
                  <a:gd name="connsiteX7" fmla="*/ 608240 w 973534"/>
                  <a:gd name="connsiteY7" fmla="*/ 122539 h 830236"/>
                  <a:gd name="connsiteX8" fmla="*/ 651782 w 973534"/>
                  <a:gd name="connsiteY8" fmla="*/ 166081 h 830236"/>
                  <a:gd name="connsiteX9" fmla="*/ 684440 w 973534"/>
                  <a:gd name="connsiteY9" fmla="*/ 242281 h 830236"/>
                  <a:gd name="connsiteX10" fmla="*/ 662668 w 973534"/>
                  <a:gd name="connsiteY10" fmla="*/ 253167 h 830236"/>
                  <a:gd name="connsiteX11" fmla="*/ 575582 w 973534"/>
                  <a:gd name="connsiteY11" fmla="*/ 264053 h 830236"/>
                  <a:gd name="connsiteX12" fmla="*/ 325211 w 973534"/>
                  <a:gd name="connsiteY12" fmla="*/ 198739 h 830236"/>
                  <a:gd name="connsiteX13" fmla="*/ 172811 w 973534"/>
                  <a:gd name="connsiteY13" fmla="*/ 209624 h 830236"/>
                  <a:gd name="connsiteX14" fmla="*/ 129268 w 973534"/>
                  <a:gd name="connsiteY14" fmla="*/ 264053 h 830236"/>
                  <a:gd name="connsiteX15" fmla="*/ 161925 w 973534"/>
                  <a:gd name="connsiteY15" fmla="*/ 307596 h 830236"/>
                  <a:gd name="connsiteX16" fmla="*/ 270782 w 973534"/>
                  <a:gd name="connsiteY16" fmla="*/ 351139 h 830236"/>
                  <a:gd name="connsiteX17" fmla="*/ 542925 w 973534"/>
                  <a:gd name="connsiteY17" fmla="*/ 383796 h 830236"/>
                  <a:gd name="connsiteX18" fmla="*/ 553811 w 973534"/>
                  <a:gd name="connsiteY18" fmla="*/ 394681 h 830236"/>
                  <a:gd name="connsiteX19" fmla="*/ 532040 w 973534"/>
                  <a:gd name="connsiteY19" fmla="*/ 427339 h 830236"/>
                  <a:gd name="connsiteX20" fmla="*/ 401411 w 973534"/>
                  <a:gd name="connsiteY20" fmla="*/ 427339 h 830236"/>
                  <a:gd name="connsiteX21" fmla="*/ 85725 w 973534"/>
                  <a:gd name="connsiteY21" fmla="*/ 394681 h 830236"/>
                  <a:gd name="connsiteX22" fmla="*/ 9525 w 973534"/>
                  <a:gd name="connsiteY22" fmla="*/ 394681 h 830236"/>
                  <a:gd name="connsiteX23" fmla="*/ 9525 w 973534"/>
                  <a:gd name="connsiteY23" fmla="*/ 449110 h 830236"/>
                  <a:gd name="connsiteX24" fmla="*/ 85725 w 973534"/>
                  <a:gd name="connsiteY24" fmla="*/ 503539 h 830236"/>
                  <a:gd name="connsiteX25" fmla="*/ 161925 w 973534"/>
                  <a:gd name="connsiteY25" fmla="*/ 525310 h 830236"/>
                  <a:gd name="connsiteX26" fmla="*/ 346982 w 973534"/>
                  <a:gd name="connsiteY26" fmla="*/ 536196 h 830236"/>
                  <a:gd name="connsiteX27" fmla="*/ 444954 w 973534"/>
                  <a:gd name="connsiteY27" fmla="*/ 536196 h 830236"/>
                  <a:gd name="connsiteX28" fmla="*/ 521154 w 973534"/>
                  <a:gd name="connsiteY28" fmla="*/ 557967 h 830236"/>
                  <a:gd name="connsiteX29" fmla="*/ 466725 w 973534"/>
                  <a:gd name="connsiteY29" fmla="*/ 568853 h 830236"/>
                  <a:gd name="connsiteX30" fmla="*/ 303440 w 973534"/>
                  <a:gd name="connsiteY30" fmla="*/ 579739 h 830236"/>
                  <a:gd name="connsiteX31" fmla="*/ 161925 w 973534"/>
                  <a:gd name="connsiteY31" fmla="*/ 579739 h 830236"/>
                  <a:gd name="connsiteX32" fmla="*/ 31297 w 973534"/>
                  <a:gd name="connsiteY32" fmla="*/ 601510 h 830236"/>
                  <a:gd name="connsiteX33" fmla="*/ 31297 w 973534"/>
                  <a:gd name="connsiteY33" fmla="*/ 666824 h 830236"/>
                  <a:gd name="connsiteX34" fmla="*/ 74840 w 973534"/>
                  <a:gd name="connsiteY34" fmla="*/ 688596 h 830236"/>
                  <a:gd name="connsiteX35" fmla="*/ 205468 w 973534"/>
                  <a:gd name="connsiteY35" fmla="*/ 688596 h 830236"/>
                  <a:gd name="connsiteX36" fmla="*/ 368754 w 973534"/>
                  <a:gd name="connsiteY36" fmla="*/ 677710 h 830236"/>
                  <a:gd name="connsiteX37" fmla="*/ 532040 w 973534"/>
                  <a:gd name="connsiteY37" fmla="*/ 666824 h 830236"/>
                  <a:gd name="connsiteX38" fmla="*/ 532040 w 973534"/>
                  <a:gd name="connsiteY38" fmla="*/ 666824 h 830236"/>
                  <a:gd name="connsiteX39" fmla="*/ 532040 w 973534"/>
                  <a:gd name="connsiteY39" fmla="*/ 677710 h 830236"/>
                  <a:gd name="connsiteX40" fmla="*/ 532040 w 973534"/>
                  <a:gd name="connsiteY40" fmla="*/ 732139 h 830236"/>
                  <a:gd name="connsiteX41" fmla="*/ 357868 w 973534"/>
                  <a:gd name="connsiteY41" fmla="*/ 732139 h 830236"/>
                  <a:gd name="connsiteX42" fmla="*/ 270782 w 973534"/>
                  <a:gd name="connsiteY42" fmla="*/ 743024 h 830236"/>
                  <a:gd name="connsiteX43" fmla="*/ 270782 w 973534"/>
                  <a:gd name="connsiteY43" fmla="*/ 797453 h 830236"/>
                  <a:gd name="connsiteX44" fmla="*/ 390525 w 973534"/>
                  <a:gd name="connsiteY44" fmla="*/ 830110 h 830236"/>
                  <a:gd name="connsiteX45" fmla="*/ 510268 w 973534"/>
                  <a:gd name="connsiteY45" fmla="*/ 808339 h 830236"/>
                  <a:gd name="connsiteX46" fmla="*/ 706211 w 973534"/>
                  <a:gd name="connsiteY46" fmla="*/ 797453 h 830236"/>
                  <a:gd name="connsiteX47" fmla="*/ 793297 w 973534"/>
                  <a:gd name="connsiteY47" fmla="*/ 743024 h 830236"/>
                  <a:gd name="connsiteX48" fmla="*/ 858611 w 973534"/>
                  <a:gd name="connsiteY48" fmla="*/ 699481 h 830236"/>
                  <a:gd name="connsiteX49" fmla="*/ 934811 w 973534"/>
                  <a:gd name="connsiteY49" fmla="*/ 666824 h 830236"/>
                  <a:gd name="connsiteX50" fmla="*/ 967468 w 973534"/>
                  <a:gd name="connsiteY50" fmla="*/ 612396 h 830236"/>
                  <a:gd name="connsiteX51" fmla="*/ 967468 w 973534"/>
                  <a:gd name="connsiteY51" fmla="*/ 503539 h 830236"/>
                  <a:gd name="connsiteX52" fmla="*/ 967468 w 973534"/>
                  <a:gd name="connsiteY52" fmla="*/ 351139 h 8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3534" h="830236">
                    <a:moveTo>
                      <a:pt x="967468" y="351139"/>
                    </a:moveTo>
                    <a:cubicBezTo>
                      <a:pt x="952954" y="322110"/>
                      <a:pt x="900339" y="349324"/>
                      <a:pt x="880382" y="329367"/>
                    </a:cubicBezTo>
                    <a:cubicBezTo>
                      <a:pt x="860425" y="309410"/>
                      <a:pt x="865868" y="273124"/>
                      <a:pt x="847725" y="231396"/>
                    </a:cubicBezTo>
                    <a:cubicBezTo>
                      <a:pt x="829582" y="189668"/>
                      <a:pt x="798739" y="117096"/>
                      <a:pt x="771525" y="78996"/>
                    </a:cubicBezTo>
                    <a:cubicBezTo>
                      <a:pt x="744311" y="40896"/>
                      <a:pt x="708026" y="11867"/>
                      <a:pt x="684440" y="2796"/>
                    </a:cubicBezTo>
                    <a:cubicBezTo>
                      <a:pt x="660854" y="-6275"/>
                      <a:pt x="644525" y="8239"/>
                      <a:pt x="630011" y="24567"/>
                    </a:cubicBezTo>
                    <a:cubicBezTo>
                      <a:pt x="615497" y="40895"/>
                      <a:pt x="600982" y="84439"/>
                      <a:pt x="597354" y="100767"/>
                    </a:cubicBezTo>
                    <a:cubicBezTo>
                      <a:pt x="593726" y="117095"/>
                      <a:pt x="599169" y="111653"/>
                      <a:pt x="608240" y="122539"/>
                    </a:cubicBezTo>
                    <a:cubicBezTo>
                      <a:pt x="617311" y="133425"/>
                      <a:pt x="639082" y="146124"/>
                      <a:pt x="651782" y="166081"/>
                    </a:cubicBezTo>
                    <a:cubicBezTo>
                      <a:pt x="664482" y="186038"/>
                      <a:pt x="682626" y="227767"/>
                      <a:pt x="684440" y="242281"/>
                    </a:cubicBezTo>
                    <a:cubicBezTo>
                      <a:pt x="686254" y="256795"/>
                      <a:pt x="680811" y="249538"/>
                      <a:pt x="662668" y="253167"/>
                    </a:cubicBezTo>
                    <a:cubicBezTo>
                      <a:pt x="644525" y="256796"/>
                      <a:pt x="631825" y="273124"/>
                      <a:pt x="575582" y="264053"/>
                    </a:cubicBezTo>
                    <a:cubicBezTo>
                      <a:pt x="519339" y="254982"/>
                      <a:pt x="392339" y="207810"/>
                      <a:pt x="325211" y="198739"/>
                    </a:cubicBezTo>
                    <a:cubicBezTo>
                      <a:pt x="258083" y="189668"/>
                      <a:pt x="205468" y="198738"/>
                      <a:pt x="172811" y="209624"/>
                    </a:cubicBezTo>
                    <a:cubicBezTo>
                      <a:pt x="140154" y="220510"/>
                      <a:pt x="131082" y="247724"/>
                      <a:pt x="129268" y="264053"/>
                    </a:cubicBezTo>
                    <a:cubicBezTo>
                      <a:pt x="127454" y="280382"/>
                      <a:pt x="138339" y="293082"/>
                      <a:pt x="161925" y="307596"/>
                    </a:cubicBezTo>
                    <a:cubicBezTo>
                      <a:pt x="185511" y="322110"/>
                      <a:pt x="207282" y="338439"/>
                      <a:pt x="270782" y="351139"/>
                    </a:cubicBezTo>
                    <a:cubicBezTo>
                      <a:pt x="334282" y="363839"/>
                      <a:pt x="495754" y="376539"/>
                      <a:pt x="542925" y="383796"/>
                    </a:cubicBezTo>
                    <a:cubicBezTo>
                      <a:pt x="590096" y="391053"/>
                      <a:pt x="555625" y="387424"/>
                      <a:pt x="553811" y="394681"/>
                    </a:cubicBezTo>
                    <a:cubicBezTo>
                      <a:pt x="551997" y="401938"/>
                      <a:pt x="557440" y="421896"/>
                      <a:pt x="532040" y="427339"/>
                    </a:cubicBezTo>
                    <a:cubicBezTo>
                      <a:pt x="506640" y="432782"/>
                      <a:pt x="475797" y="432782"/>
                      <a:pt x="401411" y="427339"/>
                    </a:cubicBezTo>
                    <a:cubicBezTo>
                      <a:pt x="327025" y="421896"/>
                      <a:pt x="151039" y="400124"/>
                      <a:pt x="85725" y="394681"/>
                    </a:cubicBezTo>
                    <a:cubicBezTo>
                      <a:pt x="20411" y="389238"/>
                      <a:pt x="22225" y="385610"/>
                      <a:pt x="9525" y="394681"/>
                    </a:cubicBezTo>
                    <a:cubicBezTo>
                      <a:pt x="-3175" y="403752"/>
                      <a:pt x="-3175" y="430967"/>
                      <a:pt x="9525" y="449110"/>
                    </a:cubicBezTo>
                    <a:cubicBezTo>
                      <a:pt x="22225" y="467253"/>
                      <a:pt x="60325" y="490839"/>
                      <a:pt x="85725" y="503539"/>
                    </a:cubicBezTo>
                    <a:cubicBezTo>
                      <a:pt x="111125" y="516239"/>
                      <a:pt x="118382" y="519867"/>
                      <a:pt x="161925" y="525310"/>
                    </a:cubicBezTo>
                    <a:cubicBezTo>
                      <a:pt x="205468" y="530753"/>
                      <a:pt x="299811" y="534382"/>
                      <a:pt x="346982" y="536196"/>
                    </a:cubicBezTo>
                    <a:cubicBezTo>
                      <a:pt x="394153" y="538010"/>
                      <a:pt x="415925" y="532568"/>
                      <a:pt x="444954" y="536196"/>
                    </a:cubicBezTo>
                    <a:cubicBezTo>
                      <a:pt x="473983" y="539825"/>
                      <a:pt x="517526" y="552524"/>
                      <a:pt x="521154" y="557967"/>
                    </a:cubicBezTo>
                    <a:cubicBezTo>
                      <a:pt x="524782" y="563410"/>
                      <a:pt x="503011" y="565224"/>
                      <a:pt x="466725" y="568853"/>
                    </a:cubicBezTo>
                    <a:cubicBezTo>
                      <a:pt x="430439" y="572482"/>
                      <a:pt x="354240" y="577925"/>
                      <a:pt x="303440" y="579739"/>
                    </a:cubicBezTo>
                    <a:cubicBezTo>
                      <a:pt x="252640" y="581553"/>
                      <a:pt x="207282" y="576111"/>
                      <a:pt x="161925" y="579739"/>
                    </a:cubicBezTo>
                    <a:cubicBezTo>
                      <a:pt x="116568" y="583368"/>
                      <a:pt x="53068" y="586996"/>
                      <a:pt x="31297" y="601510"/>
                    </a:cubicBezTo>
                    <a:cubicBezTo>
                      <a:pt x="9526" y="616024"/>
                      <a:pt x="24040" y="652310"/>
                      <a:pt x="31297" y="666824"/>
                    </a:cubicBezTo>
                    <a:cubicBezTo>
                      <a:pt x="38554" y="681338"/>
                      <a:pt x="45811" y="684967"/>
                      <a:pt x="74840" y="688596"/>
                    </a:cubicBezTo>
                    <a:cubicBezTo>
                      <a:pt x="103868" y="692225"/>
                      <a:pt x="156482" y="690410"/>
                      <a:pt x="205468" y="688596"/>
                    </a:cubicBezTo>
                    <a:cubicBezTo>
                      <a:pt x="254454" y="686782"/>
                      <a:pt x="368754" y="677710"/>
                      <a:pt x="368754" y="677710"/>
                    </a:cubicBezTo>
                    <a:lnTo>
                      <a:pt x="532040" y="666824"/>
                    </a:lnTo>
                    <a:lnTo>
                      <a:pt x="532040" y="666824"/>
                    </a:lnTo>
                    <a:lnTo>
                      <a:pt x="532040" y="677710"/>
                    </a:lnTo>
                    <a:cubicBezTo>
                      <a:pt x="532040" y="688596"/>
                      <a:pt x="561069" y="723068"/>
                      <a:pt x="532040" y="732139"/>
                    </a:cubicBezTo>
                    <a:cubicBezTo>
                      <a:pt x="503011" y="741211"/>
                      <a:pt x="401411" y="730325"/>
                      <a:pt x="357868" y="732139"/>
                    </a:cubicBezTo>
                    <a:cubicBezTo>
                      <a:pt x="314325" y="733953"/>
                      <a:pt x="285296" y="732138"/>
                      <a:pt x="270782" y="743024"/>
                    </a:cubicBezTo>
                    <a:cubicBezTo>
                      <a:pt x="256268" y="753910"/>
                      <a:pt x="250825" y="782939"/>
                      <a:pt x="270782" y="797453"/>
                    </a:cubicBezTo>
                    <a:cubicBezTo>
                      <a:pt x="290739" y="811967"/>
                      <a:pt x="350611" y="828296"/>
                      <a:pt x="390525" y="830110"/>
                    </a:cubicBezTo>
                    <a:cubicBezTo>
                      <a:pt x="430439" y="831924"/>
                      <a:pt x="457654" y="813782"/>
                      <a:pt x="510268" y="808339"/>
                    </a:cubicBezTo>
                    <a:cubicBezTo>
                      <a:pt x="562882" y="802896"/>
                      <a:pt x="659040" y="808339"/>
                      <a:pt x="706211" y="797453"/>
                    </a:cubicBezTo>
                    <a:cubicBezTo>
                      <a:pt x="753382" y="786567"/>
                      <a:pt x="767897" y="759353"/>
                      <a:pt x="793297" y="743024"/>
                    </a:cubicBezTo>
                    <a:cubicBezTo>
                      <a:pt x="818697" y="726695"/>
                      <a:pt x="835025" y="712181"/>
                      <a:pt x="858611" y="699481"/>
                    </a:cubicBezTo>
                    <a:cubicBezTo>
                      <a:pt x="882197" y="686781"/>
                      <a:pt x="916668" y="681338"/>
                      <a:pt x="934811" y="666824"/>
                    </a:cubicBezTo>
                    <a:cubicBezTo>
                      <a:pt x="952954" y="652310"/>
                      <a:pt x="962025" y="639610"/>
                      <a:pt x="967468" y="612396"/>
                    </a:cubicBezTo>
                    <a:cubicBezTo>
                      <a:pt x="972911" y="585182"/>
                      <a:pt x="969282" y="543453"/>
                      <a:pt x="967468" y="503539"/>
                    </a:cubicBezTo>
                    <a:cubicBezTo>
                      <a:pt x="965654" y="463625"/>
                      <a:pt x="981982" y="380168"/>
                      <a:pt x="967468" y="351139"/>
                    </a:cubicBezTo>
                    <a:close/>
                  </a:path>
                </a:pathLst>
              </a:custGeom>
              <a:pattFill prst="pct70">
                <a:fgClr>
                  <a:srgbClr val="FF0000"/>
                </a:fgClr>
                <a:bgClr>
                  <a:schemeClr val="bg1"/>
                </a:bgClr>
              </a:patt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147" name="グループ化 146"/>
            <p:cNvGrpSpPr/>
            <p:nvPr/>
          </p:nvGrpSpPr>
          <p:grpSpPr>
            <a:xfrm>
              <a:off x="8322479" y="1589643"/>
              <a:ext cx="191521" cy="157237"/>
              <a:chOff x="8322479" y="1589643"/>
              <a:chExt cx="191521" cy="157237"/>
            </a:xfrm>
          </p:grpSpPr>
          <p:sp>
            <p:nvSpPr>
              <p:cNvPr id="148" name="フリーフォーム 147"/>
              <p:cNvSpPr/>
              <p:nvPr/>
            </p:nvSpPr>
            <p:spPr>
              <a:xfrm>
                <a:off x="8340811" y="1594023"/>
                <a:ext cx="173189" cy="152857"/>
              </a:xfrm>
              <a:custGeom>
                <a:avLst/>
                <a:gdLst>
                  <a:gd name="connsiteX0" fmla="*/ 0 w 173189"/>
                  <a:gd name="connsiteY0" fmla="*/ 0 h 152857"/>
                  <a:gd name="connsiteX1" fmla="*/ 172994 w 173189"/>
                  <a:gd name="connsiteY1" fmla="*/ 61784 h 152857"/>
                  <a:gd name="connsiteX2" fmla="*/ 37070 w 173189"/>
                  <a:gd name="connsiteY2" fmla="*/ 148281 h 152857"/>
                  <a:gd name="connsiteX3" fmla="*/ 37070 w 173189"/>
                  <a:gd name="connsiteY3" fmla="*/ 148281 h 152857"/>
                  <a:gd name="connsiteX4" fmla="*/ 12357 w 173189"/>
                  <a:gd name="connsiteY4" fmla="*/ 148281 h 152857"/>
                  <a:gd name="connsiteX5" fmla="*/ 12357 w 173189"/>
                  <a:gd name="connsiteY5" fmla="*/ 86497 h 152857"/>
                  <a:gd name="connsiteX6" fmla="*/ 0 w 173189"/>
                  <a:gd name="connsiteY6" fmla="*/ 0 h 15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89" h="152857">
                    <a:moveTo>
                      <a:pt x="0" y="0"/>
                    </a:moveTo>
                    <a:cubicBezTo>
                      <a:pt x="83408" y="18535"/>
                      <a:pt x="166816" y="37071"/>
                      <a:pt x="172994" y="61784"/>
                    </a:cubicBezTo>
                    <a:cubicBezTo>
                      <a:pt x="179172" y="86497"/>
                      <a:pt x="37070" y="148281"/>
                      <a:pt x="37070" y="148281"/>
                    </a:cubicBezTo>
                    <a:lnTo>
                      <a:pt x="37070" y="148281"/>
                    </a:lnTo>
                    <a:cubicBezTo>
                      <a:pt x="32951" y="148281"/>
                      <a:pt x="16476" y="158578"/>
                      <a:pt x="12357" y="148281"/>
                    </a:cubicBezTo>
                    <a:cubicBezTo>
                      <a:pt x="8238" y="137984"/>
                      <a:pt x="12357" y="86497"/>
                      <a:pt x="12357" y="86497"/>
                    </a:cubicBez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9" name="円/楕円 148"/>
              <p:cNvSpPr/>
              <p:nvPr/>
            </p:nvSpPr>
            <p:spPr>
              <a:xfrm>
                <a:off x="8322479" y="1589643"/>
                <a:ext cx="75652" cy="136120"/>
              </a:xfrm>
              <a:prstGeom prst="ellipse">
                <a:avLst/>
              </a:prstGeom>
              <a:gradFill>
                <a:gsLst>
                  <a:gs pos="0">
                    <a:schemeClr val="accent1">
                      <a:lumMod val="5000"/>
                      <a:lumOff val="95000"/>
                    </a:schemeClr>
                  </a:gs>
                  <a:gs pos="21000">
                    <a:schemeClr val="accent2">
                      <a:lumMod val="75000"/>
                    </a:schemeClr>
                  </a:gs>
                  <a:gs pos="42000">
                    <a:schemeClr val="tx1"/>
                  </a:gs>
                  <a:gs pos="100000">
                    <a:schemeClr val="tx1"/>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33124" y="918249"/>
            <a:ext cx="1428789" cy="962993"/>
          </a:xfrm>
          <a:prstGeom prst="rect">
            <a:avLst/>
          </a:prstGeom>
        </p:spPr>
      </p:pic>
      <p:sp>
        <p:nvSpPr>
          <p:cNvPr id="15" name="円/楕円 14"/>
          <p:cNvSpPr/>
          <p:nvPr/>
        </p:nvSpPr>
        <p:spPr>
          <a:xfrm>
            <a:off x="5668752" y="2404236"/>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円/楕円 15"/>
          <p:cNvSpPr/>
          <p:nvPr/>
        </p:nvSpPr>
        <p:spPr>
          <a:xfrm>
            <a:off x="7335981" y="2099361"/>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円/楕円 16"/>
          <p:cNvSpPr/>
          <p:nvPr/>
        </p:nvSpPr>
        <p:spPr>
          <a:xfrm>
            <a:off x="5186319" y="2184453"/>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円/楕円 17"/>
          <p:cNvSpPr/>
          <p:nvPr/>
        </p:nvSpPr>
        <p:spPr>
          <a:xfrm>
            <a:off x="8008216" y="1975272"/>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円/楕円 18"/>
          <p:cNvSpPr/>
          <p:nvPr/>
        </p:nvSpPr>
        <p:spPr>
          <a:xfrm>
            <a:off x="6152669" y="3137426"/>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円/楕円 19"/>
          <p:cNvSpPr/>
          <p:nvPr/>
        </p:nvSpPr>
        <p:spPr>
          <a:xfrm>
            <a:off x="7710125" y="2160378"/>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円/楕円 20"/>
          <p:cNvSpPr/>
          <p:nvPr/>
        </p:nvSpPr>
        <p:spPr>
          <a:xfrm>
            <a:off x="4995810" y="2057919"/>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円/楕円 21"/>
          <p:cNvSpPr/>
          <p:nvPr/>
        </p:nvSpPr>
        <p:spPr>
          <a:xfrm>
            <a:off x="4675784" y="2401050"/>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円/楕円 22"/>
          <p:cNvSpPr/>
          <p:nvPr/>
        </p:nvSpPr>
        <p:spPr>
          <a:xfrm>
            <a:off x="4860754" y="2336797"/>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円/楕円 23"/>
          <p:cNvSpPr/>
          <p:nvPr/>
        </p:nvSpPr>
        <p:spPr>
          <a:xfrm>
            <a:off x="4826798" y="2615537"/>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 name="円/楕円 24"/>
          <p:cNvSpPr/>
          <p:nvPr/>
        </p:nvSpPr>
        <p:spPr>
          <a:xfrm>
            <a:off x="5848412" y="3470776"/>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 name="円/楕円 25"/>
          <p:cNvSpPr/>
          <p:nvPr/>
        </p:nvSpPr>
        <p:spPr>
          <a:xfrm>
            <a:off x="4745273" y="2193370"/>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円/楕円 26"/>
          <p:cNvSpPr/>
          <p:nvPr/>
        </p:nvSpPr>
        <p:spPr>
          <a:xfrm>
            <a:off x="7214263" y="2971988"/>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円/楕円 27"/>
          <p:cNvSpPr/>
          <p:nvPr/>
        </p:nvSpPr>
        <p:spPr>
          <a:xfrm>
            <a:off x="5900790" y="2883273"/>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円/楕円 28"/>
          <p:cNvSpPr/>
          <p:nvPr/>
        </p:nvSpPr>
        <p:spPr>
          <a:xfrm>
            <a:off x="5141598" y="2845748"/>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 name="円/楕円 29"/>
          <p:cNvSpPr/>
          <p:nvPr/>
        </p:nvSpPr>
        <p:spPr>
          <a:xfrm>
            <a:off x="5150320" y="3101440"/>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 name="円/楕円 30"/>
          <p:cNvSpPr/>
          <p:nvPr/>
        </p:nvSpPr>
        <p:spPr>
          <a:xfrm>
            <a:off x="5462675" y="3108026"/>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 name="円/楕円 31"/>
          <p:cNvSpPr/>
          <p:nvPr/>
        </p:nvSpPr>
        <p:spPr>
          <a:xfrm>
            <a:off x="6355014" y="3992977"/>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円/楕円 32"/>
          <p:cNvSpPr/>
          <p:nvPr/>
        </p:nvSpPr>
        <p:spPr>
          <a:xfrm>
            <a:off x="6865553" y="3005419"/>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円/楕円 33"/>
          <p:cNvSpPr/>
          <p:nvPr/>
        </p:nvSpPr>
        <p:spPr>
          <a:xfrm>
            <a:off x="7904201" y="2718259"/>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5" name="円/楕円 34"/>
          <p:cNvSpPr/>
          <p:nvPr/>
        </p:nvSpPr>
        <p:spPr>
          <a:xfrm>
            <a:off x="6918329" y="2245470"/>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円/楕円 35"/>
          <p:cNvSpPr/>
          <p:nvPr/>
        </p:nvSpPr>
        <p:spPr>
          <a:xfrm>
            <a:off x="6037007" y="2229872"/>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7" name="円/楕円 36"/>
          <p:cNvSpPr/>
          <p:nvPr/>
        </p:nvSpPr>
        <p:spPr>
          <a:xfrm>
            <a:off x="5274891" y="2489194"/>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円/楕円 37"/>
          <p:cNvSpPr/>
          <p:nvPr/>
        </p:nvSpPr>
        <p:spPr>
          <a:xfrm>
            <a:off x="6394399" y="3454753"/>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円/楕円 38"/>
          <p:cNvSpPr/>
          <p:nvPr/>
        </p:nvSpPr>
        <p:spPr>
          <a:xfrm>
            <a:off x="7002381" y="3142248"/>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0" name="円/楕円 39"/>
          <p:cNvSpPr/>
          <p:nvPr/>
        </p:nvSpPr>
        <p:spPr>
          <a:xfrm>
            <a:off x="6898959" y="3848742"/>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円/楕円 40"/>
          <p:cNvSpPr/>
          <p:nvPr/>
        </p:nvSpPr>
        <p:spPr>
          <a:xfrm>
            <a:off x="6177252" y="4470153"/>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円/楕円 41"/>
          <p:cNvSpPr/>
          <p:nvPr/>
        </p:nvSpPr>
        <p:spPr>
          <a:xfrm>
            <a:off x="6920288" y="4416202"/>
            <a:ext cx="122036" cy="122036"/>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円/楕円 42"/>
          <p:cNvSpPr/>
          <p:nvPr/>
        </p:nvSpPr>
        <p:spPr>
          <a:xfrm>
            <a:off x="5872670" y="131254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4" name="円/楕円 43"/>
          <p:cNvSpPr/>
          <p:nvPr/>
        </p:nvSpPr>
        <p:spPr>
          <a:xfrm>
            <a:off x="6255843" y="99516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円/楕円 44"/>
          <p:cNvSpPr/>
          <p:nvPr/>
        </p:nvSpPr>
        <p:spPr>
          <a:xfrm>
            <a:off x="5296942" y="136842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円/楕円 45"/>
          <p:cNvSpPr/>
          <p:nvPr/>
        </p:nvSpPr>
        <p:spPr>
          <a:xfrm>
            <a:off x="5564723" y="110712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7" name="円/楕円 46"/>
          <p:cNvSpPr/>
          <p:nvPr/>
        </p:nvSpPr>
        <p:spPr>
          <a:xfrm>
            <a:off x="6454665" y="186376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円/楕円 47"/>
          <p:cNvSpPr/>
          <p:nvPr/>
        </p:nvSpPr>
        <p:spPr>
          <a:xfrm>
            <a:off x="7878163" y="76883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円/楕円 48"/>
          <p:cNvSpPr/>
          <p:nvPr/>
        </p:nvSpPr>
        <p:spPr>
          <a:xfrm>
            <a:off x="5652559" y="212788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0" name="円/楕円 49"/>
          <p:cNvSpPr/>
          <p:nvPr/>
        </p:nvSpPr>
        <p:spPr>
          <a:xfrm>
            <a:off x="6474821" y="1476298"/>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円/楕円 50"/>
          <p:cNvSpPr/>
          <p:nvPr/>
        </p:nvSpPr>
        <p:spPr>
          <a:xfrm>
            <a:off x="7026959" y="97762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2" name="円/楕円 51"/>
          <p:cNvSpPr/>
          <p:nvPr/>
        </p:nvSpPr>
        <p:spPr>
          <a:xfrm>
            <a:off x="5433770" y="150525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円/楕円 52"/>
          <p:cNvSpPr/>
          <p:nvPr/>
        </p:nvSpPr>
        <p:spPr>
          <a:xfrm>
            <a:off x="6221864" y="165443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円/楕円 53"/>
          <p:cNvSpPr/>
          <p:nvPr/>
        </p:nvSpPr>
        <p:spPr>
          <a:xfrm>
            <a:off x="6992339" y="159930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円/楕円 54"/>
          <p:cNvSpPr/>
          <p:nvPr/>
        </p:nvSpPr>
        <p:spPr>
          <a:xfrm>
            <a:off x="7431764" y="125103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6" name="円/楕円 55"/>
          <p:cNvSpPr/>
          <p:nvPr/>
        </p:nvSpPr>
        <p:spPr>
          <a:xfrm>
            <a:off x="6632350" y="206491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7" name="円/楕円 56"/>
          <p:cNvSpPr/>
          <p:nvPr/>
        </p:nvSpPr>
        <p:spPr>
          <a:xfrm>
            <a:off x="7332775" y="111388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8" name="円/楕円 57"/>
          <p:cNvSpPr/>
          <p:nvPr/>
        </p:nvSpPr>
        <p:spPr>
          <a:xfrm>
            <a:off x="7250626" y="769576"/>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円/楕円 58"/>
          <p:cNvSpPr/>
          <p:nvPr/>
        </p:nvSpPr>
        <p:spPr>
          <a:xfrm>
            <a:off x="6291725" y="1142838"/>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円/楕円 59"/>
          <p:cNvSpPr/>
          <p:nvPr/>
        </p:nvSpPr>
        <p:spPr>
          <a:xfrm>
            <a:off x="7267306" y="127977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1" name="円/楕円 60"/>
          <p:cNvSpPr/>
          <p:nvPr/>
        </p:nvSpPr>
        <p:spPr>
          <a:xfrm>
            <a:off x="7216647" y="142884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2" name="円/楕円 61"/>
          <p:cNvSpPr/>
          <p:nvPr/>
        </p:nvSpPr>
        <p:spPr>
          <a:xfrm>
            <a:off x="8289718" y="88862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円/楕円 62"/>
          <p:cNvSpPr/>
          <p:nvPr/>
        </p:nvSpPr>
        <p:spPr>
          <a:xfrm>
            <a:off x="7490304" y="170250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4" name="円/楕円 63"/>
          <p:cNvSpPr/>
          <p:nvPr/>
        </p:nvSpPr>
        <p:spPr>
          <a:xfrm>
            <a:off x="6431078" y="112763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5" name="円/楕円 64"/>
          <p:cNvSpPr/>
          <p:nvPr/>
        </p:nvSpPr>
        <p:spPr>
          <a:xfrm>
            <a:off x="6814252" y="81025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円/楕円 65"/>
          <p:cNvSpPr/>
          <p:nvPr/>
        </p:nvSpPr>
        <p:spPr>
          <a:xfrm>
            <a:off x="5855351" y="118351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7" name="円/楕円 66"/>
          <p:cNvSpPr/>
          <p:nvPr/>
        </p:nvSpPr>
        <p:spPr>
          <a:xfrm>
            <a:off x="6123133" y="922216"/>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8" name="円/楕円 67"/>
          <p:cNvSpPr/>
          <p:nvPr/>
        </p:nvSpPr>
        <p:spPr>
          <a:xfrm>
            <a:off x="6814251" y="176735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9" name="円/楕円 68"/>
          <p:cNvSpPr/>
          <p:nvPr/>
        </p:nvSpPr>
        <p:spPr>
          <a:xfrm>
            <a:off x="8437138" y="68319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0" name="円/楕円 69"/>
          <p:cNvSpPr/>
          <p:nvPr/>
        </p:nvSpPr>
        <p:spPr>
          <a:xfrm>
            <a:off x="6210968" y="194298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1" name="円/楕円 70"/>
          <p:cNvSpPr/>
          <p:nvPr/>
        </p:nvSpPr>
        <p:spPr>
          <a:xfrm>
            <a:off x="7033229" y="129139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円/楕円 71"/>
          <p:cNvSpPr/>
          <p:nvPr/>
        </p:nvSpPr>
        <p:spPr>
          <a:xfrm>
            <a:off x="7585368" y="79272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3" name="円/楕円 72"/>
          <p:cNvSpPr/>
          <p:nvPr/>
        </p:nvSpPr>
        <p:spPr>
          <a:xfrm>
            <a:off x="5992180" y="132034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4" name="円/楕円 73"/>
          <p:cNvSpPr/>
          <p:nvPr/>
        </p:nvSpPr>
        <p:spPr>
          <a:xfrm>
            <a:off x="6780273" y="146953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5" name="円/楕円 74"/>
          <p:cNvSpPr/>
          <p:nvPr/>
        </p:nvSpPr>
        <p:spPr>
          <a:xfrm>
            <a:off x="7550748" y="1414398"/>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6" name="円/楕円 75"/>
          <p:cNvSpPr/>
          <p:nvPr/>
        </p:nvSpPr>
        <p:spPr>
          <a:xfrm>
            <a:off x="7990173" y="106613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7" name="円/楕円 76"/>
          <p:cNvSpPr/>
          <p:nvPr/>
        </p:nvSpPr>
        <p:spPr>
          <a:xfrm>
            <a:off x="7190758" y="188001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円/楕円 77"/>
          <p:cNvSpPr/>
          <p:nvPr/>
        </p:nvSpPr>
        <p:spPr>
          <a:xfrm>
            <a:off x="7891184" y="92898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9" name="円/楕円 78"/>
          <p:cNvSpPr/>
          <p:nvPr/>
        </p:nvSpPr>
        <p:spPr>
          <a:xfrm>
            <a:off x="7809035" y="58467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0" name="円/楕円 79"/>
          <p:cNvSpPr/>
          <p:nvPr/>
        </p:nvSpPr>
        <p:spPr>
          <a:xfrm>
            <a:off x="6850134" y="95793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1" name="円/楕円 80"/>
          <p:cNvSpPr/>
          <p:nvPr/>
        </p:nvSpPr>
        <p:spPr>
          <a:xfrm>
            <a:off x="7638227" y="1107116"/>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2" name="円/楕円 81"/>
          <p:cNvSpPr/>
          <p:nvPr/>
        </p:nvSpPr>
        <p:spPr>
          <a:xfrm>
            <a:off x="7775056" y="124394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3" name="円/楕円 82"/>
          <p:cNvSpPr/>
          <p:nvPr/>
        </p:nvSpPr>
        <p:spPr>
          <a:xfrm>
            <a:off x="8848126" y="70371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円/楕円 83"/>
          <p:cNvSpPr/>
          <p:nvPr/>
        </p:nvSpPr>
        <p:spPr>
          <a:xfrm>
            <a:off x="8048712" y="151760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5" name="円/楕円 84"/>
          <p:cNvSpPr/>
          <p:nvPr/>
        </p:nvSpPr>
        <p:spPr>
          <a:xfrm>
            <a:off x="10024802" y="91628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6" name="円/楕円 85"/>
          <p:cNvSpPr/>
          <p:nvPr/>
        </p:nvSpPr>
        <p:spPr>
          <a:xfrm>
            <a:off x="10407977" y="59890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7" name="円/楕円 86"/>
          <p:cNvSpPr/>
          <p:nvPr/>
        </p:nvSpPr>
        <p:spPr>
          <a:xfrm>
            <a:off x="9449076" y="97216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8" name="円/楕円 87"/>
          <p:cNvSpPr/>
          <p:nvPr/>
        </p:nvSpPr>
        <p:spPr>
          <a:xfrm>
            <a:off x="9716857" y="71086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円/楕円 89"/>
          <p:cNvSpPr/>
          <p:nvPr/>
        </p:nvSpPr>
        <p:spPr>
          <a:xfrm>
            <a:off x="10626954" y="108004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1" name="円/楕円 90"/>
          <p:cNvSpPr/>
          <p:nvPr/>
        </p:nvSpPr>
        <p:spPr>
          <a:xfrm>
            <a:off x="9585904" y="110899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2" name="円/楕円 91"/>
          <p:cNvSpPr/>
          <p:nvPr/>
        </p:nvSpPr>
        <p:spPr>
          <a:xfrm>
            <a:off x="10373997" y="1258176"/>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3" name="円/楕円 92"/>
          <p:cNvSpPr/>
          <p:nvPr/>
        </p:nvSpPr>
        <p:spPr>
          <a:xfrm>
            <a:off x="10443857" y="74658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4" name="円/楕円 93"/>
          <p:cNvSpPr/>
          <p:nvPr/>
        </p:nvSpPr>
        <p:spPr>
          <a:xfrm>
            <a:off x="10583211" y="73138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5" name="円/楕円 94"/>
          <p:cNvSpPr/>
          <p:nvPr/>
        </p:nvSpPr>
        <p:spPr>
          <a:xfrm>
            <a:off x="10007484" y="78726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円/楕円 95"/>
          <p:cNvSpPr/>
          <p:nvPr/>
        </p:nvSpPr>
        <p:spPr>
          <a:xfrm>
            <a:off x="10275265" y="52595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8" name="円/楕円 97"/>
          <p:cNvSpPr/>
          <p:nvPr/>
        </p:nvSpPr>
        <p:spPr>
          <a:xfrm>
            <a:off x="10144312" y="92409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9" name="円/楕円 98"/>
          <p:cNvSpPr/>
          <p:nvPr/>
        </p:nvSpPr>
        <p:spPr>
          <a:xfrm>
            <a:off x="4914061" y="1053115"/>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円/楕円 99"/>
          <p:cNvSpPr/>
          <p:nvPr/>
        </p:nvSpPr>
        <p:spPr>
          <a:xfrm>
            <a:off x="5297235" y="73573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1" name="円/楕円 100"/>
          <p:cNvSpPr/>
          <p:nvPr/>
        </p:nvSpPr>
        <p:spPr>
          <a:xfrm>
            <a:off x="4338334" y="110899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円/楕円 101"/>
          <p:cNvSpPr/>
          <p:nvPr/>
        </p:nvSpPr>
        <p:spPr>
          <a:xfrm>
            <a:off x="4606115" y="84769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3" name="円/楕円 102"/>
          <p:cNvSpPr/>
          <p:nvPr/>
        </p:nvSpPr>
        <p:spPr>
          <a:xfrm>
            <a:off x="5564723" y="173876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4" name="円/楕円 103"/>
          <p:cNvSpPr/>
          <p:nvPr/>
        </p:nvSpPr>
        <p:spPr>
          <a:xfrm>
            <a:off x="5516212" y="121686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円/楕円 104"/>
          <p:cNvSpPr/>
          <p:nvPr/>
        </p:nvSpPr>
        <p:spPr>
          <a:xfrm>
            <a:off x="4475162" y="124582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6" name="円/楕円 105"/>
          <p:cNvSpPr/>
          <p:nvPr/>
        </p:nvSpPr>
        <p:spPr>
          <a:xfrm>
            <a:off x="4785753" y="1563656"/>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7" name="円/楕円 106"/>
          <p:cNvSpPr/>
          <p:nvPr/>
        </p:nvSpPr>
        <p:spPr>
          <a:xfrm>
            <a:off x="5333117" y="88340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円/楕円 107"/>
          <p:cNvSpPr/>
          <p:nvPr/>
        </p:nvSpPr>
        <p:spPr>
          <a:xfrm>
            <a:off x="5472470" y="86821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9" name="円/楕円 108"/>
          <p:cNvSpPr/>
          <p:nvPr/>
        </p:nvSpPr>
        <p:spPr>
          <a:xfrm>
            <a:off x="4896742" y="92409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円/楕円 109"/>
          <p:cNvSpPr/>
          <p:nvPr/>
        </p:nvSpPr>
        <p:spPr>
          <a:xfrm>
            <a:off x="5164524" y="66278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1" name="円/楕円 110"/>
          <p:cNvSpPr/>
          <p:nvPr/>
        </p:nvSpPr>
        <p:spPr>
          <a:xfrm>
            <a:off x="5252359" y="168355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2" name="円/楕円 111"/>
          <p:cNvSpPr/>
          <p:nvPr/>
        </p:nvSpPr>
        <p:spPr>
          <a:xfrm>
            <a:off x="5033571" y="1060918"/>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6" name="円/楕円 115"/>
          <p:cNvSpPr/>
          <p:nvPr/>
        </p:nvSpPr>
        <p:spPr>
          <a:xfrm>
            <a:off x="3593848" y="84232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7" name="円/楕円 116"/>
          <p:cNvSpPr/>
          <p:nvPr/>
        </p:nvSpPr>
        <p:spPr>
          <a:xfrm>
            <a:off x="3977022" y="52494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円/楕円 117"/>
          <p:cNvSpPr/>
          <p:nvPr/>
        </p:nvSpPr>
        <p:spPr>
          <a:xfrm>
            <a:off x="3018121" y="89820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9" name="円/楕円 118"/>
          <p:cNvSpPr/>
          <p:nvPr/>
        </p:nvSpPr>
        <p:spPr>
          <a:xfrm>
            <a:off x="3285902" y="63690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円/楕円 119"/>
          <p:cNvSpPr/>
          <p:nvPr/>
        </p:nvSpPr>
        <p:spPr>
          <a:xfrm>
            <a:off x="4819709" y="57365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1" name="円/楕円 120"/>
          <p:cNvSpPr/>
          <p:nvPr/>
        </p:nvSpPr>
        <p:spPr>
          <a:xfrm>
            <a:off x="4195999" y="100607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円/楕円 121"/>
          <p:cNvSpPr/>
          <p:nvPr/>
        </p:nvSpPr>
        <p:spPr>
          <a:xfrm>
            <a:off x="3154949" y="1035032"/>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3" name="円/楕円 122"/>
          <p:cNvSpPr/>
          <p:nvPr/>
        </p:nvSpPr>
        <p:spPr>
          <a:xfrm>
            <a:off x="3330121" y="112951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4" name="円/楕円 123"/>
          <p:cNvSpPr/>
          <p:nvPr/>
        </p:nvSpPr>
        <p:spPr>
          <a:xfrm>
            <a:off x="4012903" y="672619"/>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円/楕円 124"/>
          <p:cNvSpPr/>
          <p:nvPr/>
        </p:nvSpPr>
        <p:spPr>
          <a:xfrm>
            <a:off x="4152256" y="65742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円/楕円 125"/>
          <p:cNvSpPr/>
          <p:nvPr/>
        </p:nvSpPr>
        <p:spPr>
          <a:xfrm>
            <a:off x="3576529" y="713300"/>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7" name="円/楕円 126"/>
          <p:cNvSpPr/>
          <p:nvPr/>
        </p:nvSpPr>
        <p:spPr>
          <a:xfrm>
            <a:off x="3844311" y="451997"/>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8" name="円/楕円 127"/>
          <p:cNvSpPr/>
          <p:nvPr/>
        </p:nvSpPr>
        <p:spPr>
          <a:xfrm>
            <a:off x="9316248" y="506124"/>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9" name="円/楕円 128"/>
          <p:cNvSpPr/>
          <p:nvPr/>
        </p:nvSpPr>
        <p:spPr>
          <a:xfrm>
            <a:off x="3713358" y="850128"/>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9" name="円/楕円 88"/>
          <p:cNvSpPr/>
          <p:nvPr/>
        </p:nvSpPr>
        <p:spPr>
          <a:xfrm>
            <a:off x="10126983" y="1624821"/>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7" name="円/楕円 96"/>
          <p:cNvSpPr/>
          <p:nvPr/>
        </p:nvSpPr>
        <p:spPr>
          <a:xfrm>
            <a:off x="10363101" y="1613293"/>
            <a:ext cx="41047" cy="410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43" name="グループ化 142"/>
          <p:cNvGrpSpPr/>
          <p:nvPr/>
        </p:nvGrpSpPr>
        <p:grpSpPr>
          <a:xfrm flipH="1">
            <a:off x="6183501" y="940187"/>
            <a:ext cx="3321986" cy="5171083"/>
            <a:chOff x="2704269" y="1011735"/>
            <a:chExt cx="3700041" cy="5759573"/>
          </a:xfrm>
          <a:effectLst>
            <a:outerShdw blurRad="76200" dir="18900000" sy="23000" kx="-1200000" algn="bl" rotWithShape="0">
              <a:prstClr val="black">
                <a:alpha val="20000"/>
              </a:prstClr>
            </a:outerShdw>
          </a:effectLst>
        </p:grpSpPr>
        <p:grpSp>
          <p:nvGrpSpPr>
            <p:cNvPr id="12" name="グループ化 11"/>
            <p:cNvGrpSpPr/>
            <p:nvPr/>
          </p:nvGrpSpPr>
          <p:grpSpPr>
            <a:xfrm flipH="1">
              <a:off x="2704269" y="1011735"/>
              <a:ext cx="3700041" cy="5759573"/>
              <a:chOff x="755715" y="783415"/>
              <a:chExt cx="3700041" cy="5759573"/>
            </a:xfrm>
            <a:gradFill>
              <a:gsLst>
                <a:gs pos="0">
                  <a:schemeClr val="accent2">
                    <a:lumMod val="0"/>
                    <a:lumOff val="100000"/>
                  </a:schemeClr>
                </a:gs>
                <a:gs pos="29000">
                  <a:srgbClr val="FFCC99"/>
                </a:gs>
                <a:gs pos="99000">
                  <a:srgbClr val="FFCC99"/>
                </a:gs>
              </a:gsLst>
              <a:lin ang="12000000" scaled="0"/>
            </a:gradFill>
          </p:grpSpPr>
          <p:sp>
            <p:nvSpPr>
              <p:cNvPr id="9" name="フリーフォーム 8"/>
              <p:cNvSpPr/>
              <p:nvPr/>
            </p:nvSpPr>
            <p:spPr>
              <a:xfrm>
                <a:off x="2886259" y="783415"/>
                <a:ext cx="1569497" cy="5759573"/>
              </a:xfrm>
              <a:custGeom>
                <a:avLst/>
                <a:gdLst>
                  <a:gd name="connsiteX0" fmla="*/ 546327 w 1569497"/>
                  <a:gd name="connsiteY0" fmla="*/ 1557013 h 5759573"/>
                  <a:gd name="connsiteX1" fmla="*/ 350384 w 1569497"/>
                  <a:gd name="connsiteY1" fmla="*/ 1567899 h 5759573"/>
                  <a:gd name="connsiteX2" fmla="*/ 230641 w 1569497"/>
                  <a:gd name="connsiteY2" fmla="*/ 1448156 h 5759573"/>
                  <a:gd name="connsiteX3" fmla="*/ 230641 w 1569497"/>
                  <a:gd name="connsiteY3" fmla="*/ 1371956 h 5759573"/>
                  <a:gd name="connsiteX4" fmla="*/ 197984 w 1569497"/>
                  <a:gd name="connsiteY4" fmla="*/ 1361070 h 5759573"/>
                  <a:gd name="connsiteX5" fmla="*/ 197984 w 1569497"/>
                  <a:gd name="connsiteY5" fmla="*/ 1306642 h 5759573"/>
                  <a:gd name="connsiteX6" fmla="*/ 252412 w 1569497"/>
                  <a:gd name="connsiteY6" fmla="*/ 1284870 h 5759573"/>
                  <a:gd name="connsiteX7" fmla="*/ 383041 w 1569497"/>
                  <a:gd name="connsiteY7" fmla="*/ 1284870 h 5759573"/>
                  <a:gd name="connsiteX8" fmla="*/ 393927 w 1569497"/>
                  <a:gd name="connsiteY8" fmla="*/ 1241327 h 5759573"/>
                  <a:gd name="connsiteX9" fmla="*/ 339498 w 1569497"/>
                  <a:gd name="connsiteY9" fmla="*/ 1197784 h 5759573"/>
                  <a:gd name="connsiteX10" fmla="*/ 219755 w 1569497"/>
                  <a:gd name="connsiteY10" fmla="*/ 1197784 h 5759573"/>
                  <a:gd name="connsiteX11" fmla="*/ 187098 w 1569497"/>
                  <a:gd name="connsiteY11" fmla="*/ 1197784 h 5759573"/>
                  <a:gd name="connsiteX12" fmla="*/ 187098 w 1569497"/>
                  <a:gd name="connsiteY12" fmla="*/ 1165127 h 5759573"/>
                  <a:gd name="connsiteX13" fmla="*/ 187098 w 1569497"/>
                  <a:gd name="connsiteY13" fmla="*/ 1132470 h 5759573"/>
                  <a:gd name="connsiteX14" fmla="*/ 219755 w 1569497"/>
                  <a:gd name="connsiteY14" fmla="*/ 1132470 h 5759573"/>
                  <a:gd name="connsiteX15" fmla="*/ 176212 w 1569497"/>
                  <a:gd name="connsiteY15" fmla="*/ 1067156 h 5759573"/>
                  <a:gd name="connsiteX16" fmla="*/ 56470 w 1569497"/>
                  <a:gd name="connsiteY16" fmla="*/ 1023613 h 5759573"/>
                  <a:gd name="connsiteX17" fmla="*/ 154441 w 1569497"/>
                  <a:gd name="connsiteY17" fmla="*/ 882099 h 5759573"/>
                  <a:gd name="connsiteX18" fmla="*/ 252412 w 1569497"/>
                  <a:gd name="connsiteY18" fmla="*/ 686156 h 5759573"/>
                  <a:gd name="connsiteX19" fmla="*/ 252412 w 1569497"/>
                  <a:gd name="connsiteY19" fmla="*/ 609956 h 5759573"/>
                  <a:gd name="connsiteX20" fmla="*/ 252412 w 1569497"/>
                  <a:gd name="connsiteY20" fmla="*/ 468442 h 5759573"/>
                  <a:gd name="connsiteX21" fmla="*/ 339498 w 1569497"/>
                  <a:gd name="connsiteY21" fmla="*/ 272499 h 5759573"/>
                  <a:gd name="connsiteX22" fmla="*/ 524555 w 1569497"/>
                  <a:gd name="connsiteY22" fmla="*/ 98327 h 5759573"/>
                  <a:gd name="connsiteX23" fmla="*/ 818470 w 1569497"/>
                  <a:gd name="connsiteY23" fmla="*/ 356 h 5759573"/>
                  <a:gd name="connsiteX24" fmla="*/ 1232127 w 1569497"/>
                  <a:gd name="connsiteY24" fmla="*/ 130984 h 5759573"/>
                  <a:gd name="connsiteX25" fmla="*/ 1515155 w 1569497"/>
                  <a:gd name="connsiteY25" fmla="*/ 457556 h 5759573"/>
                  <a:gd name="connsiteX26" fmla="*/ 1536927 w 1569497"/>
                  <a:gd name="connsiteY26" fmla="*/ 903870 h 5759573"/>
                  <a:gd name="connsiteX27" fmla="*/ 1395412 w 1569497"/>
                  <a:gd name="connsiteY27" fmla="*/ 1252213 h 5759573"/>
                  <a:gd name="connsiteX28" fmla="*/ 1297441 w 1569497"/>
                  <a:gd name="connsiteY28" fmla="*/ 1459042 h 5759573"/>
                  <a:gd name="connsiteX29" fmla="*/ 1297441 w 1569497"/>
                  <a:gd name="connsiteY29" fmla="*/ 1654984 h 5759573"/>
                  <a:gd name="connsiteX30" fmla="*/ 1417184 w 1569497"/>
                  <a:gd name="connsiteY30" fmla="*/ 1992442 h 5759573"/>
                  <a:gd name="connsiteX31" fmla="*/ 1547812 w 1569497"/>
                  <a:gd name="connsiteY31" fmla="*/ 2329899 h 5759573"/>
                  <a:gd name="connsiteX32" fmla="*/ 1558698 w 1569497"/>
                  <a:gd name="connsiteY32" fmla="*/ 2776213 h 5759573"/>
                  <a:gd name="connsiteX33" fmla="*/ 1438955 w 1569497"/>
                  <a:gd name="connsiteY33" fmla="*/ 3211642 h 5759573"/>
                  <a:gd name="connsiteX34" fmla="*/ 1264784 w 1569497"/>
                  <a:gd name="connsiteY34" fmla="*/ 3657956 h 5759573"/>
                  <a:gd name="connsiteX35" fmla="*/ 1177698 w 1569497"/>
                  <a:gd name="connsiteY35" fmla="*/ 4104270 h 5759573"/>
                  <a:gd name="connsiteX36" fmla="*/ 1264784 w 1569497"/>
                  <a:gd name="connsiteY36" fmla="*/ 4496156 h 5759573"/>
                  <a:gd name="connsiteX37" fmla="*/ 1438955 w 1569497"/>
                  <a:gd name="connsiteY37" fmla="*/ 5083984 h 5759573"/>
                  <a:gd name="connsiteX38" fmla="*/ 1319212 w 1569497"/>
                  <a:gd name="connsiteY38" fmla="*/ 5704470 h 5759573"/>
                  <a:gd name="connsiteX39" fmla="*/ 1297441 w 1569497"/>
                  <a:gd name="connsiteY39" fmla="*/ 5704470 h 5759573"/>
                  <a:gd name="connsiteX40" fmla="*/ 1123270 w 1569497"/>
                  <a:gd name="connsiteY40" fmla="*/ 5726242 h 5759573"/>
                  <a:gd name="connsiteX41" fmla="*/ 818470 w 1569497"/>
                  <a:gd name="connsiteY41" fmla="*/ 5758899 h 5759573"/>
                  <a:gd name="connsiteX42" fmla="*/ 383041 w 1569497"/>
                  <a:gd name="connsiteY42" fmla="*/ 5693584 h 5759573"/>
                  <a:gd name="connsiteX43" fmla="*/ 176212 w 1569497"/>
                  <a:gd name="connsiteY43" fmla="*/ 5682699 h 5759573"/>
                  <a:gd name="connsiteX44" fmla="*/ 165327 w 1569497"/>
                  <a:gd name="connsiteY44" fmla="*/ 5660927 h 5759573"/>
                  <a:gd name="connsiteX45" fmla="*/ 176212 w 1569497"/>
                  <a:gd name="connsiteY45" fmla="*/ 5519413 h 5759573"/>
                  <a:gd name="connsiteX46" fmla="*/ 219755 w 1569497"/>
                  <a:gd name="connsiteY46" fmla="*/ 5399670 h 5759573"/>
                  <a:gd name="connsiteX47" fmla="*/ 230641 w 1569497"/>
                  <a:gd name="connsiteY47" fmla="*/ 5171070 h 5759573"/>
                  <a:gd name="connsiteX48" fmla="*/ 121784 w 1569497"/>
                  <a:gd name="connsiteY48" fmla="*/ 4866270 h 5759573"/>
                  <a:gd name="connsiteX49" fmla="*/ 165327 w 1569497"/>
                  <a:gd name="connsiteY49" fmla="*/ 4115156 h 5759573"/>
                  <a:gd name="connsiteX50" fmla="*/ 219755 w 1569497"/>
                  <a:gd name="connsiteY50" fmla="*/ 3853899 h 5759573"/>
                  <a:gd name="connsiteX51" fmla="*/ 12927 w 1569497"/>
                  <a:gd name="connsiteY51" fmla="*/ 3211642 h 5759573"/>
                  <a:gd name="connsiteX52" fmla="*/ 56470 w 1569497"/>
                  <a:gd name="connsiteY52" fmla="*/ 2732670 h 5759573"/>
                  <a:gd name="connsiteX53" fmla="*/ 339498 w 1569497"/>
                  <a:gd name="connsiteY53" fmla="*/ 2210156 h 5759573"/>
                  <a:gd name="connsiteX54" fmla="*/ 633412 w 1569497"/>
                  <a:gd name="connsiteY54" fmla="*/ 1883584 h 5759573"/>
                  <a:gd name="connsiteX55" fmla="*/ 676955 w 1569497"/>
                  <a:gd name="connsiteY55" fmla="*/ 1720299 h 5759573"/>
                  <a:gd name="connsiteX56" fmla="*/ 655184 w 1569497"/>
                  <a:gd name="connsiteY56" fmla="*/ 1611442 h 5759573"/>
                  <a:gd name="connsiteX57" fmla="*/ 611641 w 1569497"/>
                  <a:gd name="connsiteY57" fmla="*/ 1557013 h 5759573"/>
                  <a:gd name="connsiteX58" fmla="*/ 546327 w 1569497"/>
                  <a:gd name="connsiteY58" fmla="*/ 1557013 h 575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69497" h="5759573">
                    <a:moveTo>
                      <a:pt x="546327" y="1557013"/>
                    </a:moveTo>
                    <a:cubicBezTo>
                      <a:pt x="502784" y="1558827"/>
                      <a:pt x="402998" y="1586042"/>
                      <a:pt x="350384" y="1567899"/>
                    </a:cubicBezTo>
                    <a:cubicBezTo>
                      <a:pt x="297770" y="1549756"/>
                      <a:pt x="250598" y="1480813"/>
                      <a:pt x="230641" y="1448156"/>
                    </a:cubicBezTo>
                    <a:cubicBezTo>
                      <a:pt x="210684" y="1415499"/>
                      <a:pt x="236084" y="1386470"/>
                      <a:pt x="230641" y="1371956"/>
                    </a:cubicBezTo>
                    <a:cubicBezTo>
                      <a:pt x="225198" y="1357442"/>
                      <a:pt x="203427" y="1371956"/>
                      <a:pt x="197984" y="1361070"/>
                    </a:cubicBezTo>
                    <a:cubicBezTo>
                      <a:pt x="192541" y="1350184"/>
                      <a:pt x="188913" y="1319342"/>
                      <a:pt x="197984" y="1306642"/>
                    </a:cubicBezTo>
                    <a:cubicBezTo>
                      <a:pt x="207055" y="1293942"/>
                      <a:pt x="221569" y="1288499"/>
                      <a:pt x="252412" y="1284870"/>
                    </a:cubicBezTo>
                    <a:cubicBezTo>
                      <a:pt x="283255" y="1281241"/>
                      <a:pt x="359455" y="1292127"/>
                      <a:pt x="383041" y="1284870"/>
                    </a:cubicBezTo>
                    <a:cubicBezTo>
                      <a:pt x="406627" y="1277613"/>
                      <a:pt x="401184" y="1255841"/>
                      <a:pt x="393927" y="1241327"/>
                    </a:cubicBezTo>
                    <a:cubicBezTo>
                      <a:pt x="386670" y="1226813"/>
                      <a:pt x="368527" y="1205041"/>
                      <a:pt x="339498" y="1197784"/>
                    </a:cubicBezTo>
                    <a:cubicBezTo>
                      <a:pt x="310469" y="1190527"/>
                      <a:pt x="219755" y="1197784"/>
                      <a:pt x="219755" y="1197784"/>
                    </a:cubicBezTo>
                    <a:cubicBezTo>
                      <a:pt x="194355" y="1197784"/>
                      <a:pt x="192541" y="1203227"/>
                      <a:pt x="187098" y="1197784"/>
                    </a:cubicBezTo>
                    <a:lnTo>
                      <a:pt x="187098" y="1165127"/>
                    </a:lnTo>
                    <a:cubicBezTo>
                      <a:pt x="187098" y="1154241"/>
                      <a:pt x="181655" y="1137913"/>
                      <a:pt x="187098" y="1132470"/>
                    </a:cubicBezTo>
                    <a:cubicBezTo>
                      <a:pt x="192541" y="1127027"/>
                      <a:pt x="221569" y="1143356"/>
                      <a:pt x="219755" y="1132470"/>
                    </a:cubicBezTo>
                    <a:cubicBezTo>
                      <a:pt x="217941" y="1121584"/>
                      <a:pt x="203426" y="1085299"/>
                      <a:pt x="176212" y="1067156"/>
                    </a:cubicBezTo>
                    <a:cubicBezTo>
                      <a:pt x="148998" y="1049013"/>
                      <a:pt x="60099" y="1054456"/>
                      <a:pt x="56470" y="1023613"/>
                    </a:cubicBezTo>
                    <a:cubicBezTo>
                      <a:pt x="52841" y="992770"/>
                      <a:pt x="121784" y="938342"/>
                      <a:pt x="154441" y="882099"/>
                    </a:cubicBezTo>
                    <a:cubicBezTo>
                      <a:pt x="187098" y="825856"/>
                      <a:pt x="236084" y="731513"/>
                      <a:pt x="252412" y="686156"/>
                    </a:cubicBezTo>
                    <a:cubicBezTo>
                      <a:pt x="268740" y="640799"/>
                      <a:pt x="252412" y="609956"/>
                      <a:pt x="252412" y="609956"/>
                    </a:cubicBezTo>
                    <a:cubicBezTo>
                      <a:pt x="252412" y="573670"/>
                      <a:pt x="237898" y="524685"/>
                      <a:pt x="252412" y="468442"/>
                    </a:cubicBezTo>
                    <a:cubicBezTo>
                      <a:pt x="266926" y="412199"/>
                      <a:pt x="294141" y="334185"/>
                      <a:pt x="339498" y="272499"/>
                    </a:cubicBezTo>
                    <a:cubicBezTo>
                      <a:pt x="384855" y="210813"/>
                      <a:pt x="444726" y="143684"/>
                      <a:pt x="524555" y="98327"/>
                    </a:cubicBezTo>
                    <a:cubicBezTo>
                      <a:pt x="604384" y="52970"/>
                      <a:pt x="700541" y="-5087"/>
                      <a:pt x="818470" y="356"/>
                    </a:cubicBezTo>
                    <a:cubicBezTo>
                      <a:pt x="936399" y="5799"/>
                      <a:pt x="1116013" y="54784"/>
                      <a:pt x="1232127" y="130984"/>
                    </a:cubicBezTo>
                    <a:cubicBezTo>
                      <a:pt x="1348241" y="207184"/>
                      <a:pt x="1464355" y="328742"/>
                      <a:pt x="1515155" y="457556"/>
                    </a:cubicBezTo>
                    <a:cubicBezTo>
                      <a:pt x="1565955" y="586370"/>
                      <a:pt x="1556884" y="771427"/>
                      <a:pt x="1536927" y="903870"/>
                    </a:cubicBezTo>
                    <a:cubicBezTo>
                      <a:pt x="1516970" y="1036313"/>
                      <a:pt x="1435326" y="1159684"/>
                      <a:pt x="1395412" y="1252213"/>
                    </a:cubicBezTo>
                    <a:cubicBezTo>
                      <a:pt x="1355498" y="1344742"/>
                      <a:pt x="1313769" y="1391914"/>
                      <a:pt x="1297441" y="1459042"/>
                    </a:cubicBezTo>
                    <a:cubicBezTo>
                      <a:pt x="1281113" y="1526170"/>
                      <a:pt x="1277484" y="1566084"/>
                      <a:pt x="1297441" y="1654984"/>
                    </a:cubicBezTo>
                    <a:cubicBezTo>
                      <a:pt x="1317398" y="1743884"/>
                      <a:pt x="1375456" y="1879956"/>
                      <a:pt x="1417184" y="1992442"/>
                    </a:cubicBezTo>
                    <a:cubicBezTo>
                      <a:pt x="1458912" y="2104928"/>
                      <a:pt x="1524226" y="2199271"/>
                      <a:pt x="1547812" y="2329899"/>
                    </a:cubicBezTo>
                    <a:cubicBezTo>
                      <a:pt x="1571398" y="2460527"/>
                      <a:pt x="1576841" y="2629256"/>
                      <a:pt x="1558698" y="2776213"/>
                    </a:cubicBezTo>
                    <a:cubicBezTo>
                      <a:pt x="1540555" y="2923170"/>
                      <a:pt x="1487941" y="3064685"/>
                      <a:pt x="1438955" y="3211642"/>
                    </a:cubicBezTo>
                    <a:cubicBezTo>
                      <a:pt x="1389969" y="3358599"/>
                      <a:pt x="1308327" y="3509185"/>
                      <a:pt x="1264784" y="3657956"/>
                    </a:cubicBezTo>
                    <a:cubicBezTo>
                      <a:pt x="1221241" y="3806727"/>
                      <a:pt x="1177698" y="3964570"/>
                      <a:pt x="1177698" y="4104270"/>
                    </a:cubicBezTo>
                    <a:cubicBezTo>
                      <a:pt x="1177698" y="4243970"/>
                      <a:pt x="1221241" y="4332870"/>
                      <a:pt x="1264784" y="4496156"/>
                    </a:cubicBezTo>
                    <a:cubicBezTo>
                      <a:pt x="1308327" y="4659442"/>
                      <a:pt x="1429884" y="4882598"/>
                      <a:pt x="1438955" y="5083984"/>
                    </a:cubicBezTo>
                    <a:cubicBezTo>
                      <a:pt x="1448026" y="5285370"/>
                      <a:pt x="1342798" y="5601056"/>
                      <a:pt x="1319212" y="5704470"/>
                    </a:cubicBezTo>
                    <a:cubicBezTo>
                      <a:pt x="1295626" y="5807884"/>
                      <a:pt x="1330098" y="5700841"/>
                      <a:pt x="1297441" y="5704470"/>
                    </a:cubicBezTo>
                    <a:cubicBezTo>
                      <a:pt x="1264784" y="5708099"/>
                      <a:pt x="1123270" y="5726242"/>
                      <a:pt x="1123270" y="5726242"/>
                    </a:cubicBezTo>
                    <a:cubicBezTo>
                      <a:pt x="1043441" y="5735314"/>
                      <a:pt x="941841" y="5764342"/>
                      <a:pt x="818470" y="5758899"/>
                    </a:cubicBezTo>
                    <a:cubicBezTo>
                      <a:pt x="695099" y="5753456"/>
                      <a:pt x="490084" y="5706284"/>
                      <a:pt x="383041" y="5693584"/>
                    </a:cubicBezTo>
                    <a:cubicBezTo>
                      <a:pt x="275998" y="5680884"/>
                      <a:pt x="212498" y="5688142"/>
                      <a:pt x="176212" y="5682699"/>
                    </a:cubicBezTo>
                    <a:cubicBezTo>
                      <a:pt x="139926" y="5677256"/>
                      <a:pt x="165327" y="5688141"/>
                      <a:pt x="165327" y="5660927"/>
                    </a:cubicBezTo>
                    <a:cubicBezTo>
                      <a:pt x="165327" y="5633713"/>
                      <a:pt x="167141" y="5562956"/>
                      <a:pt x="176212" y="5519413"/>
                    </a:cubicBezTo>
                    <a:cubicBezTo>
                      <a:pt x="185283" y="5475870"/>
                      <a:pt x="210684" y="5457727"/>
                      <a:pt x="219755" y="5399670"/>
                    </a:cubicBezTo>
                    <a:cubicBezTo>
                      <a:pt x="228826" y="5341613"/>
                      <a:pt x="246969" y="5259970"/>
                      <a:pt x="230641" y="5171070"/>
                    </a:cubicBezTo>
                    <a:cubicBezTo>
                      <a:pt x="214313" y="5082170"/>
                      <a:pt x="132670" y="5042256"/>
                      <a:pt x="121784" y="4866270"/>
                    </a:cubicBezTo>
                    <a:cubicBezTo>
                      <a:pt x="110898" y="4690284"/>
                      <a:pt x="148998" y="4283885"/>
                      <a:pt x="165327" y="4115156"/>
                    </a:cubicBezTo>
                    <a:cubicBezTo>
                      <a:pt x="181655" y="3946428"/>
                      <a:pt x="245155" y="4004484"/>
                      <a:pt x="219755" y="3853899"/>
                    </a:cubicBezTo>
                    <a:cubicBezTo>
                      <a:pt x="194355" y="3703314"/>
                      <a:pt x="40141" y="3398514"/>
                      <a:pt x="12927" y="3211642"/>
                    </a:cubicBezTo>
                    <a:cubicBezTo>
                      <a:pt x="-14287" y="3024770"/>
                      <a:pt x="2042" y="2899584"/>
                      <a:pt x="56470" y="2732670"/>
                    </a:cubicBezTo>
                    <a:cubicBezTo>
                      <a:pt x="110898" y="2565756"/>
                      <a:pt x="243341" y="2351670"/>
                      <a:pt x="339498" y="2210156"/>
                    </a:cubicBezTo>
                    <a:cubicBezTo>
                      <a:pt x="435655" y="2068642"/>
                      <a:pt x="577169" y="1965227"/>
                      <a:pt x="633412" y="1883584"/>
                    </a:cubicBezTo>
                    <a:cubicBezTo>
                      <a:pt x="689655" y="1801941"/>
                      <a:pt x="673326" y="1765656"/>
                      <a:pt x="676955" y="1720299"/>
                    </a:cubicBezTo>
                    <a:cubicBezTo>
                      <a:pt x="680584" y="1674942"/>
                      <a:pt x="666070" y="1638656"/>
                      <a:pt x="655184" y="1611442"/>
                    </a:cubicBezTo>
                    <a:cubicBezTo>
                      <a:pt x="644298" y="1584228"/>
                      <a:pt x="622527" y="1566085"/>
                      <a:pt x="611641" y="1557013"/>
                    </a:cubicBezTo>
                    <a:cubicBezTo>
                      <a:pt x="600755" y="1547941"/>
                      <a:pt x="589870" y="1555199"/>
                      <a:pt x="546327" y="1557013"/>
                    </a:cubicBezTo>
                    <a:close/>
                  </a:path>
                </a:pathLst>
              </a:custGeom>
              <a:grpFill/>
              <a:ln>
                <a:solidFill>
                  <a:srgbClr val="FFCC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フリーフォーム 9"/>
              <p:cNvSpPr/>
              <p:nvPr/>
            </p:nvSpPr>
            <p:spPr>
              <a:xfrm>
                <a:off x="755715" y="2242122"/>
                <a:ext cx="3502320" cy="1661079"/>
              </a:xfrm>
              <a:custGeom>
                <a:avLst/>
                <a:gdLst>
                  <a:gd name="connsiteX0" fmla="*/ 2814799 w 3502320"/>
                  <a:gd name="connsiteY0" fmla="*/ 675249 h 1661079"/>
                  <a:gd name="connsiteX1" fmla="*/ 3119599 w 3502320"/>
                  <a:gd name="connsiteY1" fmla="*/ 522849 h 1661079"/>
                  <a:gd name="connsiteX2" fmla="*/ 3467942 w 3502320"/>
                  <a:gd name="connsiteY2" fmla="*/ 718792 h 1661079"/>
                  <a:gd name="connsiteX3" fmla="*/ 3369971 w 3502320"/>
                  <a:gd name="connsiteY3" fmla="*/ 1186878 h 1661079"/>
                  <a:gd name="connsiteX4" fmla="*/ 2412028 w 3502320"/>
                  <a:gd name="connsiteY4" fmla="*/ 1426364 h 1661079"/>
                  <a:gd name="connsiteX5" fmla="*/ 1747999 w 3502320"/>
                  <a:gd name="connsiteY5" fmla="*/ 1611421 h 1661079"/>
                  <a:gd name="connsiteX6" fmla="*/ 1083971 w 3502320"/>
                  <a:gd name="connsiteY6" fmla="*/ 1611421 h 1661079"/>
                  <a:gd name="connsiteX7" fmla="*/ 419942 w 3502320"/>
                  <a:gd name="connsiteY7" fmla="*/ 1045364 h 1661079"/>
                  <a:gd name="connsiteX8" fmla="*/ 223999 w 3502320"/>
                  <a:gd name="connsiteY8" fmla="*/ 751449 h 1661079"/>
                  <a:gd name="connsiteX9" fmla="*/ 71599 w 3502320"/>
                  <a:gd name="connsiteY9" fmla="*/ 609935 h 1661079"/>
                  <a:gd name="connsiteX10" fmla="*/ 6285 w 3502320"/>
                  <a:gd name="connsiteY10" fmla="*/ 468421 h 1661079"/>
                  <a:gd name="connsiteX11" fmla="*/ 6285 w 3502320"/>
                  <a:gd name="connsiteY11" fmla="*/ 392221 h 1661079"/>
                  <a:gd name="connsiteX12" fmla="*/ 38942 w 3502320"/>
                  <a:gd name="connsiteY12" fmla="*/ 413992 h 1661079"/>
                  <a:gd name="connsiteX13" fmla="*/ 158685 w 3502320"/>
                  <a:gd name="connsiteY13" fmla="*/ 511964 h 1661079"/>
                  <a:gd name="connsiteX14" fmla="*/ 245771 w 3502320"/>
                  <a:gd name="connsiteY14" fmla="*/ 588164 h 1661079"/>
                  <a:gd name="connsiteX15" fmla="*/ 223999 w 3502320"/>
                  <a:gd name="connsiteY15" fmla="*/ 490192 h 1661079"/>
                  <a:gd name="connsiteX16" fmla="*/ 115142 w 3502320"/>
                  <a:gd name="connsiteY16" fmla="*/ 261592 h 1661079"/>
                  <a:gd name="connsiteX17" fmla="*/ 115142 w 3502320"/>
                  <a:gd name="connsiteY17" fmla="*/ 196278 h 1661079"/>
                  <a:gd name="connsiteX18" fmla="*/ 191342 w 3502320"/>
                  <a:gd name="connsiteY18" fmla="*/ 185392 h 1661079"/>
                  <a:gd name="connsiteX19" fmla="*/ 267542 w 3502320"/>
                  <a:gd name="connsiteY19" fmla="*/ 370449 h 1661079"/>
                  <a:gd name="connsiteX20" fmla="*/ 398171 w 3502320"/>
                  <a:gd name="connsiteY20" fmla="*/ 522849 h 1661079"/>
                  <a:gd name="connsiteX21" fmla="*/ 430828 w 3502320"/>
                  <a:gd name="connsiteY21" fmla="*/ 468421 h 1661079"/>
                  <a:gd name="connsiteX22" fmla="*/ 365514 w 3502320"/>
                  <a:gd name="connsiteY22" fmla="*/ 381335 h 1661079"/>
                  <a:gd name="connsiteX23" fmla="*/ 213114 w 3502320"/>
                  <a:gd name="connsiteY23" fmla="*/ 120078 h 1661079"/>
                  <a:gd name="connsiteX24" fmla="*/ 289314 w 3502320"/>
                  <a:gd name="connsiteY24" fmla="*/ 335 h 1661079"/>
                  <a:gd name="connsiteX25" fmla="*/ 365514 w 3502320"/>
                  <a:gd name="connsiteY25" fmla="*/ 152735 h 1661079"/>
                  <a:gd name="connsiteX26" fmla="*/ 496142 w 3502320"/>
                  <a:gd name="connsiteY26" fmla="*/ 392221 h 1661079"/>
                  <a:gd name="connsiteX27" fmla="*/ 550571 w 3502320"/>
                  <a:gd name="connsiteY27" fmla="*/ 359564 h 1661079"/>
                  <a:gd name="connsiteX28" fmla="*/ 496142 w 3502320"/>
                  <a:gd name="connsiteY28" fmla="*/ 174507 h 1661079"/>
                  <a:gd name="connsiteX29" fmla="*/ 485256 w 3502320"/>
                  <a:gd name="connsiteY29" fmla="*/ 22107 h 1661079"/>
                  <a:gd name="connsiteX30" fmla="*/ 572342 w 3502320"/>
                  <a:gd name="connsiteY30" fmla="*/ 22107 h 1661079"/>
                  <a:gd name="connsiteX31" fmla="*/ 604999 w 3502320"/>
                  <a:gd name="connsiteY31" fmla="*/ 218049 h 1661079"/>
                  <a:gd name="connsiteX32" fmla="*/ 735628 w 3502320"/>
                  <a:gd name="connsiteY32" fmla="*/ 479307 h 1661079"/>
                  <a:gd name="connsiteX33" fmla="*/ 779171 w 3502320"/>
                  <a:gd name="connsiteY33" fmla="*/ 544621 h 1661079"/>
                  <a:gd name="connsiteX34" fmla="*/ 790056 w 3502320"/>
                  <a:gd name="connsiteY34" fmla="*/ 370449 h 1661079"/>
                  <a:gd name="connsiteX35" fmla="*/ 757399 w 3502320"/>
                  <a:gd name="connsiteY35" fmla="*/ 218049 h 1661079"/>
                  <a:gd name="connsiteX36" fmla="*/ 790056 w 3502320"/>
                  <a:gd name="connsiteY36" fmla="*/ 152735 h 1661079"/>
                  <a:gd name="connsiteX37" fmla="*/ 855371 w 3502320"/>
                  <a:gd name="connsiteY37" fmla="*/ 185392 h 1661079"/>
                  <a:gd name="connsiteX38" fmla="*/ 866256 w 3502320"/>
                  <a:gd name="connsiteY38" fmla="*/ 359564 h 1661079"/>
                  <a:gd name="connsiteX39" fmla="*/ 964228 w 3502320"/>
                  <a:gd name="connsiteY39" fmla="*/ 697021 h 1661079"/>
                  <a:gd name="connsiteX40" fmla="*/ 942456 w 3502320"/>
                  <a:gd name="connsiteY40" fmla="*/ 925621 h 1661079"/>
                  <a:gd name="connsiteX41" fmla="*/ 1138399 w 3502320"/>
                  <a:gd name="connsiteY41" fmla="*/ 1078021 h 1661079"/>
                  <a:gd name="connsiteX42" fmla="*/ 1617371 w 3502320"/>
                  <a:gd name="connsiteY42" fmla="*/ 1186878 h 1661079"/>
                  <a:gd name="connsiteX43" fmla="*/ 1900399 w 3502320"/>
                  <a:gd name="connsiteY43" fmla="*/ 1110678 h 1661079"/>
                  <a:gd name="connsiteX44" fmla="*/ 2455571 w 3502320"/>
                  <a:gd name="connsiteY44" fmla="*/ 882078 h 1661079"/>
                  <a:gd name="connsiteX45" fmla="*/ 2814799 w 3502320"/>
                  <a:gd name="connsiteY45" fmla="*/ 675249 h 16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02320" h="1661079">
                    <a:moveTo>
                      <a:pt x="2814799" y="675249"/>
                    </a:moveTo>
                    <a:cubicBezTo>
                      <a:pt x="2925470" y="615377"/>
                      <a:pt x="3010742" y="515592"/>
                      <a:pt x="3119599" y="522849"/>
                    </a:cubicBezTo>
                    <a:cubicBezTo>
                      <a:pt x="3228456" y="530106"/>
                      <a:pt x="3426213" y="608121"/>
                      <a:pt x="3467942" y="718792"/>
                    </a:cubicBezTo>
                    <a:cubicBezTo>
                      <a:pt x="3509671" y="829463"/>
                      <a:pt x="3545957" y="1068949"/>
                      <a:pt x="3369971" y="1186878"/>
                    </a:cubicBezTo>
                    <a:cubicBezTo>
                      <a:pt x="3193985" y="1304807"/>
                      <a:pt x="2682357" y="1355607"/>
                      <a:pt x="2412028" y="1426364"/>
                    </a:cubicBezTo>
                    <a:cubicBezTo>
                      <a:pt x="2141699" y="1497121"/>
                      <a:pt x="1969342" y="1580578"/>
                      <a:pt x="1747999" y="1611421"/>
                    </a:cubicBezTo>
                    <a:cubicBezTo>
                      <a:pt x="1526656" y="1642264"/>
                      <a:pt x="1305314" y="1705764"/>
                      <a:pt x="1083971" y="1611421"/>
                    </a:cubicBezTo>
                    <a:cubicBezTo>
                      <a:pt x="862628" y="1517078"/>
                      <a:pt x="563271" y="1188693"/>
                      <a:pt x="419942" y="1045364"/>
                    </a:cubicBezTo>
                    <a:cubicBezTo>
                      <a:pt x="276613" y="902035"/>
                      <a:pt x="282056" y="824020"/>
                      <a:pt x="223999" y="751449"/>
                    </a:cubicBezTo>
                    <a:cubicBezTo>
                      <a:pt x="165942" y="678878"/>
                      <a:pt x="107885" y="657106"/>
                      <a:pt x="71599" y="609935"/>
                    </a:cubicBezTo>
                    <a:cubicBezTo>
                      <a:pt x="35313" y="562764"/>
                      <a:pt x="17171" y="504707"/>
                      <a:pt x="6285" y="468421"/>
                    </a:cubicBezTo>
                    <a:cubicBezTo>
                      <a:pt x="-4601" y="432135"/>
                      <a:pt x="842" y="401292"/>
                      <a:pt x="6285" y="392221"/>
                    </a:cubicBezTo>
                    <a:cubicBezTo>
                      <a:pt x="11728" y="383150"/>
                      <a:pt x="13542" y="394035"/>
                      <a:pt x="38942" y="413992"/>
                    </a:cubicBezTo>
                    <a:cubicBezTo>
                      <a:pt x="64342" y="433949"/>
                      <a:pt x="124214" y="482935"/>
                      <a:pt x="158685" y="511964"/>
                    </a:cubicBezTo>
                    <a:cubicBezTo>
                      <a:pt x="193156" y="540993"/>
                      <a:pt x="234885" y="591793"/>
                      <a:pt x="245771" y="588164"/>
                    </a:cubicBezTo>
                    <a:cubicBezTo>
                      <a:pt x="256657" y="584535"/>
                      <a:pt x="245770" y="544621"/>
                      <a:pt x="223999" y="490192"/>
                    </a:cubicBezTo>
                    <a:cubicBezTo>
                      <a:pt x="202228" y="435763"/>
                      <a:pt x="133285" y="310578"/>
                      <a:pt x="115142" y="261592"/>
                    </a:cubicBezTo>
                    <a:cubicBezTo>
                      <a:pt x="96999" y="212606"/>
                      <a:pt x="102442" y="208978"/>
                      <a:pt x="115142" y="196278"/>
                    </a:cubicBezTo>
                    <a:cubicBezTo>
                      <a:pt x="127842" y="183578"/>
                      <a:pt x="165942" y="156364"/>
                      <a:pt x="191342" y="185392"/>
                    </a:cubicBezTo>
                    <a:cubicBezTo>
                      <a:pt x="216742" y="214420"/>
                      <a:pt x="233071" y="314206"/>
                      <a:pt x="267542" y="370449"/>
                    </a:cubicBezTo>
                    <a:cubicBezTo>
                      <a:pt x="302013" y="426692"/>
                      <a:pt x="370957" y="506520"/>
                      <a:pt x="398171" y="522849"/>
                    </a:cubicBezTo>
                    <a:cubicBezTo>
                      <a:pt x="425385" y="539178"/>
                      <a:pt x="436271" y="492007"/>
                      <a:pt x="430828" y="468421"/>
                    </a:cubicBezTo>
                    <a:cubicBezTo>
                      <a:pt x="425385" y="444835"/>
                      <a:pt x="401800" y="439392"/>
                      <a:pt x="365514" y="381335"/>
                    </a:cubicBezTo>
                    <a:cubicBezTo>
                      <a:pt x="329228" y="323278"/>
                      <a:pt x="225814" y="183578"/>
                      <a:pt x="213114" y="120078"/>
                    </a:cubicBezTo>
                    <a:cubicBezTo>
                      <a:pt x="200414" y="56578"/>
                      <a:pt x="263914" y="-5108"/>
                      <a:pt x="289314" y="335"/>
                    </a:cubicBezTo>
                    <a:cubicBezTo>
                      <a:pt x="314714" y="5778"/>
                      <a:pt x="331043" y="87421"/>
                      <a:pt x="365514" y="152735"/>
                    </a:cubicBezTo>
                    <a:cubicBezTo>
                      <a:pt x="399985" y="218049"/>
                      <a:pt x="465299" y="357750"/>
                      <a:pt x="496142" y="392221"/>
                    </a:cubicBezTo>
                    <a:cubicBezTo>
                      <a:pt x="526985" y="426692"/>
                      <a:pt x="550571" y="395850"/>
                      <a:pt x="550571" y="359564"/>
                    </a:cubicBezTo>
                    <a:cubicBezTo>
                      <a:pt x="550571" y="323278"/>
                      <a:pt x="507028" y="230750"/>
                      <a:pt x="496142" y="174507"/>
                    </a:cubicBezTo>
                    <a:cubicBezTo>
                      <a:pt x="485256" y="118264"/>
                      <a:pt x="472556" y="47507"/>
                      <a:pt x="485256" y="22107"/>
                    </a:cubicBezTo>
                    <a:cubicBezTo>
                      <a:pt x="497956" y="-3293"/>
                      <a:pt x="552385" y="-10550"/>
                      <a:pt x="572342" y="22107"/>
                    </a:cubicBezTo>
                    <a:cubicBezTo>
                      <a:pt x="592299" y="54764"/>
                      <a:pt x="577785" y="141849"/>
                      <a:pt x="604999" y="218049"/>
                    </a:cubicBezTo>
                    <a:cubicBezTo>
                      <a:pt x="632213" y="294249"/>
                      <a:pt x="706599" y="424878"/>
                      <a:pt x="735628" y="479307"/>
                    </a:cubicBezTo>
                    <a:cubicBezTo>
                      <a:pt x="764657" y="533736"/>
                      <a:pt x="770100" y="562764"/>
                      <a:pt x="779171" y="544621"/>
                    </a:cubicBezTo>
                    <a:cubicBezTo>
                      <a:pt x="788242" y="526478"/>
                      <a:pt x="793685" y="424878"/>
                      <a:pt x="790056" y="370449"/>
                    </a:cubicBezTo>
                    <a:cubicBezTo>
                      <a:pt x="786427" y="316020"/>
                      <a:pt x="757399" y="254335"/>
                      <a:pt x="757399" y="218049"/>
                    </a:cubicBezTo>
                    <a:cubicBezTo>
                      <a:pt x="757399" y="181763"/>
                      <a:pt x="773727" y="158178"/>
                      <a:pt x="790056" y="152735"/>
                    </a:cubicBezTo>
                    <a:cubicBezTo>
                      <a:pt x="806385" y="147292"/>
                      <a:pt x="842671" y="150920"/>
                      <a:pt x="855371" y="185392"/>
                    </a:cubicBezTo>
                    <a:cubicBezTo>
                      <a:pt x="868071" y="219863"/>
                      <a:pt x="848113" y="274292"/>
                      <a:pt x="866256" y="359564"/>
                    </a:cubicBezTo>
                    <a:cubicBezTo>
                      <a:pt x="884399" y="444835"/>
                      <a:pt x="951528" y="602678"/>
                      <a:pt x="964228" y="697021"/>
                    </a:cubicBezTo>
                    <a:cubicBezTo>
                      <a:pt x="976928" y="791364"/>
                      <a:pt x="913427" y="862121"/>
                      <a:pt x="942456" y="925621"/>
                    </a:cubicBezTo>
                    <a:cubicBezTo>
                      <a:pt x="971485" y="989121"/>
                      <a:pt x="1025913" y="1034478"/>
                      <a:pt x="1138399" y="1078021"/>
                    </a:cubicBezTo>
                    <a:cubicBezTo>
                      <a:pt x="1250885" y="1121564"/>
                      <a:pt x="1490371" y="1181435"/>
                      <a:pt x="1617371" y="1186878"/>
                    </a:cubicBezTo>
                    <a:cubicBezTo>
                      <a:pt x="1744371" y="1192321"/>
                      <a:pt x="1760699" y="1161478"/>
                      <a:pt x="1900399" y="1110678"/>
                    </a:cubicBezTo>
                    <a:cubicBezTo>
                      <a:pt x="2040099" y="1059878"/>
                      <a:pt x="2299542" y="951021"/>
                      <a:pt x="2455571" y="882078"/>
                    </a:cubicBezTo>
                    <a:cubicBezTo>
                      <a:pt x="2611600" y="813135"/>
                      <a:pt x="2704128" y="735121"/>
                      <a:pt x="2814799" y="675249"/>
                    </a:cubicBezTo>
                    <a:close/>
                  </a:path>
                </a:pathLst>
              </a:custGeom>
              <a:grpFill/>
              <a:ln>
                <a:solidFill>
                  <a:srgbClr val="FFCC99"/>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32" name="フリーフォーム 131"/>
            <p:cNvSpPr/>
            <p:nvPr/>
          </p:nvSpPr>
          <p:spPr>
            <a:xfrm>
              <a:off x="3681809" y="1624566"/>
              <a:ext cx="279675" cy="145166"/>
            </a:xfrm>
            <a:custGeom>
              <a:avLst/>
              <a:gdLst>
                <a:gd name="connsiteX0" fmla="*/ 222926 w 279675"/>
                <a:gd name="connsiteY0" fmla="*/ 6526 h 145166"/>
                <a:gd name="connsiteX1" fmla="*/ 124072 w 279675"/>
                <a:gd name="connsiteY1" fmla="*/ 6526 h 145166"/>
                <a:gd name="connsiteX2" fmla="*/ 505 w 279675"/>
                <a:gd name="connsiteY2" fmla="*/ 80666 h 145166"/>
                <a:gd name="connsiteX3" fmla="*/ 173499 w 279675"/>
                <a:gd name="connsiteY3" fmla="*/ 142450 h 145166"/>
                <a:gd name="connsiteX4" fmla="*/ 272353 w 279675"/>
                <a:gd name="connsiteY4" fmla="*/ 130093 h 145166"/>
                <a:gd name="connsiteX5" fmla="*/ 272353 w 279675"/>
                <a:gd name="connsiteY5" fmla="*/ 93023 h 145166"/>
                <a:gd name="connsiteX6" fmla="*/ 272353 w 279675"/>
                <a:gd name="connsiteY6" fmla="*/ 31239 h 145166"/>
                <a:gd name="connsiteX7" fmla="*/ 222926 w 279675"/>
                <a:gd name="connsiteY7" fmla="*/ 6526 h 14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675" h="145166">
                  <a:moveTo>
                    <a:pt x="222926" y="6526"/>
                  </a:moveTo>
                  <a:cubicBezTo>
                    <a:pt x="198213" y="2407"/>
                    <a:pt x="161142" y="-5831"/>
                    <a:pt x="124072" y="6526"/>
                  </a:cubicBezTo>
                  <a:cubicBezTo>
                    <a:pt x="87002" y="18883"/>
                    <a:pt x="-7733" y="58012"/>
                    <a:pt x="505" y="80666"/>
                  </a:cubicBezTo>
                  <a:cubicBezTo>
                    <a:pt x="8743" y="103320"/>
                    <a:pt x="128191" y="134212"/>
                    <a:pt x="173499" y="142450"/>
                  </a:cubicBezTo>
                  <a:cubicBezTo>
                    <a:pt x="218807" y="150688"/>
                    <a:pt x="255877" y="138331"/>
                    <a:pt x="272353" y="130093"/>
                  </a:cubicBezTo>
                  <a:cubicBezTo>
                    <a:pt x="288829" y="121855"/>
                    <a:pt x="272353" y="93023"/>
                    <a:pt x="272353" y="93023"/>
                  </a:cubicBezTo>
                  <a:cubicBezTo>
                    <a:pt x="272353" y="76547"/>
                    <a:pt x="280591" y="45655"/>
                    <a:pt x="272353" y="31239"/>
                  </a:cubicBezTo>
                  <a:cubicBezTo>
                    <a:pt x="264115" y="16823"/>
                    <a:pt x="247639" y="10645"/>
                    <a:pt x="222926" y="6526"/>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3" name="円/楕円 132"/>
            <p:cNvSpPr/>
            <p:nvPr/>
          </p:nvSpPr>
          <p:spPr>
            <a:xfrm>
              <a:off x="3848233" y="1621335"/>
              <a:ext cx="78329" cy="147274"/>
            </a:xfrm>
            <a:prstGeom prst="ellipse">
              <a:avLst/>
            </a:prstGeom>
            <a:gradFill flip="none" rotWithShape="1">
              <a:gsLst>
                <a:gs pos="0">
                  <a:schemeClr val="accent1">
                    <a:lumMod val="5000"/>
                    <a:lumOff val="95000"/>
                  </a:schemeClr>
                </a:gs>
                <a:gs pos="21000">
                  <a:schemeClr val="accent2">
                    <a:lumMod val="75000"/>
                  </a:schemeClr>
                </a:gs>
                <a:gs pos="42000">
                  <a:schemeClr val="tx1"/>
                </a:gs>
                <a:gs pos="100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44" name="Text Box 6"/>
          <p:cNvSpPr txBox="1">
            <a:spLocks noChangeArrowheads="1"/>
          </p:cNvSpPr>
          <p:nvPr/>
        </p:nvSpPr>
        <p:spPr bwMode="auto">
          <a:xfrm>
            <a:off x="3512825" y="4506972"/>
            <a:ext cx="1442325"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800" b="1" dirty="0">
                <a:solidFill>
                  <a:srgbClr val="0033CC"/>
                </a:solidFill>
              </a:rPr>
              <a:t>感染源</a:t>
            </a:r>
          </a:p>
        </p:txBody>
      </p:sp>
      <p:sp>
        <p:nvSpPr>
          <p:cNvPr id="145" name="Text Box 4"/>
          <p:cNvSpPr txBox="1">
            <a:spLocks noChangeArrowheads="1"/>
          </p:cNvSpPr>
          <p:nvPr/>
        </p:nvSpPr>
        <p:spPr bwMode="auto">
          <a:xfrm>
            <a:off x="8347764" y="4090418"/>
            <a:ext cx="2022274" cy="523219"/>
          </a:xfrm>
          <a:prstGeom prst="rect">
            <a:avLst/>
          </a:prstGeom>
          <a:noFill/>
          <a:ln>
            <a:noFill/>
          </a:ln>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2800" b="1" dirty="0">
                <a:solidFill>
                  <a:srgbClr val="0033CC"/>
                </a:solidFill>
              </a:rPr>
              <a:t>感受性宿主</a:t>
            </a:r>
          </a:p>
        </p:txBody>
      </p:sp>
      <p:sp>
        <p:nvSpPr>
          <p:cNvPr id="136" name="Rectangle 2"/>
          <p:cNvSpPr>
            <a:spLocks noGrp="1" noChangeArrowheads="1"/>
          </p:cNvSpPr>
          <p:nvPr>
            <p:ph type="title"/>
          </p:nvPr>
        </p:nvSpPr>
        <p:spPr>
          <a:xfrm>
            <a:off x="3231025" y="156888"/>
            <a:ext cx="6121400" cy="351059"/>
          </a:xfrm>
        </p:spPr>
        <p:txBody>
          <a:bodyPr>
            <a:noAutofit/>
          </a:bodyPr>
          <a:lstStyle/>
          <a:p>
            <a:pPr algn="ctr" eaLnBrk="1" hangingPunct="1">
              <a:defRPr/>
            </a:pPr>
            <a:r>
              <a:rPr lang="ja-JP" altLang="en-US" sz="3200" dirty="0">
                <a:solidFill>
                  <a:srgbClr val="0000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感染経路別感染対策</a:t>
            </a:r>
          </a:p>
        </p:txBody>
      </p:sp>
      <p:sp>
        <p:nvSpPr>
          <p:cNvPr id="137" name="Text Box 12"/>
          <p:cNvSpPr txBox="1">
            <a:spLocks noChangeArrowheads="1"/>
          </p:cNvSpPr>
          <p:nvPr/>
        </p:nvSpPr>
        <p:spPr bwMode="auto">
          <a:xfrm>
            <a:off x="5043248" y="1093610"/>
            <a:ext cx="2941810" cy="815608"/>
          </a:xfrm>
          <a:prstGeom prst="rect">
            <a:avLst/>
          </a:prstGeom>
          <a:solidFill>
            <a:srgbClr val="CCFFFF"/>
          </a:solidFill>
          <a:ln w="9525">
            <a:solidFill>
              <a:schemeClr val="tx1"/>
            </a:solidFill>
            <a:miter lim="800000"/>
            <a:headEnd/>
            <a:tailEnd/>
          </a:ln>
          <a:scene3d>
            <a:camera prst="orthographicFront"/>
            <a:lightRig rig="threePt" dir="t"/>
          </a:scene3d>
          <a:sp3d>
            <a:bevelT/>
          </a:sp3d>
        </p:spPr>
        <p:txBody>
          <a:bodyPr wrap="square">
            <a:spAutoFit/>
          </a:bodyPr>
          <a:lstStyle/>
          <a:p>
            <a:pPr algn="ctr" eaLnBrk="1" hangingPunct="1">
              <a:spcBef>
                <a:spcPct val="50000"/>
              </a:spcBef>
              <a:defRPr/>
            </a:pPr>
            <a:r>
              <a:rPr lang="ja-JP" altLang="en-US" sz="2000" dirty="0">
                <a:latin typeface="Arial" charset="0"/>
              </a:rPr>
              <a:t>　</a:t>
            </a:r>
            <a:r>
              <a:rPr lang="ja-JP" altLang="en-US" sz="2000" b="1" dirty="0">
                <a:solidFill>
                  <a:srgbClr val="FF0000"/>
                </a:solidFill>
                <a:latin typeface="Arial" charset="0"/>
              </a:rPr>
              <a:t>空気感染</a:t>
            </a:r>
          </a:p>
          <a:p>
            <a:pPr algn="ctr" eaLnBrk="1" hangingPunct="1">
              <a:spcBef>
                <a:spcPct val="50000"/>
              </a:spcBef>
              <a:defRPr/>
            </a:pPr>
            <a:r>
              <a:rPr lang="ja-JP" altLang="en-US" b="1" dirty="0">
                <a:latin typeface="Arial" charset="0"/>
              </a:rPr>
              <a:t>結核、はしか、水ぼうそう</a:t>
            </a:r>
          </a:p>
        </p:txBody>
      </p:sp>
      <p:sp>
        <p:nvSpPr>
          <p:cNvPr id="138" name="Text Box 13"/>
          <p:cNvSpPr txBox="1">
            <a:spLocks noChangeArrowheads="1"/>
          </p:cNvSpPr>
          <p:nvPr/>
        </p:nvSpPr>
        <p:spPr bwMode="auto">
          <a:xfrm>
            <a:off x="5105254" y="3093420"/>
            <a:ext cx="2227521" cy="1369606"/>
          </a:xfrm>
          <a:prstGeom prst="rect">
            <a:avLst/>
          </a:prstGeom>
          <a:solidFill>
            <a:srgbClr val="CCFFFF"/>
          </a:solidFill>
          <a:ln w="9525">
            <a:solidFill>
              <a:schemeClr val="tx1"/>
            </a:solidFill>
            <a:miter lim="800000"/>
            <a:headEnd/>
            <a:tailEnd/>
          </a:ln>
          <a:scene3d>
            <a:camera prst="orthographicFront"/>
            <a:lightRig rig="threePt" dir="t"/>
          </a:scene3d>
          <a:sp3d>
            <a:bevelT/>
          </a:sp3d>
        </p:spPr>
        <p:txBody>
          <a:bodyPr wrap="square">
            <a:spAutoFit/>
          </a:bodyPr>
          <a:lstStyle/>
          <a:p>
            <a:pPr algn="ctr" eaLnBrk="1" hangingPunct="1">
              <a:spcBef>
                <a:spcPct val="50000"/>
              </a:spcBef>
              <a:defRPr/>
            </a:pPr>
            <a:r>
              <a:rPr lang="ja-JP" altLang="en-US" sz="2000" b="1" dirty="0">
                <a:solidFill>
                  <a:srgbClr val="FF0000"/>
                </a:solidFill>
                <a:latin typeface="Arial" charset="0"/>
              </a:rPr>
              <a:t>飛沫感染</a:t>
            </a:r>
          </a:p>
          <a:p>
            <a:pPr algn="ctr" eaLnBrk="1" hangingPunct="1">
              <a:spcBef>
                <a:spcPct val="50000"/>
              </a:spcBef>
              <a:defRPr/>
            </a:pPr>
            <a:r>
              <a:rPr lang="en-US" altLang="ja-JP" b="1" dirty="0">
                <a:solidFill>
                  <a:srgbClr val="FF0000"/>
                </a:solidFill>
                <a:latin typeface="Arial" charset="0"/>
              </a:rPr>
              <a:t>SARS-CoV-2</a:t>
            </a:r>
            <a:r>
              <a:rPr lang="en-US" altLang="ja-JP" b="1" dirty="0">
                <a:latin typeface="Arial" charset="0"/>
              </a:rPr>
              <a:t>,         </a:t>
            </a:r>
            <a:r>
              <a:rPr lang="ja-JP" altLang="en-US" b="1" dirty="0">
                <a:latin typeface="Arial" charset="0"/>
              </a:rPr>
              <a:t>流行性耳下腺炎</a:t>
            </a:r>
            <a:r>
              <a:rPr lang="en-US" altLang="ja-JP" b="1" dirty="0">
                <a:latin typeface="Arial" charset="0"/>
              </a:rPr>
              <a:t>, </a:t>
            </a:r>
            <a:r>
              <a:rPr lang="ja-JP" altLang="en-US" b="1" dirty="0">
                <a:latin typeface="Arial" charset="0"/>
              </a:rPr>
              <a:t>風疹</a:t>
            </a:r>
            <a:r>
              <a:rPr lang="en-US" altLang="ja-JP" b="1" dirty="0">
                <a:latin typeface="Arial" charset="0"/>
              </a:rPr>
              <a:t>,  </a:t>
            </a:r>
            <a:r>
              <a:rPr lang="ja-JP" altLang="en-US" b="1" dirty="0">
                <a:latin typeface="Arial" charset="0"/>
              </a:rPr>
              <a:t>感冒ウイルス</a:t>
            </a:r>
          </a:p>
        </p:txBody>
      </p:sp>
      <p:sp>
        <p:nvSpPr>
          <p:cNvPr id="139" name="Text Box 14"/>
          <p:cNvSpPr txBox="1">
            <a:spLocks noChangeArrowheads="1"/>
          </p:cNvSpPr>
          <p:nvPr/>
        </p:nvSpPr>
        <p:spPr bwMode="auto">
          <a:xfrm>
            <a:off x="5277844" y="5006814"/>
            <a:ext cx="2619375" cy="1369606"/>
          </a:xfrm>
          <a:prstGeom prst="rect">
            <a:avLst/>
          </a:prstGeom>
          <a:solidFill>
            <a:srgbClr val="CCFFFF"/>
          </a:solidFill>
          <a:ln w="9525">
            <a:solidFill>
              <a:schemeClr val="tx1"/>
            </a:solidFill>
            <a:miter lim="800000"/>
            <a:headEnd/>
            <a:tailEnd/>
          </a:ln>
          <a:scene3d>
            <a:camera prst="orthographicFront"/>
            <a:lightRig rig="threePt" dir="t"/>
          </a:scene3d>
          <a:sp3d>
            <a:bevelT/>
          </a:sp3d>
        </p:spPr>
        <p:txBody>
          <a:bodyPr>
            <a:spAutoFit/>
          </a:bodyPr>
          <a:lstStyle/>
          <a:p>
            <a:pPr algn="ctr" eaLnBrk="1" hangingPunct="1">
              <a:spcBef>
                <a:spcPct val="50000"/>
              </a:spcBef>
              <a:defRPr/>
            </a:pPr>
            <a:r>
              <a:rPr lang="ja-JP" altLang="en-US" sz="2000" b="1" dirty="0">
                <a:solidFill>
                  <a:srgbClr val="FF0000"/>
                </a:solidFill>
                <a:latin typeface="Arial" charset="0"/>
              </a:rPr>
              <a:t>接触感染</a:t>
            </a:r>
          </a:p>
          <a:p>
            <a:pPr algn="ctr">
              <a:spcBef>
                <a:spcPct val="50000"/>
              </a:spcBef>
              <a:defRPr/>
            </a:pPr>
            <a:r>
              <a:rPr lang="en-US" altLang="ja-JP" b="1" dirty="0">
                <a:solidFill>
                  <a:srgbClr val="FF0000"/>
                </a:solidFill>
                <a:latin typeface="Arial" charset="0"/>
              </a:rPr>
              <a:t>SARS-CoV-2 </a:t>
            </a:r>
            <a:r>
              <a:rPr lang="en-US" altLang="ja-JP" b="1" dirty="0">
                <a:latin typeface="Arial" charset="0"/>
              </a:rPr>
              <a:t>,</a:t>
            </a:r>
            <a:r>
              <a:rPr lang="ja-JP" altLang="en-US" b="1" dirty="0">
                <a:latin typeface="Arial" charset="0"/>
              </a:rPr>
              <a:t>　　　</a:t>
            </a:r>
            <a:r>
              <a:rPr lang="en-US" altLang="ja-JP" b="1" dirty="0">
                <a:latin typeface="Arial" charset="0"/>
              </a:rPr>
              <a:t>MRSA, </a:t>
            </a:r>
            <a:r>
              <a:rPr lang="ja-JP" altLang="en-US" b="1" dirty="0">
                <a:latin typeface="Arial" charset="0"/>
              </a:rPr>
              <a:t>ロタウイルス</a:t>
            </a:r>
            <a:r>
              <a:rPr lang="en-US" altLang="ja-JP" b="1" dirty="0">
                <a:latin typeface="Arial" charset="0"/>
              </a:rPr>
              <a:t>,</a:t>
            </a:r>
            <a:r>
              <a:rPr lang="ja-JP" altLang="en-US" b="1" dirty="0">
                <a:latin typeface="Arial" charset="0"/>
              </a:rPr>
              <a:t>疥癬</a:t>
            </a:r>
            <a:r>
              <a:rPr lang="en-US" altLang="ja-JP" b="1" dirty="0">
                <a:latin typeface="Arial" charset="0"/>
              </a:rPr>
              <a:t>, </a:t>
            </a:r>
            <a:r>
              <a:rPr lang="ja-JP" altLang="en-US" b="1" dirty="0">
                <a:latin typeface="Arial" charset="0"/>
              </a:rPr>
              <a:t>エボラ</a:t>
            </a:r>
          </a:p>
        </p:txBody>
      </p:sp>
      <p:sp>
        <p:nvSpPr>
          <p:cNvPr id="141" name="Text Box 13"/>
          <p:cNvSpPr txBox="1">
            <a:spLocks noChangeArrowheads="1"/>
          </p:cNvSpPr>
          <p:nvPr/>
        </p:nvSpPr>
        <p:spPr bwMode="auto">
          <a:xfrm>
            <a:off x="1006900" y="2094007"/>
            <a:ext cx="2125662" cy="1092607"/>
          </a:xfrm>
          <a:prstGeom prst="rect">
            <a:avLst/>
          </a:prstGeom>
          <a:solidFill>
            <a:schemeClr val="accent4">
              <a:lumMod val="20000"/>
              <a:lumOff val="80000"/>
            </a:schemeClr>
          </a:solidFill>
          <a:ln w="9525">
            <a:solidFill>
              <a:schemeClr val="tx1"/>
            </a:solidFill>
            <a:miter lim="800000"/>
            <a:headEnd/>
            <a:tailEnd/>
          </a:ln>
          <a:scene3d>
            <a:camera prst="orthographicFront"/>
            <a:lightRig rig="threePt" dir="t"/>
          </a:scene3d>
          <a:sp3d>
            <a:bevelT/>
          </a:sp3d>
        </p:spPr>
        <p:txBody>
          <a:bodyPr>
            <a:spAutoFit/>
          </a:bodyPr>
          <a:lstStyle/>
          <a:p>
            <a:pPr algn="ctr" eaLnBrk="1" hangingPunct="1">
              <a:spcBef>
                <a:spcPct val="50000"/>
              </a:spcBef>
              <a:defRPr/>
            </a:pPr>
            <a:r>
              <a:rPr lang="ja-JP" altLang="en-US" sz="2000" b="1" dirty="0">
                <a:solidFill>
                  <a:srgbClr val="FF0000"/>
                </a:solidFill>
                <a:latin typeface="Arial" charset="0"/>
              </a:rPr>
              <a:t>昆虫媒介感染</a:t>
            </a:r>
            <a:endParaRPr lang="en-US" altLang="ja-JP" sz="2000" b="1" dirty="0">
              <a:solidFill>
                <a:srgbClr val="FF0000"/>
              </a:solidFill>
              <a:latin typeface="Arial" charset="0"/>
            </a:endParaRPr>
          </a:p>
          <a:p>
            <a:pPr algn="ctr" eaLnBrk="1" hangingPunct="1">
              <a:spcBef>
                <a:spcPct val="50000"/>
              </a:spcBef>
              <a:defRPr/>
            </a:pPr>
            <a:r>
              <a:rPr lang="ja-JP" altLang="en-US" b="1" dirty="0">
                <a:latin typeface="Arial" charset="0"/>
              </a:rPr>
              <a:t>デング熱、マラリア、日本脳炎</a:t>
            </a:r>
          </a:p>
        </p:txBody>
      </p:sp>
      <p:pic>
        <p:nvPicPr>
          <p:cNvPr id="2" name="図 1"/>
          <p:cNvPicPr>
            <a:picLocks noChangeAspect="1"/>
          </p:cNvPicPr>
          <p:nvPr/>
        </p:nvPicPr>
        <p:blipFill>
          <a:blip r:embed="rId3"/>
          <a:stretch>
            <a:fillRect/>
          </a:stretch>
        </p:blipFill>
        <p:spPr>
          <a:xfrm>
            <a:off x="1289765" y="5030191"/>
            <a:ext cx="2170364" cy="1231499"/>
          </a:xfrm>
          <a:prstGeom prst="rect">
            <a:avLst/>
          </a:prstGeom>
        </p:spPr>
      </p:pic>
      <p:pic>
        <p:nvPicPr>
          <p:cNvPr id="5" name="図 4"/>
          <p:cNvPicPr>
            <a:picLocks noChangeAspect="1"/>
          </p:cNvPicPr>
          <p:nvPr/>
        </p:nvPicPr>
        <p:blipFill>
          <a:blip r:embed="rId4" cstate="hqprint">
            <a:extLst>
              <a:ext uri="{BEBA8EAE-BF5A-486C-A8C5-ECC9F3942E4B}">
                <a14:imgProps xmlns:a14="http://schemas.microsoft.com/office/drawing/2010/main">
                  <a14:imgLayer r:embed="rId5">
                    <a14:imgEffect>
                      <a14:backgroundRemoval t="0" b="90000" l="0" r="90000">
                        <a14:foregroundMark x1="17000" y1="77308" x2="45308" y2="50077"/>
                        <a14:foregroundMark x1="19385" y1="76462" x2="22769" y2="73615"/>
                        <a14:foregroundMark x1="72165" y1="20619" x2="87629" y2="5670"/>
                        <a14:backgroundMark x1="26154" y1="81154" x2="71462" y2="39538"/>
                        <a14:backgroundMark x1="69615" y1="37692" x2="59462" y2="47000"/>
                        <a14:backgroundMark x1="21538" y1="85769" x2="42846" y2="59923"/>
                        <a14:backgroundMark x1="56308" y1="46154" x2="67538" y2="34846"/>
                        <a14:backgroundMark x1="23538" y1="79077" x2="36385" y2="66000"/>
                        <a14:backgroundMark x1="18077" y1="76769" x2="22769" y2="71769"/>
                        <a14:backgroundMark x1="11538" y1="7923" x2="65846" y2="10923"/>
                      </a14:backgroundRemoval>
                    </a14:imgEffect>
                  </a14:imgLayer>
                </a14:imgProps>
              </a:ext>
              <a:ext uri="{28A0092B-C50C-407E-A947-70E740481C1C}">
                <a14:useLocalDpi xmlns:a14="http://schemas.microsoft.com/office/drawing/2010/main" val="0"/>
              </a:ext>
            </a:extLst>
          </a:blip>
          <a:stretch>
            <a:fillRect/>
          </a:stretch>
        </p:blipFill>
        <p:spPr>
          <a:xfrm>
            <a:off x="1649887" y="3680896"/>
            <a:ext cx="1611701" cy="1611701"/>
          </a:xfrm>
          <a:prstGeom prst="rect">
            <a:avLst/>
          </a:prstGeom>
        </p:spPr>
      </p:pic>
      <p:sp>
        <p:nvSpPr>
          <p:cNvPr id="4" name="スライド番号プレースホルダー 3"/>
          <p:cNvSpPr>
            <a:spLocks noGrp="1"/>
          </p:cNvSpPr>
          <p:nvPr>
            <p:ph type="sldNum" sz="quarter" idx="12"/>
          </p:nvPr>
        </p:nvSpPr>
        <p:spPr/>
        <p:txBody>
          <a:bodyPr/>
          <a:lstStyle/>
          <a:p>
            <a:fld id="{34830365-98F3-4C08-A140-841221DA7E31}" type="slidenum">
              <a:rPr kumimoji="1" lang="ja-JP" altLang="en-US" smtClean="0"/>
              <a:t>19</a:t>
            </a:fld>
            <a:endParaRPr kumimoji="1" lang="ja-JP" altLang="en-US"/>
          </a:p>
        </p:txBody>
      </p:sp>
    </p:spTree>
    <p:extLst>
      <p:ext uri="{BB962C8B-B14F-4D97-AF65-F5344CB8AC3E}">
        <p14:creationId xmlns:p14="http://schemas.microsoft.com/office/powerpoint/2010/main" val="34327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500" fill="hold"/>
                                        <p:tgtEl>
                                          <p:spTgt spid="138"/>
                                        </p:tgtEl>
                                        <p:attrNameLst>
                                          <p:attrName>ppt_w</p:attrName>
                                        </p:attrNameLst>
                                      </p:cBhvr>
                                      <p:tavLst>
                                        <p:tav tm="0">
                                          <p:val>
                                            <p:fltVal val="0"/>
                                          </p:val>
                                        </p:tav>
                                        <p:tav tm="100000">
                                          <p:val>
                                            <p:strVal val="#ppt_w"/>
                                          </p:val>
                                        </p:tav>
                                      </p:tavLst>
                                    </p:anim>
                                    <p:anim calcmode="lin" valueType="num">
                                      <p:cBhvr>
                                        <p:cTn id="14" dur="500" fill="hold"/>
                                        <p:tgtEl>
                                          <p:spTgt spid="13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barn(inVertical)">
                                      <p:cBhvr>
                                        <p:cTn id="33" dur="500"/>
                                        <p:tgtEl>
                                          <p:spTgt spid="141"/>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BEEA3FE-2CCE-464C-99F6-61F2B29AFAD6}"/>
              </a:ext>
            </a:extLst>
          </p:cNvPr>
          <p:cNvPicPr>
            <a:picLocks noChangeAspect="1"/>
          </p:cNvPicPr>
          <p:nvPr/>
        </p:nvPicPr>
        <p:blipFill rotWithShape="1">
          <a:blip r:embed="rId2"/>
          <a:srcRect l="5934" t="20970" r="23354" b="4467"/>
          <a:stretch/>
        </p:blipFill>
        <p:spPr>
          <a:xfrm>
            <a:off x="355106" y="150921"/>
            <a:ext cx="10177061" cy="6707079"/>
          </a:xfrm>
          <a:prstGeom prst="rect">
            <a:avLst/>
          </a:prstGeom>
          <a:ln>
            <a:noFill/>
          </a:ln>
        </p:spPr>
      </p:pic>
      <p:sp>
        <p:nvSpPr>
          <p:cNvPr id="5" name="楕円 4">
            <a:extLst>
              <a:ext uri="{FF2B5EF4-FFF2-40B4-BE49-F238E27FC236}">
                <a16:creationId xmlns:a16="http://schemas.microsoft.com/office/drawing/2014/main" id="{77305631-938D-4B7B-BC06-9EF660A1558A}"/>
              </a:ext>
            </a:extLst>
          </p:cNvPr>
          <p:cNvSpPr/>
          <p:nvPr/>
        </p:nvSpPr>
        <p:spPr>
          <a:xfrm>
            <a:off x="3649212" y="5610687"/>
            <a:ext cx="2698322" cy="56817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a:extLst>
              <a:ext uri="{FF2B5EF4-FFF2-40B4-BE49-F238E27FC236}">
                <a16:creationId xmlns:a16="http://schemas.microsoft.com/office/drawing/2014/main" id="{8371DB63-174F-4E0C-A12C-02CA1282010E}"/>
              </a:ext>
            </a:extLst>
          </p:cNvPr>
          <p:cNvCxnSpPr/>
          <p:nvPr/>
        </p:nvCxnSpPr>
        <p:spPr>
          <a:xfrm flipH="1">
            <a:off x="7206143" y="2877424"/>
            <a:ext cx="318782" cy="551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E7717FC-972B-4461-800A-63895FA13F1C}"/>
              </a:ext>
            </a:extLst>
          </p:cNvPr>
          <p:cNvSpPr txBox="1"/>
          <p:nvPr/>
        </p:nvSpPr>
        <p:spPr>
          <a:xfrm>
            <a:off x="7405457" y="2508308"/>
            <a:ext cx="1569660" cy="646331"/>
          </a:xfrm>
          <a:prstGeom prst="rect">
            <a:avLst/>
          </a:prstGeom>
          <a:noFill/>
        </p:spPr>
        <p:txBody>
          <a:bodyPr wrap="none" rtlCol="0">
            <a:spAutoFit/>
          </a:bodyPr>
          <a:lstStyle/>
          <a:p>
            <a:r>
              <a:rPr kumimoji="1" lang="ja-JP" altLang="en-US" dirty="0">
                <a:solidFill>
                  <a:srgbClr val="FF0000"/>
                </a:solidFill>
              </a:rPr>
              <a:t>緊急事態宣言</a:t>
            </a:r>
            <a:endParaRPr kumimoji="1" lang="en-US" altLang="ja-JP" dirty="0">
              <a:solidFill>
                <a:srgbClr val="FF0000"/>
              </a:solidFill>
            </a:endParaRPr>
          </a:p>
          <a:p>
            <a:pPr algn="ctr"/>
            <a:r>
              <a:rPr kumimoji="1" lang="en-US" altLang="ja-JP" dirty="0">
                <a:solidFill>
                  <a:srgbClr val="FF0000"/>
                </a:solidFill>
              </a:rPr>
              <a:t>4</a:t>
            </a:r>
            <a:r>
              <a:rPr kumimoji="1" lang="ja-JP" altLang="en-US" dirty="0">
                <a:solidFill>
                  <a:srgbClr val="FF0000"/>
                </a:solidFill>
              </a:rPr>
              <a:t>月</a:t>
            </a:r>
            <a:r>
              <a:rPr kumimoji="1" lang="en-US" altLang="ja-JP" dirty="0">
                <a:solidFill>
                  <a:srgbClr val="FF0000"/>
                </a:solidFill>
              </a:rPr>
              <a:t>8</a:t>
            </a:r>
            <a:r>
              <a:rPr kumimoji="1" lang="ja-JP" altLang="en-US" dirty="0">
                <a:solidFill>
                  <a:srgbClr val="FF0000"/>
                </a:solidFill>
              </a:rPr>
              <a:t>日</a:t>
            </a:r>
          </a:p>
        </p:txBody>
      </p:sp>
      <p:sp>
        <p:nvSpPr>
          <p:cNvPr id="11" name="テキスト ボックス 10">
            <a:extLst>
              <a:ext uri="{FF2B5EF4-FFF2-40B4-BE49-F238E27FC236}">
                <a16:creationId xmlns:a16="http://schemas.microsoft.com/office/drawing/2014/main" id="{B7A6F5A5-E315-4CBA-BDBC-C41C63AE7C22}"/>
              </a:ext>
            </a:extLst>
          </p:cNvPr>
          <p:cNvSpPr txBox="1"/>
          <p:nvPr/>
        </p:nvSpPr>
        <p:spPr>
          <a:xfrm>
            <a:off x="2357306" y="3625691"/>
            <a:ext cx="1569660" cy="369332"/>
          </a:xfrm>
          <a:prstGeom prst="rect">
            <a:avLst/>
          </a:prstGeom>
          <a:noFill/>
        </p:spPr>
        <p:txBody>
          <a:bodyPr wrap="none" rtlCol="0">
            <a:spAutoFit/>
          </a:bodyPr>
          <a:lstStyle/>
          <a:p>
            <a:r>
              <a:rPr kumimoji="1" lang="ja-JP" altLang="en-US" dirty="0"/>
              <a:t>実効再生産数</a:t>
            </a:r>
          </a:p>
        </p:txBody>
      </p:sp>
      <p:sp>
        <p:nvSpPr>
          <p:cNvPr id="12" name="テキスト ボックス 11">
            <a:extLst>
              <a:ext uri="{FF2B5EF4-FFF2-40B4-BE49-F238E27FC236}">
                <a16:creationId xmlns:a16="http://schemas.microsoft.com/office/drawing/2014/main" id="{77498AFC-4089-4BFF-8130-254373387521}"/>
              </a:ext>
            </a:extLst>
          </p:cNvPr>
          <p:cNvSpPr txBox="1"/>
          <p:nvPr/>
        </p:nvSpPr>
        <p:spPr>
          <a:xfrm>
            <a:off x="3731755" y="4433523"/>
            <a:ext cx="2031325" cy="369332"/>
          </a:xfrm>
          <a:prstGeom prst="rect">
            <a:avLst/>
          </a:prstGeom>
          <a:noFill/>
        </p:spPr>
        <p:txBody>
          <a:bodyPr wrap="none" rtlCol="0">
            <a:spAutoFit/>
          </a:bodyPr>
          <a:lstStyle/>
          <a:p>
            <a:r>
              <a:rPr kumimoji="1" lang="ja-JP" altLang="en-US" dirty="0"/>
              <a:t>海外からの感染者</a:t>
            </a:r>
          </a:p>
        </p:txBody>
      </p:sp>
      <p:cxnSp>
        <p:nvCxnSpPr>
          <p:cNvPr id="14" name="直線矢印コネクタ 13">
            <a:extLst>
              <a:ext uri="{FF2B5EF4-FFF2-40B4-BE49-F238E27FC236}">
                <a16:creationId xmlns:a16="http://schemas.microsoft.com/office/drawing/2014/main" id="{48D78DB5-28BF-4D2C-B9D3-F880CBE12C3A}"/>
              </a:ext>
            </a:extLst>
          </p:cNvPr>
          <p:cNvCxnSpPr/>
          <p:nvPr/>
        </p:nvCxnSpPr>
        <p:spPr>
          <a:xfrm>
            <a:off x="4723002" y="4840448"/>
            <a:ext cx="0" cy="770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D870D50-B2CF-4715-8D79-A54FD85EBBDC}"/>
              </a:ext>
            </a:extLst>
          </p:cNvPr>
          <p:cNvSpPr txBox="1"/>
          <p:nvPr/>
        </p:nvSpPr>
        <p:spPr>
          <a:xfrm>
            <a:off x="4120918" y="1062647"/>
            <a:ext cx="1723549" cy="369332"/>
          </a:xfrm>
          <a:prstGeom prst="rect">
            <a:avLst/>
          </a:prstGeom>
          <a:noFill/>
        </p:spPr>
        <p:txBody>
          <a:bodyPr wrap="none" rtlCol="0">
            <a:spAutoFit/>
          </a:bodyPr>
          <a:lstStyle/>
          <a:p>
            <a:r>
              <a:rPr lang="ja-JP" altLang="en-US" dirty="0">
                <a:solidFill>
                  <a:srgbClr val="FF0000"/>
                </a:solidFill>
              </a:rPr>
              <a:t>ピーク</a:t>
            </a:r>
            <a:r>
              <a:rPr kumimoji="1" lang="en-US" altLang="ja-JP" dirty="0">
                <a:solidFill>
                  <a:srgbClr val="FF0000"/>
                </a:solidFill>
              </a:rPr>
              <a:t>3</a:t>
            </a:r>
            <a:r>
              <a:rPr kumimoji="1" lang="ja-JP" altLang="en-US" dirty="0">
                <a:solidFill>
                  <a:srgbClr val="FF0000"/>
                </a:solidFill>
              </a:rPr>
              <a:t>月</a:t>
            </a:r>
            <a:r>
              <a:rPr kumimoji="1" lang="en-US" altLang="ja-JP" dirty="0">
                <a:solidFill>
                  <a:srgbClr val="FF0000"/>
                </a:solidFill>
              </a:rPr>
              <a:t>28</a:t>
            </a:r>
            <a:r>
              <a:rPr kumimoji="1" lang="ja-JP" altLang="en-US" dirty="0">
                <a:solidFill>
                  <a:srgbClr val="FF0000"/>
                </a:solidFill>
              </a:rPr>
              <a:t>日</a:t>
            </a:r>
          </a:p>
        </p:txBody>
      </p:sp>
      <p:cxnSp>
        <p:nvCxnSpPr>
          <p:cNvPr id="6" name="直線矢印コネクタ 5">
            <a:extLst>
              <a:ext uri="{FF2B5EF4-FFF2-40B4-BE49-F238E27FC236}">
                <a16:creationId xmlns:a16="http://schemas.microsoft.com/office/drawing/2014/main" id="{F0C8A1F3-AD29-45F8-B4D7-7EB7DA94C0BC}"/>
              </a:ext>
            </a:extLst>
          </p:cNvPr>
          <p:cNvCxnSpPr>
            <a:cxnSpLocks/>
            <a:stCxn id="15" idx="3"/>
          </p:cNvCxnSpPr>
          <p:nvPr/>
        </p:nvCxnSpPr>
        <p:spPr>
          <a:xfrm flipV="1">
            <a:off x="5844467" y="1062647"/>
            <a:ext cx="388553"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FB5F031-9797-41D3-8395-2940CF6E97F7}"/>
              </a:ext>
            </a:extLst>
          </p:cNvPr>
          <p:cNvCxnSpPr>
            <a:stCxn id="11" idx="2"/>
          </p:cNvCxnSpPr>
          <p:nvPr/>
        </p:nvCxnSpPr>
        <p:spPr>
          <a:xfrm>
            <a:off x="3142136" y="3995023"/>
            <a:ext cx="347684" cy="84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矢印: 上 1">
            <a:extLst>
              <a:ext uri="{FF2B5EF4-FFF2-40B4-BE49-F238E27FC236}">
                <a16:creationId xmlns:a16="http://schemas.microsoft.com/office/drawing/2014/main" id="{ABBC9786-E2F2-4506-B334-B5BB4A622766}"/>
              </a:ext>
            </a:extLst>
          </p:cNvPr>
          <p:cNvSpPr/>
          <p:nvPr/>
        </p:nvSpPr>
        <p:spPr>
          <a:xfrm rot="1051984">
            <a:off x="5528031" y="4913956"/>
            <a:ext cx="276349" cy="53433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上 12">
            <a:extLst>
              <a:ext uri="{FF2B5EF4-FFF2-40B4-BE49-F238E27FC236}">
                <a16:creationId xmlns:a16="http://schemas.microsoft.com/office/drawing/2014/main" id="{27EAE41C-0A42-4BE7-8D6C-0C7E703C6098}"/>
              </a:ext>
            </a:extLst>
          </p:cNvPr>
          <p:cNvSpPr/>
          <p:nvPr/>
        </p:nvSpPr>
        <p:spPr>
          <a:xfrm rot="1051984">
            <a:off x="5975008" y="3487968"/>
            <a:ext cx="276349" cy="909261"/>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4830365-98F3-4C08-A140-841221DA7E31}" type="slidenum">
              <a:rPr kumimoji="1" lang="ja-JP" altLang="en-US" smtClean="0"/>
              <a:t>2</a:t>
            </a:fld>
            <a:endParaRPr kumimoji="1" lang="ja-JP" altLang="en-US"/>
          </a:p>
        </p:txBody>
      </p:sp>
    </p:spTree>
    <p:extLst>
      <p:ext uri="{BB962C8B-B14F-4D97-AF65-F5344CB8AC3E}">
        <p14:creationId xmlns:p14="http://schemas.microsoft.com/office/powerpoint/2010/main" val="2432444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4007745" y="269960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6" name="円/楕円 15"/>
          <p:cNvSpPr/>
          <p:nvPr/>
        </p:nvSpPr>
        <p:spPr>
          <a:xfrm>
            <a:off x="5400470" y="2444925"/>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7" name="円/楕円 16"/>
          <p:cNvSpPr/>
          <p:nvPr/>
        </p:nvSpPr>
        <p:spPr>
          <a:xfrm>
            <a:off x="3604743" y="2516007"/>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8" name="円/楕円 17"/>
          <p:cNvSpPr/>
          <p:nvPr/>
        </p:nvSpPr>
        <p:spPr>
          <a:xfrm>
            <a:off x="5962023" y="2341267"/>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9" name="円/楕円 18"/>
          <p:cNvSpPr/>
          <p:nvPr/>
        </p:nvSpPr>
        <p:spPr>
          <a:xfrm>
            <a:off x="4411986" y="3312076"/>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0" name="円/楕円 19"/>
          <p:cNvSpPr/>
          <p:nvPr/>
        </p:nvSpPr>
        <p:spPr>
          <a:xfrm>
            <a:off x="5713012" y="2495896"/>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1" name="円/楕円 20"/>
          <p:cNvSpPr/>
          <p:nvPr/>
        </p:nvSpPr>
        <p:spPr>
          <a:xfrm>
            <a:off x="3063966" y="2582642"/>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2" name="円/楕円 21"/>
          <p:cNvSpPr/>
          <p:nvPr/>
        </p:nvSpPr>
        <p:spPr>
          <a:xfrm>
            <a:off x="3178266" y="2696942"/>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3" name="円/楕円 22"/>
          <p:cNvSpPr/>
          <p:nvPr/>
        </p:nvSpPr>
        <p:spPr>
          <a:xfrm>
            <a:off x="3332781" y="2643268"/>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4" name="円/楕円 23"/>
          <p:cNvSpPr/>
          <p:nvPr/>
        </p:nvSpPr>
        <p:spPr>
          <a:xfrm>
            <a:off x="3304416" y="2876115"/>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5" name="円/楕円 24"/>
          <p:cNvSpPr/>
          <p:nvPr/>
        </p:nvSpPr>
        <p:spPr>
          <a:xfrm>
            <a:off x="4157824" y="3590541"/>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6" name="円/楕円 25"/>
          <p:cNvSpPr/>
          <p:nvPr/>
        </p:nvSpPr>
        <p:spPr>
          <a:xfrm>
            <a:off x="3172362" y="246875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7" name="円/楕円 26"/>
          <p:cNvSpPr/>
          <p:nvPr/>
        </p:nvSpPr>
        <p:spPr>
          <a:xfrm>
            <a:off x="5298792" y="3173877"/>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8" name="円/楕円 27"/>
          <p:cNvSpPr/>
          <p:nvPr/>
        </p:nvSpPr>
        <p:spPr>
          <a:xfrm>
            <a:off x="4201578" y="3099769"/>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29" name="円/楕円 28"/>
          <p:cNvSpPr/>
          <p:nvPr/>
        </p:nvSpPr>
        <p:spPr>
          <a:xfrm>
            <a:off x="3567385" y="3068422"/>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0" name="円/楕円 29"/>
          <p:cNvSpPr/>
          <p:nvPr/>
        </p:nvSpPr>
        <p:spPr>
          <a:xfrm>
            <a:off x="3574671" y="3282015"/>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1" name="円/楕円 30"/>
          <p:cNvSpPr/>
          <p:nvPr/>
        </p:nvSpPr>
        <p:spPr>
          <a:xfrm>
            <a:off x="3835598" y="3287517"/>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2" name="円/楕円 31"/>
          <p:cNvSpPr/>
          <p:nvPr/>
        </p:nvSpPr>
        <p:spPr>
          <a:xfrm>
            <a:off x="4581016" y="4026763"/>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3" name="円/楕円 32"/>
          <p:cNvSpPr/>
          <p:nvPr/>
        </p:nvSpPr>
        <p:spPr>
          <a:xfrm>
            <a:off x="5007496" y="320180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4" name="円/楕円 33"/>
          <p:cNvSpPr/>
          <p:nvPr/>
        </p:nvSpPr>
        <p:spPr>
          <a:xfrm>
            <a:off x="5875134" y="296192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5" name="円/楕円 34"/>
          <p:cNvSpPr/>
          <p:nvPr/>
        </p:nvSpPr>
        <p:spPr>
          <a:xfrm>
            <a:off x="5051583" y="2566978"/>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6" name="円/楕円 35"/>
          <p:cNvSpPr/>
          <p:nvPr/>
        </p:nvSpPr>
        <p:spPr>
          <a:xfrm>
            <a:off x="4315368" y="2553948"/>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7" name="円/楕円 36"/>
          <p:cNvSpPr/>
          <p:nvPr/>
        </p:nvSpPr>
        <p:spPr>
          <a:xfrm>
            <a:off x="3678732" y="277057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8" name="円/楕円 37"/>
          <p:cNvSpPr/>
          <p:nvPr/>
        </p:nvSpPr>
        <p:spPr>
          <a:xfrm>
            <a:off x="4613916" y="3577156"/>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39" name="円/楕円 38"/>
          <p:cNvSpPr/>
          <p:nvPr/>
        </p:nvSpPr>
        <p:spPr>
          <a:xfrm>
            <a:off x="5121796" y="331610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0" name="円/楕円 39"/>
          <p:cNvSpPr/>
          <p:nvPr/>
        </p:nvSpPr>
        <p:spPr>
          <a:xfrm>
            <a:off x="5035402" y="3906276"/>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1" name="円/楕円 40"/>
          <p:cNvSpPr/>
          <p:nvPr/>
        </p:nvSpPr>
        <p:spPr>
          <a:xfrm>
            <a:off x="4432522" y="4425374"/>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2" name="円/楕円 41"/>
          <p:cNvSpPr/>
          <p:nvPr/>
        </p:nvSpPr>
        <p:spPr>
          <a:xfrm>
            <a:off x="5053219" y="4380306"/>
            <a:ext cx="101943" cy="101943"/>
          </a:xfrm>
          <a:prstGeom prst="ellipse">
            <a:avLst/>
          </a:prstGeom>
          <a:gradFill flip="none" rotWithShape="1">
            <a:gsLst>
              <a:gs pos="0">
                <a:schemeClr val="accent1">
                  <a:lumMod val="5000"/>
                  <a:lumOff val="95000"/>
                </a:schemeClr>
              </a:gs>
              <a:gs pos="46000">
                <a:srgbClr val="66FFFF"/>
              </a:gs>
              <a:gs pos="67000">
                <a:srgbClr val="0000CC"/>
              </a:gs>
              <a:gs pos="100000">
                <a:srgbClr val="0000CC"/>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3" name="円/楕円 42"/>
          <p:cNvSpPr/>
          <p:nvPr/>
        </p:nvSpPr>
        <p:spPr>
          <a:xfrm>
            <a:off x="4178087" y="178765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4" name="円/楕円 43"/>
          <p:cNvSpPr/>
          <p:nvPr/>
        </p:nvSpPr>
        <p:spPr>
          <a:xfrm>
            <a:off x="4498172" y="152252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5" name="円/楕円 44"/>
          <p:cNvSpPr/>
          <p:nvPr/>
        </p:nvSpPr>
        <p:spPr>
          <a:xfrm>
            <a:off x="3697151" y="183433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6" name="円/楕円 45"/>
          <p:cNvSpPr/>
          <p:nvPr/>
        </p:nvSpPr>
        <p:spPr>
          <a:xfrm>
            <a:off x="3920843" y="161605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7" name="円/楕円 46"/>
          <p:cNvSpPr/>
          <p:nvPr/>
        </p:nvSpPr>
        <p:spPr>
          <a:xfrm>
            <a:off x="4664259" y="224812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8" name="円/楕円 47"/>
          <p:cNvSpPr/>
          <p:nvPr/>
        </p:nvSpPr>
        <p:spPr>
          <a:xfrm>
            <a:off x="5853382" y="1333467"/>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49" name="円/楕円 48"/>
          <p:cNvSpPr/>
          <p:nvPr/>
        </p:nvSpPr>
        <p:spPr>
          <a:xfrm>
            <a:off x="3994217" y="246875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0" name="円/楕円 49"/>
          <p:cNvSpPr/>
          <p:nvPr/>
        </p:nvSpPr>
        <p:spPr>
          <a:xfrm>
            <a:off x="4681096" y="1924447"/>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1" name="円/楕円 50"/>
          <p:cNvSpPr/>
          <p:nvPr/>
        </p:nvSpPr>
        <p:spPr>
          <a:xfrm>
            <a:off x="5142326" y="150788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2" name="円/楕円 51"/>
          <p:cNvSpPr/>
          <p:nvPr/>
        </p:nvSpPr>
        <p:spPr>
          <a:xfrm>
            <a:off x="3811451" y="194863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3" name="円/楕円 52"/>
          <p:cNvSpPr/>
          <p:nvPr/>
        </p:nvSpPr>
        <p:spPr>
          <a:xfrm>
            <a:off x="4469788" y="207325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4" name="円/楕円 53"/>
          <p:cNvSpPr/>
          <p:nvPr/>
        </p:nvSpPr>
        <p:spPr>
          <a:xfrm>
            <a:off x="5113406" y="202719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5" name="円/楕円 54"/>
          <p:cNvSpPr/>
          <p:nvPr/>
        </p:nvSpPr>
        <p:spPr>
          <a:xfrm>
            <a:off x="5480481" y="173627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6" name="円/楕円 55"/>
          <p:cNvSpPr/>
          <p:nvPr/>
        </p:nvSpPr>
        <p:spPr>
          <a:xfrm>
            <a:off x="4812688" y="241615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7" name="円/楕円 56"/>
          <p:cNvSpPr/>
          <p:nvPr/>
        </p:nvSpPr>
        <p:spPr>
          <a:xfrm>
            <a:off x="5397791" y="162170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8" name="円/楕円 57"/>
          <p:cNvSpPr/>
          <p:nvPr/>
        </p:nvSpPr>
        <p:spPr>
          <a:xfrm>
            <a:off x="5329167" y="1334085"/>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59" name="円/楕円 58"/>
          <p:cNvSpPr/>
          <p:nvPr/>
        </p:nvSpPr>
        <p:spPr>
          <a:xfrm>
            <a:off x="4528146" y="164589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0" name="円/楕円 59"/>
          <p:cNvSpPr/>
          <p:nvPr/>
        </p:nvSpPr>
        <p:spPr>
          <a:xfrm>
            <a:off x="5343101" y="176027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1" name="円/楕円 60"/>
          <p:cNvSpPr/>
          <p:nvPr/>
        </p:nvSpPr>
        <p:spPr>
          <a:xfrm>
            <a:off x="5300783" y="188481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2" name="円/楕円 61"/>
          <p:cNvSpPr/>
          <p:nvPr/>
        </p:nvSpPr>
        <p:spPr>
          <a:xfrm>
            <a:off x="6197176" y="143352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3" name="円/楕円 62"/>
          <p:cNvSpPr/>
          <p:nvPr/>
        </p:nvSpPr>
        <p:spPr>
          <a:xfrm>
            <a:off x="5529383" y="211341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4" name="円/楕円 63"/>
          <p:cNvSpPr/>
          <p:nvPr/>
        </p:nvSpPr>
        <p:spPr>
          <a:xfrm>
            <a:off x="4644555" y="163319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5" name="円/楕円 64"/>
          <p:cNvSpPr/>
          <p:nvPr/>
        </p:nvSpPr>
        <p:spPr>
          <a:xfrm>
            <a:off x="4964641" y="136806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6" name="円/楕円 65"/>
          <p:cNvSpPr/>
          <p:nvPr/>
        </p:nvSpPr>
        <p:spPr>
          <a:xfrm>
            <a:off x="4163620" y="167987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7" name="円/楕円 66"/>
          <p:cNvSpPr/>
          <p:nvPr/>
        </p:nvSpPr>
        <p:spPr>
          <a:xfrm>
            <a:off x="4387312" y="146159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8" name="円/楕円 67"/>
          <p:cNvSpPr/>
          <p:nvPr/>
        </p:nvSpPr>
        <p:spPr>
          <a:xfrm>
            <a:off x="4964640" y="216758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69" name="円/楕円 68"/>
          <p:cNvSpPr/>
          <p:nvPr/>
        </p:nvSpPr>
        <p:spPr>
          <a:xfrm>
            <a:off x="6320324" y="126192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0" name="円/楕円 69"/>
          <p:cNvSpPr/>
          <p:nvPr/>
        </p:nvSpPr>
        <p:spPr>
          <a:xfrm>
            <a:off x="4460686" y="231429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1" name="円/楕円 70"/>
          <p:cNvSpPr/>
          <p:nvPr/>
        </p:nvSpPr>
        <p:spPr>
          <a:xfrm>
            <a:off x="5147564" y="1769987"/>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2" name="円/楕円 71"/>
          <p:cNvSpPr/>
          <p:nvPr/>
        </p:nvSpPr>
        <p:spPr>
          <a:xfrm>
            <a:off x="5608795" y="135342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3" name="円/楕円 72"/>
          <p:cNvSpPr/>
          <p:nvPr/>
        </p:nvSpPr>
        <p:spPr>
          <a:xfrm>
            <a:off x="4277920" y="179417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4" name="円/楕円 73"/>
          <p:cNvSpPr/>
          <p:nvPr/>
        </p:nvSpPr>
        <p:spPr>
          <a:xfrm>
            <a:off x="4936256" y="191879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5" name="円/楕円 74"/>
          <p:cNvSpPr/>
          <p:nvPr/>
        </p:nvSpPr>
        <p:spPr>
          <a:xfrm>
            <a:off x="5579875" y="187273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6" name="円/楕円 75"/>
          <p:cNvSpPr/>
          <p:nvPr/>
        </p:nvSpPr>
        <p:spPr>
          <a:xfrm>
            <a:off x="5946950" y="158181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7" name="円/楕円 76"/>
          <p:cNvSpPr/>
          <p:nvPr/>
        </p:nvSpPr>
        <p:spPr>
          <a:xfrm>
            <a:off x="5279156" y="226169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8" name="円/楕円 77"/>
          <p:cNvSpPr/>
          <p:nvPr/>
        </p:nvSpPr>
        <p:spPr>
          <a:xfrm>
            <a:off x="5864259" y="146724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9" name="円/楕円 78"/>
          <p:cNvSpPr/>
          <p:nvPr/>
        </p:nvSpPr>
        <p:spPr>
          <a:xfrm>
            <a:off x="5795636" y="1179625"/>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0" name="円/楕円 79"/>
          <p:cNvSpPr/>
          <p:nvPr/>
        </p:nvSpPr>
        <p:spPr>
          <a:xfrm>
            <a:off x="4994615" y="149143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1" name="円/楕円 80"/>
          <p:cNvSpPr/>
          <p:nvPr/>
        </p:nvSpPr>
        <p:spPr>
          <a:xfrm>
            <a:off x="5652951" y="161605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2" name="円/楕円 81"/>
          <p:cNvSpPr/>
          <p:nvPr/>
        </p:nvSpPr>
        <p:spPr>
          <a:xfrm>
            <a:off x="5767251" y="173035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3" name="円/楕円 82"/>
          <p:cNvSpPr/>
          <p:nvPr/>
        </p:nvSpPr>
        <p:spPr>
          <a:xfrm>
            <a:off x="6663644" y="127906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4" name="円/楕円 83"/>
          <p:cNvSpPr/>
          <p:nvPr/>
        </p:nvSpPr>
        <p:spPr>
          <a:xfrm>
            <a:off x="5995851" y="195895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5" name="円/楕円 84"/>
          <p:cNvSpPr/>
          <p:nvPr/>
        </p:nvSpPr>
        <p:spPr>
          <a:xfrm>
            <a:off x="7646584" y="145664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6" name="円/楕円 85"/>
          <p:cNvSpPr/>
          <p:nvPr/>
        </p:nvSpPr>
        <p:spPr>
          <a:xfrm>
            <a:off x="7966670" y="119151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7" name="円/楕円 86"/>
          <p:cNvSpPr/>
          <p:nvPr/>
        </p:nvSpPr>
        <p:spPr>
          <a:xfrm>
            <a:off x="7165649" y="150331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8" name="円/楕円 87"/>
          <p:cNvSpPr/>
          <p:nvPr/>
        </p:nvSpPr>
        <p:spPr>
          <a:xfrm>
            <a:off x="7389341" y="128503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0" name="円/楕円 89"/>
          <p:cNvSpPr/>
          <p:nvPr/>
        </p:nvSpPr>
        <p:spPr>
          <a:xfrm>
            <a:off x="8149593" y="159343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1" name="円/楕円 90"/>
          <p:cNvSpPr/>
          <p:nvPr/>
        </p:nvSpPr>
        <p:spPr>
          <a:xfrm>
            <a:off x="7279949" y="161761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2" name="円/楕円 91"/>
          <p:cNvSpPr/>
          <p:nvPr/>
        </p:nvSpPr>
        <p:spPr>
          <a:xfrm>
            <a:off x="7938285" y="174223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3" name="円/楕円 92"/>
          <p:cNvSpPr/>
          <p:nvPr/>
        </p:nvSpPr>
        <p:spPr>
          <a:xfrm>
            <a:off x="7996643" y="1314875"/>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4" name="円/楕円 93"/>
          <p:cNvSpPr/>
          <p:nvPr/>
        </p:nvSpPr>
        <p:spPr>
          <a:xfrm>
            <a:off x="8113052" y="130217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5" name="円/楕円 94"/>
          <p:cNvSpPr/>
          <p:nvPr/>
        </p:nvSpPr>
        <p:spPr>
          <a:xfrm>
            <a:off x="7632117" y="134885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6" name="円/楕円 95"/>
          <p:cNvSpPr/>
          <p:nvPr/>
        </p:nvSpPr>
        <p:spPr>
          <a:xfrm>
            <a:off x="7855809" y="113057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8" name="円/楕円 97"/>
          <p:cNvSpPr/>
          <p:nvPr/>
        </p:nvSpPr>
        <p:spPr>
          <a:xfrm>
            <a:off x="7746417" y="146315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9" name="円/楕円 98"/>
          <p:cNvSpPr/>
          <p:nvPr/>
        </p:nvSpPr>
        <p:spPr>
          <a:xfrm>
            <a:off x="3377310" y="1570940"/>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0" name="円/楕円 99"/>
          <p:cNvSpPr/>
          <p:nvPr/>
        </p:nvSpPr>
        <p:spPr>
          <a:xfrm>
            <a:off x="3697396" y="130581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1" name="円/楕円 100"/>
          <p:cNvSpPr/>
          <p:nvPr/>
        </p:nvSpPr>
        <p:spPr>
          <a:xfrm>
            <a:off x="2896375" y="161761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2" name="円/楕円 101"/>
          <p:cNvSpPr/>
          <p:nvPr/>
        </p:nvSpPr>
        <p:spPr>
          <a:xfrm>
            <a:off x="3120067" y="139933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3" name="円/楕円 102"/>
          <p:cNvSpPr/>
          <p:nvPr/>
        </p:nvSpPr>
        <p:spPr>
          <a:xfrm>
            <a:off x="3920843" y="2143697"/>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4" name="円/楕円 103"/>
          <p:cNvSpPr/>
          <p:nvPr/>
        </p:nvSpPr>
        <p:spPr>
          <a:xfrm>
            <a:off x="3880319" y="170773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5" name="円/楕円 104"/>
          <p:cNvSpPr/>
          <p:nvPr/>
        </p:nvSpPr>
        <p:spPr>
          <a:xfrm>
            <a:off x="3010675" y="173191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6" name="円/楕円 105"/>
          <p:cNvSpPr/>
          <p:nvPr/>
        </p:nvSpPr>
        <p:spPr>
          <a:xfrm>
            <a:off x="3270128" y="199742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7" name="円/楕円 106"/>
          <p:cNvSpPr/>
          <p:nvPr/>
        </p:nvSpPr>
        <p:spPr>
          <a:xfrm>
            <a:off x="3727370" y="1429175"/>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8" name="円/楕円 107"/>
          <p:cNvSpPr/>
          <p:nvPr/>
        </p:nvSpPr>
        <p:spPr>
          <a:xfrm>
            <a:off x="3843779" y="141647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9" name="円/楕円 108"/>
          <p:cNvSpPr/>
          <p:nvPr/>
        </p:nvSpPr>
        <p:spPr>
          <a:xfrm>
            <a:off x="3362843" y="146315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0" name="円/楕円 109"/>
          <p:cNvSpPr/>
          <p:nvPr/>
        </p:nvSpPr>
        <p:spPr>
          <a:xfrm>
            <a:off x="3586535" y="124487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1" name="円/楕円 110"/>
          <p:cNvSpPr/>
          <p:nvPr/>
        </p:nvSpPr>
        <p:spPr>
          <a:xfrm>
            <a:off x="3659909" y="209757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2" name="円/楕円 111"/>
          <p:cNvSpPr/>
          <p:nvPr/>
        </p:nvSpPr>
        <p:spPr>
          <a:xfrm>
            <a:off x="3477143" y="157745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3" name="テキスト ボックス 112"/>
          <p:cNvSpPr txBox="1"/>
          <p:nvPr/>
        </p:nvSpPr>
        <p:spPr>
          <a:xfrm>
            <a:off x="3270208" y="3710067"/>
            <a:ext cx="1261884" cy="415498"/>
          </a:xfrm>
          <a:prstGeom prst="rect">
            <a:avLst/>
          </a:prstGeom>
          <a:solidFill>
            <a:schemeClr val="accent1">
              <a:lumMod val="20000"/>
              <a:lumOff val="80000"/>
            </a:schemeClr>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eaLnBrk="0" fontAlgn="base" hangingPunct="0">
              <a:spcBef>
                <a:spcPct val="0"/>
              </a:spcBef>
              <a:spcAft>
                <a:spcPct val="0"/>
              </a:spcAft>
            </a:pPr>
            <a:r>
              <a:rPr lang="ja-JP" altLang="en-US" sz="2100" dirty="0">
                <a:solidFill>
                  <a:srgbClr val="000000"/>
                </a:solidFill>
                <a:latin typeface="Arial" panose="020B0604020202020204" pitchFamily="34" charset="0"/>
                <a:ea typeface="ＭＳ Ｐゴシック" panose="020B0600070205080204" pitchFamily="50" charset="-128"/>
              </a:rPr>
              <a:t>接触感染</a:t>
            </a:r>
          </a:p>
        </p:txBody>
      </p:sp>
      <p:sp>
        <p:nvSpPr>
          <p:cNvPr id="114" name="テキスト ボックス 113"/>
          <p:cNvSpPr txBox="1"/>
          <p:nvPr/>
        </p:nvSpPr>
        <p:spPr>
          <a:xfrm>
            <a:off x="3382120" y="2145058"/>
            <a:ext cx="1489510" cy="415498"/>
          </a:xfrm>
          <a:prstGeom prst="rect">
            <a:avLst/>
          </a:prstGeom>
          <a:solidFill>
            <a:schemeClr val="accent1">
              <a:lumMod val="20000"/>
              <a:lumOff val="80000"/>
            </a:schemeClr>
          </a:solidFill>
          <a:ln>
            <a:solidFill>
              <a:srgbClr val="FF0000"/>
            </a:solid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a:bevelT w="127000" h="63500"/>
          </a:sp3d>
        </p:spPr>
        <p:txBody>
          <a:bodyPr wrap="none" rtlCol="0">
            <a:spAutoFit/>
          </a:bodyPr>
          <a:lstStyle/>
          <a:p>
            <a:pPr eaLnBrk="0" fontAlgn="base" hangingPunct="0">
              <a:spcBef>
                <a:spcPct val="0"/>
              </a:spcBef>
              <a:spcAft>
                <a:spcPct val="0"/>
              </a:spcAft>
            </a:pPr>
            <a:r>
              <a:rPr lang="ja-JP" altLang="en-US" sz="2100" dirty="0">
                <a:solidFill>
                  <a:srgbClr val="000000"/>
                </a:solidFill>
                <a:latin typeface="Arial" panose="020B0604020202020204" pitchFamily="34" charset="0"/>
                <a:ea typeface="ＭＳ Ｐゴシック" panose="020B0600070205080204" pitchFamily="50" charset="-128"/>
              </a:rPr>
              <a:t>飛まつ感染</a:t>
            </a:r>
          </a:p>
        </p:txBody>
      </p:sp>
      <p:sp>
        <p:nvSpPr>
          <p:cNvPr id="115" name="テキスト ボックス 114"/>
          <p:cNvSpPr txBox="1"/>
          <p:nvPr/>
        </p:nvSpPr>
        <p:spPr>
          <a:xfrm>
            <a:off x="4339603" y="758421"/>
            <a:ext cx="1261884" cy="415498"/>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eaLnBrk="0" fontAlgn="base" hangingPunct="0">
              <a:spcBef>
                <a:spcPct val="0"/>
              </a:spcBef>
              <a:spcAft>
                <a:spcPct val="0"/>
              </a:spcAft>
            </a:pPr>
            <a:r>
              <a:rPr lang="ja-JP" altLang="en-US" sz="2100" dirty="0">
                <a:solidFill>
                  <a:srgbClr val="000000"/>
                </a:solidFill>
                <a:latin typeface="Arial" panose="020B0604020202020204" pitchFamily="34" charset="0"/>
                <a:ea typeface="ＭＳ Ｐゴシック" panose="020B0600070205080204" pitchFamily="50" charset="-128"/>
              </a:rPr>
              <a:t>空気感染</a:t>
            </a:r>
          </a:p>
        </p:txBody>
      </p:sp>
      <p:sp>
        <p:nvSpPr>
          <p:cNvPr id="116" name="円/楕円 115"/>
          <p:cNvSpPr/>
          <p:nvPr/>
        </p:nvSpPr>
        <p:spPr>
          <a:xfrm>
            <a:off x="2274466" y="1394855"/>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7" name="円/楕円 116"/>
          <p:cNvSpPr/>
          <p:nvPr/>
        </p:nvSpPr>
        <p:spPr>
          <a:xfrm>
            <a:off x="2594552" y="112972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8" name="円/楕円 117"/>
          <p:cNvSpPr/>
          <p:nvPr/>
        </p:nvSpPr>
        <p:spPr>
          <a:xfrm>
            <a:off x="1793531" y="144153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19" name="円/楕円 118"/>
          <p:cNvSpPr/>
          <p:nvPr/>
        </p:nvSpPr>
        <p:spPr>
          <a:xfrm>
            <a:off x="2017223" y="122325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0" name="円/楕円 119"/>
          <p:cNvSpPr/>
          <p:nvPr/>
        </p:nvSpPr>
        <p:spPr>
          <a:xfrm>
            <a:off x="3298493" y="1170423"/>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1" name="円/楕円 120"/>
          <p:cNvSpPr/>
          <p:nvPr/>
        </p:nvSpPr>
        <p:spPr>
          <a:xfrm>
            <a:off x="2777475" y="1531648"/>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2" name="円/楕円 121"/>
          <p:cNvSpPr/>
          <p:nvPr/>
        </p:nvSpPr>
        <p:spPr>
          <a:xfrm>
            <a:off x="1907831" y="155583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3" name="円/楕円 122"/>
          <p:cNvSpPr/>
          <p:nvPr/>
        </p:nvSpPr>
        <p:spPr>
          <a:xfrm>
            <a:off x="2054161" y="1634762"/>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4" name="円/楕円 123"/>
          <p:cNvSpPr/>
          <p:nvPr/>
        </p:nvSpPr>
        <p:spPr>
          <a:xfrm>
            <a:off x="2624525" y="1253091"/>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5" name="円/楕円 124"/>
          <p:cNvSpPr/>
          <p:nvPr/>
        </p:nvSpPr>
        <p:spPr>
          <a:xfrm>
            <a:off x="2740934" y="1240395"/>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6" name="円/楕円 125"/>
          <p:cNvSpPr/>
          <p:nvPr/>
        </p:nvSpPr>
        <p:spPr>
          <a:xfrm>
            <a:off x="2259999" y="128707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7" name="円/楕円 126"/>
          <p:cNvSpPr/>
          <p:nvPr/>
        </p:nvSpPr>
        <p:spPr>
          <a:xfrm>
            <a:off x="2483691" y="106879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8" name="円/楕円 127"/>
          <p:cNvSpPr/>
          <p:nvPr/>
        </p:nvSpPr>
        <p:spPr>
          <a:xfrm>
            <a:off x="7054691" y="1114009"/>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29" name="円/楕円 128"/>
          <p:cNvSpPr/>
          <p:nvPr/>
        </p:nvSpPr>
        <p:spPr>
          <a:xfrm>
            <a:off x="2374299" y="1401374"/>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89" name="円/楕円 88"/>
          <p:cNvSpPr/>
          <p:nvPr/>
        </p:nvSpPr>
        <p:spPr>
          <a:xfrm>
            <a:off x="7731941" y="2048516"/>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97" name="円/楕円 96"/>
          <p:cNvSpPr/>
          <p:nvPr/>
        </p:nvSpPr>
        <p:spPr>
          <a:xfrm>
            <a:off x="7929183" y="2038886"/>
            <a:ext cx="34289" cy="342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grpSp>
        <p:nvGrpSpPr>
          <p:cNvPr id="142" name="グループ化 141"/>
          <p:cNvGrpSpPr/>
          <p:nvPr/>
        </p:nvGrpSpPr>
        <p:grpSpPr>
          <a:xfrm flipH="1">
            <a:off x="1946213" y="1663034"/>
            <a:ext cx="2217407" cy="4205591"/>
            <a:chOff x="6714177" y="946739"/>
            <a:chExt cx="2956542" cy="5607454"/>
          </a:xfrm>
          <a:effectLst>
            <a:outerShdw blurRad="76200" dir="18900000" sy="23000" kx="-1200000" algn="bl" rotWithShape="0">
              <a:prstClr val="black">
                <a:alpha val="20000"/>
              </a:prstClr>
            </a:outerShdw>
          </a:effectLst>
        </p:grpSpPr>
        <p:grpSp>
          <p:nvGrpSpPr>
            <p:cNvPr id="14" name="グループ化 13"/>
            <p:cNvGrpSpPr/>
            <p:nvPr/>
          </p:nvGrpSpPr>
          <p:grpSpPr>
            <a:xfrm>
              <a:off x="6714177" y="946739"/>
              <a:ext cx="2956542" cy="5607454"/>
              <a:chOff x="6291845" y="867507"/>
              <a:chExt cx="2956542" cy="5607454"/>
            </a:xfrm>
          </p:grpSpPr>
          <p:grpSp>
            <p:nvGrpSpPr>
              <p:cNvPr id="8" name="グループ化 7"/>
              <p:cNvGrpSpPr/>
              <p:nvPr/>
            </p:nvGrpSpPr>
            <p:grpSpPr>
              <a:xfrm>
                <a:off x="6298779" y="867507"/>
                <a:ext cx="2949608" cy="5607454"/>
                <a:chOff x="7073246" y="867366"/>
                <a:chExt cx="2949608" cy="5607454"/>
              </a:xfrm>
            </p:grpSpPr>
            <p:sp>
              <p:nvSpPr>
                <p:cNvPr id="6" name="フリーフォーム 5"/>
                <p:cNvSpPr/>
                <p:nvPr/>
              </p:nvSpPr>
              <p:spPr>
                <a:xfrm>
                  <a:off x="8453410" y="867366"/>
                  <a:ext cx="1569444" cy="5607454"/>
                </a:xfrm>
                <a:custGeom>
                  <a:avLst/>
                  <a:gdLst>
                    <a:gd name="connsiteX0" fmla="*/ 164914 w 1569444"/>
                    <a:gd name="connsiteY0" fmla="*/ 5607454 h 5607454"/>
                    <a:gd name="connsiteX1" fmla="*/ 197571 w 1569444"/>
                    <a:gd name="connsiteY1" fmla="*/ 5193797 h 5607454"/>
                    <a:gd name="connsiteX2" fmla="*/ 66942 w 1569444"/>
                    <a:gd name="connsiteY2" fmla="*/ 4932540 h 5607454"/>
                    <a:gd name="connsiteX3" fmla="*/ 56056 w 1569444"/>
                    <a:gd name="connsiteY3" fmla="*/ 4333826 h 5607454"/>
                    <a:gd name="connsiteX4" fmla="*/ 132256 w 1569444"/>
                    <a:gd name="connsiteY4" fmla="*/ 3931054 h 5607454"/>
                    <a:gd name="connsiteX5" fmla="*/ 56056 w 1569444"/>
                    <a:gd name="connsiteY5" fmla="*/ 3528283 h 5607454"/>
                    <a:gd name="connsiteX6" fmla="*/ 1628 w 1569444"/>
                    <a:gd name="connsiteY6" fmla="*/ 3060197 h 5607454"/>
                    <a:gd name="connsiteX7" fmla="*/ 56056 w 1569444"/>
                    <a:gd name="connsiteY7" fmla="*/ 2483254 h 5607454"/>
                    <a:gd name="connsiteX8" fmla="*/ 426171 w 1569444"/>
                    <a:gd name="connsiteY8" fmla="*/ 2004283 h 5607454"/>
                    <a:gd name="connsiteX9" fmla="*/ 545914 w 1569444"/>
                    <a:gd name="connsiteY9" fmla="*/ 1873654 h 5607454"/>
                    <a:gd name="connsiteX10" fmla="*/ 556799 w 1569444"/>
                    <a:gd name="connsiteY10" fmla="*/ 1786569 h 5607454"/>
                    <a:gd name="connsiteX11" fmla="*/ 556799 w 1569444"/>
                    <a:gd name="connsiteY11" fmla="*/ 1666826 h 5607454"/>
                    <a:gd name="connsiteX12" fmla="*/ 556799 w 1569444"/>
                    <a:gd name="connsiteY12" fmla="*/ 1547083 h 5607454"/>
                    <a:gd name="connsiteX13" fmla="*/ 415285 w 1569444"/>
                    <a:gd name="connsiteY13" fmla="*/ 1547083 h 5607454"/>
                    <a:gd name="connsiteX14" fmla="*/ 262885 w 1569444"/>
                    <a:gd name="connsiteY14" fmla="*/ 1536197 h 5607454"/>
                    <a:gd name="connsiteX15" fmla="*/ 175799 w 1569444"/>
                    <a:gd name="connsiteY15" fmla="*/ 1503540 h 5607454"/>
                    <a:gd name="connsiteX16" fmla="*/ 164914 w 1569444"/>
                    <a:gd name="connsiteY16" fmla="*/ 1459997 h 5607454"/>
                    <a:gd name="connsiteX17" fmla="*/ 164914 w 1569444"/>
                    <a:gd name="connsiteY17" fmla="*/ 1362026 h 5607454"/>
                    <a:gd name="connsiteX18" fmla="*/ 132256 w 1569444"/>
                    <a:gd name="connsiteY18" fmla="*/ 1351140 h 5607454"/>
                    <a:gd name="connsiteX19" fmla="*/ 121371 w 1569444"/>
                    <a:gd name="connsiteY19" fmla="*/ 1340254 h 5607454"/>
                    <a:gd name="connsiteX20" fmla="*/ 121371 w 1569444"/>
                    <a:gd name="connsiteY20" fmla="*/ 1318483 h 5607454"/>
                    <a:gd name="connsiteX21" fmla="*/ 306428 w 1569444"/>
                    <a:gd name="connsiteY21" fmla="*/ 1307597 h 5607454"/>
                    <a:gd name="connsiteX22" fmla="*/ 415285 w 1569444"/>
                    <a:gd name="connsiteY22" fmla="*/ 1220511 h 5607454"/>
                    <a:gd name="connsiteX23" fmla="*/ 404399 w 1569444"/>
                    <a:gd name="connsiteY23" fmla="*/ 1220511 h 5607454"/>
                    <a:gd name="connsiteX24" fmla="*/ 306428 w 1569444"/>
                    <a:gd name="connsiteY24" fmla="*/ 1220511 h 5607454"/>
                    <a:gd name="connsiteX25" fmla="*/ 110485 w 1569444"/>
                    <a:gd name="connsiteY25" fmla="*/ 1198740 h 5607454"/>
                    <a:gd name="connsiteX26" fmla="*/ 99599 w 1569444"/>
                    <a:gd name="connsiteY26" fmla="*/ 1187854 h 5607454"/>
                    <a:gd name="connsiteX27" fmla="*/ 132256 w 1569444"/>
                    <a:gd name="connsiteY27" fmla="*/ 1155197 h 5607454"/>
                    <a:gd name="connsiteX28" fmla="*/ 132256 w 1569444"/>
                    <a:gd name="connsiteY28" fmla="*/ 1144311 h 5607454"/>
                    <a:gd name="connsiteX29" fmla="*/ 132256 w 1569444"/>
                    <a:gd name="connsiteY29" fmla="*/ 1089883 h 5607454"/>
                    <a:gd name="connsiteX30" fmla="*/ 99599 w 1569444"/>
                    <a:gd name="connsiteY30" fmla="*/ 1046340 h 5607454"/>
                    <a:gd name="connsiteX31" fmla="*/ 34285 w 1569444"/>
                    <a:gd name="connsiteY31" fmla="*/ 1024569 h 5607454"/>
                    <a:gd name="connsiteX32" fmla="*/ 164914 w 1569444"/>
                    <a:gd name="connsiteY32" fmla="*/ 817740 h 5607454"/>
                    <a:gd name="connsiteX33" fmla="*/ 241114 w 1569444"/>
                    <a:gd name="connsiteY33" fmla="*/ 752426 h 5607454"/>
                    <a:gd name="connsiteX34" fmla="*/ 197571 w 1569444"/>
                    <a:gd name="connsiteY34" fmla="*/ 491169 h 5607454"/>
                    <a:gd name="connsiteX35" fmla="*/ 426171 w 1569444"/>
                    <a:gd name="connsiteY35" fmla="*/ 77511 h 5607454"/>
                    <a:gd name="connsiteX36" fmla="*/ 807171 w 1569444"/>
                    <a:gd name="connsiteY36" fmla="*/ 1311 h 5607454"/>
                    <a:gd name="connsiteX37" fmla="*/ 1188171 w 1569444"/>
                    <a:gd name="connsiteY37" fmla="*/ 99283 h 5607454"/>
                    <a:gd name="connsiteX38" fmla="*/ 1449428 w 1569444"/>
                    <a:gd name="connsiteY38" fmla="*/ 349654 h 5607454"/>
                    <a:gd name="connsiteX39" fmla="*/ 1492971 w 1569444"/>
                    <a:gd name="connsiteY39" fmla="*/ 632683 h 5607454"/>
                    <a:gd name="connsiteX40" fmla="*/ 1492971 w 1569444"/>
                    <a:gd name="connsiteY40" fmla="*/ 915711 h 5607454"/>
                    <a:gd name="connsiteX41" fmla="*/ 1253485 w 1569444"/>
                    <a:gd name="connsiteY41" fmla="*/ 1231397 h 5607454"/>
                    <a:gd name="connsiteX42" fmla="*/ 1199056 w 1569444"/>
                    <a:gd name="connsiteY42" fmla="*/ 1470883 h 5607454"/>
                    <a:gd name="connsiteX43" fmla="*/ 1253485 w 1569444"/>
                    <a:gd name="connsiteY43" fmla="*/ 1753911 h 5607454"/>
                    <a:gd name="connsiteX44" fmla="*/ 1569171 w 1569444"/>
                    <a:gd name="connsiteY44" fmla="*/ 2330854 h 5607454"/>
                    <a:gd name="connsiteX45" fmla="*/ 1307914 w 1569444"/>
                    <a:gd name="connsiteY45" fmla="*/ 3680683 h 5607454"/>
                    <a:gd name="connsiteX46" fmla="*/ 1264371 w 1569444"/>
                    <a:gd name="connsiteY46" fmla="*/ 3887511 h 5607454"/>
                    <a:gd name="connsiteX47" fmla="*/ 1242599 w 1569444"/>
                    <a:gd name="connsiteY47" fmla="*/ 4246740 h 5607454"/>
                    <a:gd name="connsiteX48" fmla="*/ 1340571 w 1569444"/>
                    <a:gd name="connsiteY48" fmla="*/ 4736597 h 5607454"/>
                    <a:gd name="connsiteX49" fmla="*/ 1416771 w 1569444"/>
                    <a:gd name="connsiteY49" fmla="*/ 5095826 h 5607454"/>
                    <a:gd name="connsiteX50" fmla="*/ 1340571 w 1569444"/>
                    <a:gd name="connsiteY50" fmla="*/ 5553026 h 5607454"/>
                    <a:gd name="connsiteX51" fmla="*/ 1275256 w 1569444"/>
                    <a:gd name="connsiteY51" fmla="*/ 5596569 h 5607454"/>
                    <a:gd name="connsiteX52" fmla="*/ 1253485 w 1569444"/>
                    <a:gd name="connsiteY52" fmla="*/ 5596569 h 5607454"/>
                    <a:gd name="connsiteX53" fmla="*/ 1101085 w 1569444"/>
                    <a:gd name="connsiteY53" fmla="*/ 5596569 h 5607454"/>
                    <a:gd name="connsiteX54" fmla="*/ 905142 w 1569444"/>
                    <a:gd name="connsiteY54" fmla="*/ 5596569 h 5607454"/>
                    <a:gd name="connsiteX55" fmla="*/ 426171 w 1569444"/>
                    <a:gd name="connsiteY55" fmla="*/ 5596569 h 5607454"/>
                    <a:gd name="connsiteX56" fmla="*/ 251999 w 1569444"/>
                    <a:gd name="connsiteY56" fmla="*/ 5596569 h 5607454"/>
                    <a:gd name="connsiteX57" fmla="*/ 164914 w 1569444"/>
                    <a:gd name="connsiteY57" fmla="*/ 5607454 h 560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69444" h="5607454">
                      <a:moveTo>
                        <a:pt x="164914" y="5607454"/>
                      </a:moveTo>
                      <a:cubicBezTo>
                        <a:pt x="189407" y="5456868"/>
                        <a:pt x="213900" y="5306283"/>
                        <a:pt x="197571" y="5193797"/>
                      </a:cubicBezTo>
                      <a:cubicBezTo>
                        <a:pt x="181242" y="5081311"/>
                        <a:pt x="90528" y="5075868"/>
                        <a:pt x="66942" y="4932540"/>
                      </a:cubicBezTo>
                      <a:cubicBezTo>
                        <a:pt x="43356" y="4789212"/>
                        <a:pt x="45170" y="4500740"/>
                        <a:pt x="56056" y="4333826"/>
                      </a:cubicBezTo>
                      <a:cubicBezTo>
                        <a:pt x="66942" y="4166912"/>
                        <a:pt x="132256" y="4065311"/>
                        <a:pt x="132256" y="3931054"/>
                      </a:cubicBezTo>
                      <a:cubicBezTo>
                        <a:pt x="132256" y="3796797"/>
                        <a:pt x="77827" y="3673426"/>
                        <a:pt x="56056" y="3528283"/>
                      </a:cubicBezTo>
                      <a:cubicBezTo>
                        <a:pt x="34285" y="3383140"/>
                        <a:pt x="1628" y="3234368"/>
                        <a:pt x="1628" y="3060197"/>
                      </a:cubicBezTo>
                      <a:cubicBezTo>
                        <a:pt x="1628" y="2886026"/>
                        <a:pt x="-14701" y="2659240"/>
                        <a:pt x="56056" y="2483254"/>
                      </a:cubicBezTo>
                      <a:cubicBezTo>
                        <a:pt x="126813" y="2307268"/>
                        <a:pt x="344528" y="2105883"/>
                        <a:pt x="426171" y="2004283"/>
                      </a:cubicBezTo>
                      <a:cubicBezTo>
                        <a:pt x="507814" y="1902683"/>
                        <a:pt x="524143" y="1909940"/>
                        <a:pt x="545914" y="1873654"/>
                      </a:cubicBezTo>
                      <a:cubicBezTo>
                        <a:pt x="567685" y="1837368"/>
                        <a:pt x="554985" y="1821040"/>
                        <a:pt x="556799" y="1786569"/>
                      </a:cubicBezTo>
                      <a:cubicBezTo>
                        <a:pt x="558613" y="1752098"/>
                        <a:pt x="556799" y="1666826"/>
                        <a:pt x="556799" y="1666826"/>
                      </a:cubicBezTo>
                      <a:cubicBezTo>
                        <a:pt x="556799" y="1626912"/>
                        <a:pt x="580385" y="1567040"/>
                        <a:pt x="556799" y="1547083"/>
                      </a:cubicBezTo>
                      <a:cubicBezTo>
                        <a:pt x="533213" y="1527126"/>
                        <a:pt x="464271" y="1548897"/>
                        <a:pt x="415285" y="1547083"/>
                      </a:cubicBezTo>
                      <a:cubicBezTo>
                        <a:pt x="366299" y="1545269"/>
                        <a:pt x="302799" y="1543454"/>
                        <a:pt x="262885" y="1536197"/>
                      </a:cubicBezTo>
                      <a:cubicBezTo>
                        <a:pt x="222971" y="1528940"/>
                        <a:pt x="192128" y="1516240"/>
                        <a:pt x="175799" y="1503540"/>
                      </a:cubicBezTo>
                      <a:cubicBezTo>
                        <a:pt x="159470" y="1490840"/>
                        <a:pt x="166728" y="1483583"/>
                        <a:pt x="164914" y="1459997"/>
                      </a:cubicBezTo>
                      <a:cubicBezTo>
                        <a:pt x="163100" y="1436411"/>
                        <a:pt x="170357" y="1380169"/>
                        <a:pt x="164914" y="1362026"/>
                      </a:cubicBezTo>
                      <a:cubicBezTo>
                        <a:pt x="159471" y="1343883"/>
                        <a:pt x="139513" y="1354769"/>
                        <a:pt x="132256" y="1351140"/>
                      </a:cubicBezTo>
                      <a:cubicBezTo>
                        <a:pt x="124999" y="1347511"/>
                        <a:pt x="123185" y="1345697"/>
                        <a:pt x="121371" y="1340254"/>
                      </a:cubicBezTo>
                      <a:cubicBezTo>
                        <a:pt x="119557" y="1334811"/>
                        <a:pt x="90528" y="1323926"/>
                        <a:pt x="121371" y="1318483"/>
                      </a:cubicBezTo>
                      <a:cubicBezTo>
                        <a:pt x="152214" y="1313040"/>
                        <a:pt x="257442" y="1323926"/>
                        <a:pt x="306428" y="1307597"/>
                      </a:cubicBezTo>
                      <a:cubicBezTo>
                        <a:pt x="355414" y="1291268"/>
                        <a:pt x="398957" y="1235025"/>
                        <a:pt x="415285" y="1220511"/>
                      </a:cubicBezTo>
                      <a:cubicBezTo>
                        <a:pt x="431613" y="1205997"/>
                        <a:pt x="404399" y="1220511"/>
                        <a:pt x="404399" y="1220511"/>
                      </a:cubicBezTo>
                      <a:cubicBezTo>
                        <a:pt x="386256" y="1220511"/>
                        <a:pt x="355414" y="1224139"/>
                        <a:pt x="306428" y="1220511"/>
                      </a:cubicBezTo>
                      <a:cubicBezTo>
                        <a:pt x="257442" y="1216882"/>
                        <a:pt x="144956" y="1204183"/>
                        <a:pt x="110485" y="1198740"/>
                      </a:cubicBezTo>
                      <a:cubicBezTo>
                        <a:pt x="76013" y="1193297"/>
                        <a:pt x="95970" y="1195111"/>
                        <a:pt x="99599" y="1187854"/>
                      </a:cubicBezTo>
                      <a:cubicBezTo>
                        <a:pt x="103227" y="1180597"/>
                        <a:pt x="126813" y="1162454"/>
                        <a:pt x="132256" y="1155197"/>
                      </a:cubicBezTo>
                      <a:cubicBezTo>
                        <a:pt x="137699" y="1147940"/>
                        <a:pt x="132256" y="1144311"/>
                        <a:pt x="132256" y="1144311"/>
                      </a:cubicBezTo>
                      <a:cubicBezTo>
                        <a:pt x="132256" y="1133425"/>
                        <a:pt x="137699" y="1106211"/>
                        <a:pt x="132256" y="1089883"/>
                      </a:cubicBezTo>
                      <a:cubicBezTo>
                        <a:pt x="126813" y="1073555"/>
                        <a:pt x="115927" y="1057226"/>
                        <a:pt x="99599" y="1046340"/>
                      </a:cubicBezTo>
                      <a:cubicBezTo>
                        <a:pt x="83271" y="1035454"/>
                        <a:pt x="23399" y="1062669"/>
                        <a:pt x="34285" y="1024569"/>
                      </a:cubicBezTo>
                      <a:cubicBezTo>
                        <a:pt x="45171" y="986469"/>
                        <a:pt x="130443" y="863097"/>
                        <a:pt x="164914" y="817740"/>
                      </a:cubicBezTo>
                      <a:cubicBezTo>
                        <a:pt x="199385" y="772383"/>
                        <a:pt x="235671" y="806854"/>
                        <a:pt x="241114" y="752426"/>
                      </a:cubicBezTo>
                      <a:cubicBezTo>
                        <a:pt x="246557" y="697998"/>
                        <a:pt x="166728" y="603655"/>
                        <a:pt x="197571" y="491169"/>
                      </a:cubicBezTo>
                      <a:cubicBezTo>
                        <a:pt x="228414" y="378683"/>
                        <a:pt x="324571" y="159154"/>
                        <a:pt x="426171" y="77511"/>
                      </a:cubicBezTo>
                      <a:cubicBezTo>
                        <a:pt x="527771" y="-4132"/>
                        <a:pt x="680171" y="-2318"/>
                        <a:pt x="807171" y="1311"/>
                      </a:cubicBezTo>
                      <a:cubicBezTo>
                        <a:pt x="934171" y="4940"/>
                        <a:pt x="1081128" y="41226"/>
                        <a:pt x="1188171" y="99283"/>
                      </a:cubicBezTo>
                      <a:cubicBezTo>
                        <a:pt x="1295214" y="157340"/>
                        <a:pt x="1398628" y="260754"/>
                        <a:pt x="1449428" y="349654"/>
                      </a:cubicBezTo>
                      <a:cubicBezTo>
                        <a:pt x="1500228" y="438554"/>
                        <a:pt x="1485714" y="538340"/>
                        <a:pt x="1492971" y="632683"/>
                      </a:cubicBezTo>
                      <a:cubicBezTo>
                        <a:pt x="1500228" y="727026"/>
                        <a:pt x="1532885" y="815925"/>
                        <a:pt x="1492971" y="915711"/>
                      </a:cubicBezTo>
                      <a:cubicBezTo>
                        <a:pt x="1453057" y="1015497"/>
                        <a:pt x="1302471" y="1138868"/>
                        <a:pt x="1253485" y="1231397"/>
                      </a:cubicBezTo>
                      <a:cubicBezTo>
                        <a:pt x="1204499" y="1323926"/>
                        <a:pt x="1199056" y="1383797"/>
                        <a:pt x="1199056" y="1470883"/>
                      </a:cubicBezTo>
                      <a:cubicBezTo>
                        <a:pt x="1199056" y="1557969"/>
                        <a:pt x="1191799" y="1610583"/>
                        <a:pt x="1253485" y="1753911"/>
                      </a:cubicBezTo>
                      <a:cubicBezTo>
                        <a:pt x="1315171" y="1897239"/>
                        <a:pt x="1560100" y="2009726"/>
                        <a:pt x="1569171" y="2330854"/>
                      </a:cubicBezTo>
                      <a:cubicBezTo>
                        <a:pt x="1578242" y="2651982"/>
                        <a:pt x="1358714" y="3421240"/>
                        <a:pt x="1307914" y="3680683"/>
                      </a:cubicBezTo>
                      <a:cubicBezTo>
                        <a:pt x="1257114" y="3940126"/>
                        <a:pt x="1275257" y="3793168"/>
                        <a:pt x="1264371" y="3887511"/>
                      </a:cubicBezTo>
                      <a:cubicBezTo>
                        <a:pt x="1253485" y="3981854"/>
                        <a:pt x="1229899" y="4105226"/>
                        <a:pt x="1242599" y="4246740"/>
                      </a:cubicBezTo>
                      <a:cubicBezTo>
                        <a:pt x="1255299" y="4388254"/>
                        <a:pt x="1311542" y="4595083"/>
                        <a:pt x="1340571" y="4736597"/>
                      </a:cubicBezTo>
                      <a:cubicBezTo>
                        <a:pt x="1369600" y="4878111"/>
                        <a:pt x="1416771" y="4959755"/>
                        <a:pt x="1416771" y="5095826"/>
                      </a:cubicBezTo>
                      <a:cubicBezTo>
                        <a:pt x="1416771" y="5231897"/>
                        <a:pt x="1364157" y="5469569"/>
                        <a:pt x="1340571" y="5553026"/>
                      </a:cubicBezTo>
                      <a:cubicBezTo>
                        <a:pt x="1316985" y="5636483"/>
                        <a:pt x="1289770" y="5589312"/>
                        <a:pt x="1275256" y="5596569"/>
                      </a:cubicBezTo>
                      <a:cubicBezTo>
                        <a:pt x="1260742" y="5603826"/>
                        <a:pt x="1253485" y="5596569"/>
                        <a:pt x="1253485" y="5596569"/>
                      </a:cubicBezTo>
                      <a:lnTo>
                        <a:pt x="1101085" y="5596569"/>
                      </a:lnTo>
                      <a:lnTo>
                        <a:pt x="905142" y="5596569"/>
                      </a:lnTo>
                      <a:lnTo>
                        <a:pt x="426171" y="5596569"/>
                      </a:lnTo>
                      <a:lnTo>
                        <a:pt x="251999" y="5596569"/>
                      </a:lnTo>
                      <a:lnTo>
                        <a:pt x="164914" y="5607454"/>
                      </a:lnTo>
                      <a:close/>
                    </a:path>
                  </a:pathLst>
                </a:custGeom>
                <a:pattFill prst="pct60">
                  <a:fgClr>
                    <a:srgbClr val="FF0000"/>
                  </a:fgClr>
                  <a:bgClr>
                    <a:schemeClr val="bg1"/>
                  </a:bgClr>
                </a:patt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7" name="フリーフォーム 6"/>
                <p:cNvSpPr/>
                <p:nvPr/>
              </p:nvSpPr>
              <p:spPr>
                <a:xfrm>
                  <a:off x="7073246" y="2893504"/>
                  <a:ext cx="2760328" cy="1995755"/>
                </a:xfrm>
                <a:custGeom>
                  <a:avLst/>
                  <a:gdLst>
                    <a:gd name="connsiteX0" fmla="*/ 2244925 w 2760328"/>
                    <a:gd name="connsiteY0" fmla="*/ 45639 h 1995755"/>
                    <a:gd name="connsiteX1" fmla="*/ 2462640 w 2760328"/>
                    <a:gd name="connsiteY1" fmla="*/ 2096 h 1995755"/>
                    <a:gd name="connsiteX2" fmla="*/ 2734783 w 2760328"/>
                    <a:gd name="connsiteY2" fmla="*/ 89182 h 1995755"/>
                    <a:gd name="connsiteX3" fmla="*/ 2713011 w 2760328"/>
                    <a:gd name="connsiteY3" fmla="*/ 415753 h 1995755"/>
                    <a:gd name="connsiteX4" fmla="*/ 2419097 w 2760328"/>
                    <a:gd name="connsiteY4" fmla="*/ 894725 h 1995755"/>
                    <a:gd name="connsiteX5" fmla="*/ 1929240 w 2760328"/>
                    <a:gd name="connsiteY5" fmla="*/ 1743810 h 1995755"/>
                    <a:gd name="connsiteX6" fmla="*/ 710040 w 2760328"/>
                    <a:gd name="connsiteY6" fmla="*/ 1961525 h 1995755"/>
                    <a:gd name="connsiteX7" fmla="*/ 568525 w 2760328"/>
                    <a:gd name="connsiteY7" fmla="*/ 1950639 h 1995755"/>
                    <a:gd name="connsiteX8" fmla="*/ 209297 w 2760328"/>
                    <a:gd name="connsiteY8" fmla="*/ 1994182 h 1995755"/>
                    <a:gd name="connsiteX9" fmla="*/ 383468 w 2760328"/>
                    <a:gd name="connsiteY9" fmla="*/ 1885325 h 1995755"/>
                    <a:gd name="connsiteX10" fmla="*/ 514097 w 2760328"/>
                    <a:gd name="connsiteY10" fmla="*/ 1852667 h 1995755"/>
                    <a:gd name="connsiteX11" fmla="*/ 35125 w 2760328"/>
                    <a:gd name="connsiteY11" fmla="*/ 1896210 h 1995755"/>
                    <a:gd name="connsiteX12" fmla="*/ 89554 w 2760328"/>
                    <a:gd name="connsiteY12" fmla="*/ 1830896 h 1995755"/>
                    <a:gd name="connsiteX13" fmla="*/ 514097 w 2760328"/>
                    <a:gd name="connsiteY13" fmla="*/ 1787353 h 1995755"/>
                    <a:gd name="connsiteX14" fmla="*/ 187525 w 2760328"/>
                    <a:gd name="connsiteY14" fmla="*/ 1776467 h 1995755"/>
                    <a:gd name="connsiteX15" fmla="*/ 100440 w 2760328"/>
                    <a:gd name="connsiteY15" fmla="*/ 1732925 h 1995755"/>
                    <a:gd name="connsiteX16" fmla="*/ 503211 w 2760328"/>
                    <a:gd name="connsiteY16" fmla="*/ 1689382 h 1995755"/>
                    <a:gd name="connsiteX17" fmla="*/ 535868 w 2760328"/>
                    <a:gd name="connsiteY17" fmla="*/ 1656725 h 1995755"/>
                    <a:gd name="connsiteX18" fmla="*/ 176640 w 2760328"/>
                    <a:gd name="connsiteY18" fmla="*/ 1613182 h 1995755"/>
                    <a:gd name="connsiteX19" fmla="*/ 263725 w 2760328"/>
                    <a:gd name="connsiteY19" fmla="*/ 1526096 h 1995755"/>
                    <a:gd name="connsiteX20" fmla="*/ 601183 w 2760328"/>
                    <a:gd name="connsiteY20" fmla="*/ 1591410 h 1995755"/>
                    <a:gd name="connsiteX21" fmla="*/ 699154 w 2760328"/>
                    <a:gd name="connsiteY21" fmla="*/ 1536982 h 1995755"/>
                    <a:gd name="connsiteX22" fmla="*/ 622954 w 2760328"/>
                    <a:gd name="connsiteY22" fmla="*/ 1362810 h 1995755"/>
                    <a:gd name="connsiteX23" fmla="*/ 753583 w 2760328"/>
                    <a:gd name="connsiteY23" fmla="*/ 1308382 h 1995755"/>
                    <a:gd name="connsiteX24" fmla="*/ 851554 w 2760328"/>
                    <a:gd name="connsiteY24" fmla="*/ 1569639 h 1995755"/>
                    <a:gd name="connsiteX25" fmla="*/ 873325 w 2760328"/>
                    <a:gd name="connsiteY25" fmla="*/ 1667610 h 1995755"/>
                    <a:gd name="connsiteX26" fmla="*/ 1243440 w 2760328"/>
                    <a:gd name="connsiteY26" fmla="*/ 1602296 h 1995755"/>
                    <a:gd name="connsiteX27" fmla="*/ 1711525 w 2760328"/>
                    <a:gd name="connsiteY27" fmla="*/ 1384582 h 1995755"/>
                    <a:gd name="connsiteX28" fmla="*/ 1820383 w 2760328"/>
                    <a:gd name="connsiteY28" fmla="*/ 1286610 h 1995755"/>
                    <a:gd name="connsiteX29" fmla="*/ 1940125 w 2760328"/>
                    <a:gd name="connsiteY29" fmla="*/ 818525 h 1995755"/>
                    <a:gd name="connsiteX30" fmla="*/ 2125183 w 2760328"/>
                    <a:gd name="connsiteY30" fmla="*/ 241582 h 1995755"/>
                    <a:gd name="connsiteX31" fmla="*/ 2244925 w 2760328"/>
                    <a:gd name="connsiteY31" fmla="*/ 45639 h 199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0328" h="1995755">
                      <a:moveTo>
                        <a:pt x="2244925" y="45639"/>
                      </a:moveTo>
                      <a:cubicBezTo>
                        <a:pt x="2301168" y="5725"/>
                        <a:pt x="2380997" y="-5161"/>
                        <a:pt x="2462640" y="2096"/>
                      </a:cubicBezTo>
                      <a:cubicBezTo>
                        <a:pt x="2544283" y="9353"/>
                        <a:pt x="2693054" y="20239"/>
                        <a:pt x="2734783" y="89182"/>
                      </a:cubicBezTo>
                      <a:cubicBezTo>
                        <a:pt x="2776512" y="158125"/>
                        <a:pt x="2765625" y="281496"/>
                        <a:pt x="2713011" y="415753"/>
                      </a:cubicBezTo>
                      <a:cubicBezTo>
                        <a:pt x="2660397" y="550010"/>
                        <a:pt x="2549726" y="673382"/>
                        <a:pt x="2419097" y="894725"/>
                      </a:cubicBezTo>
                      <a:cubicBezTo>
                        <a:pt x="2288469" y="1116068"/>
                        <a:pt x="2214083" y="1566010"/>
                        <a:pt x="1929240" y="1743810"/>
                      </a:cubicBezTo>
                      <a:cubicBezTo>
                        <a:pt x="1644397" y="1921610"/>
                        <a:pt x="936826" y="1927054"/>
                        <a:pt x="710040" y="1961525"/>
                      </a:cubicBezTo>
                      <a:cubicBezTo>
                        <a:pt x="483254" y="1995996"/>
                        <a:pt x="651982" y="1945196"/>
                        <a:pt x="568525" y="1950639"/>
                      </a:cubicBezTo>
                      <a:cubicBezTo>
                        <a:pt x="485068" y="1956082"/>
                        <a:pt x="240140" y="2005068"/>
                        <a:pt x="209297" y="1994182"/>
                      </a:cubicBezTo>
                      <a:cubicBezTo>
                        <a:pt x="178454" y="1983296"/>
                        <a:pt x="332668" y="1908911"/>
                        <a:pt x="383468" y="1885325"/>
                      </a:cubicBezTo>
                      <a:cubicBezTo>
                        <a:pt x="434268" y="1861739"/>
                        <a:pt x="572154" y="1850853"/>
                        <a:pt x="514097" y="1852667"/>
                      </a:cubicBezTo>
                      <a:cubicBezTo>
                        <a:pt x="456040" y="1854481"/>
                        <a:pt x="105882" y="1899838"/>
                        <a:pt x="35125" y="1896210"/>
                      </a:cubicBezTo>
                      <a:cubicBezTo>
                        <a:pt x="-35632" y="1892582"/>
                        <a:pt x="9725" y="1849039"/>
                        <a:pt x="89554" y="1830896"/>
                      </a:cubicBezTo>
                      <a:cubicBezTo>
                        <a:pt x="169383" y="1812753"/>
                        <a:pt x="497769" y="1796424"/>
                        <a:pt x="514097" y="1787353"/>
                      </a:cubicBezTo>
                      <a:cubicBezTo>
                        <a:pt x="530425" y="1778282"/>
                        <a:pt x="256468" y="1785538"/>
                        <a:pt x="187525" y="1776467"/>
                      </a:cubicBezTo>
                      <a:cubicBezTo>
                        <a:pt x="118582" y="1767396"/>
                        <a:pt x="47826" y="1747439"/>
                        <a:pt x="100440" y="1732925"/>
                      </a:cubicBezTo>
                      <a:cubicBezTo>
                        <a:pt x="153054" y="1718411"/>
                        <a:pt x="430640" y="1702082"/>
                        <a:pt x="503211" y="1689382"/>
                      </a:cubicBezTo>
                      <a:cubicBezTo>
                        <a:pt x="575782" y="1676682"/>
                        <a:pt x="590296" y="1669425"/>
                        <a:pt x="535868" y="1656725"/>
                      </a:cubicBezTo>
                      <a:cubicBezTo>
                        <a:pt x="481439" y="1644025"/>
                        <a:pt x="221997" y="1634953"/>
                        <a:pt x="176640" y="1613182"/>
                      </a:cubicBezTo>
                      <a:cubicBezTo>
                        <a:pt x="131283" y="1591411"/>
                        <a:pt x="192968" y="1529725"/>
                        <a:pt x="263725" y="1526096"/>
                      </a:cubicBezTo>
                      <a:cubicBezTo>
                        <a:pt x="334482" y="1522467"/>
                        <a:pt x="528612" y="1589596"/>
                        <a:pt x="601183" y="1591410"/>
                      </a:cubicBezTo>
                      <a:cubicBezTo>
                        <a:pt x="673754" y="1593224"/>
                        <a:pt x="695525" y="1575082"/>
                        <a:pt x="699154" y="1536982"/>
                      </a:cubicBezTo>
                      <a:cubicBezTo>
                        <a:pt x="702782" y="1498882"/>
                        <a:pt x="613882" y="1400910"/>
                        <a:pt x="622954" y="1362810"/>
                      </a:cubicBezTo>
                      <a:cubicBezTo>
                        <a:pt x="632025" y="1324710"/>
                        <a:pt x="715483" y="1273911"/>
                        <a:pt x="753583" y="1308382"/>
                      </a:cubicBezTo>
                      <a:cubicBezTo>
                        <a:pt x="791683" y="1342854"/>
                        <a:pt x="831597" y="1509768"/>
                        <a:pt x="851554" y="1569639"/>
                      </a:cubicBezTo>
                      <a:cubicBezTo>
                        <a:pt x="871511" y="1629510"/>
                        <a:pt x="808011" y="1662167"/>
                        <a:pt x="873325" y="1667610"/>
                      </a:cubicBezTo>
                      <a:cubicBezTo>
                        <a:pt x="938639" y="1673053"/>
                        <a:pt x="1103740" y="1649467"/>
                        <a:pt x="1243440" y="1602296"/>
                      </a:cubicBezTo>
                      <a:cubicBezTo>
                        <a:pt x="1383140" y="1555125"/>
                        <a:pt x="1615368" y="1437196"/>
                        <a:pt x="1711525" y="1384582"/>
                      </a:cubicBezTo>
                      <a:cubicBezTo>
                        <a:pt x="1807682" y="1331968"/>
                        <a:pt x="1782283" y="1380953"/>
                        <a:pt x="1820383" y="1286610"/>
                      </a:cubicBezTo>
                      <a:cubicBezTo>
                        <a:pt x="1858483" y="1192267"/>
                        <a:pt x="1889325" y="992696"/>
                        <a:pt x="1940125" y="818525"/>
                      </a:cubicBezTo>
                      <a:cubicBezTo>
                        <a:pt x="1990925" y="644354"/>
                        <a:pt x="2076197" y="366768"/>
                        <a:pt x="2125183" y="241582"/>
                      </a:cubicBezTo>
                      <a:cubicBezTo>
                        <a:pt x="2174169" y="116396"/>
                        <a:pt x="2188682" y="85553"/>
                        <a:pt x="2244925" y="45639"/>
                      </a:cubicBezTo>
                      <a:close/>
                    </a:path>
                  </a:pathLst>
                </a:custGeom>
                <a:pattFill prst="pct60">
                  <a:fgClr>
                    <a:srgbClr val="FF0000"/>
                  </a:fgClr>
                  <a:bgClr>
                    <a:schemeClr val="bg1"/>
                  </a:bgClr>
                </a:patt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grpSp>
          <p:sp>
            <p:nvSpPr>
              <p:cNvPr id="13" name="フリーフォーム 12"/>
              <p:cNvSpPr/>
              <p:nvPr/>
            </p:nvSpPr>
            <p:spPr>
              <a:xfrm>
                <a:off x="6291845" y="4189704"/>
                <a:ext cx="973534" cy="830236"/>
              </a:xfrm>
              <a:custGeom>
                <a:avLst/>
                <a:gdLst>
                  <a:gd name="connsiteX0" fmla="*/ 967468 w 973534"/>
                  <a:gd name="connsiteY0" fmla="*/ 351139 h 830236"/>
                  <a:gd name="connsiteX1" fmla="*/ 880382 w 973534"/>
                  <a:gd name="connsiteY1" fmla="*/ 329367 h 830236"/>
                  <a:gd name="connsiteX2" fmla="*/ 847725 w 973534"/>
                  <a:gd name="connsiteY2" fmla="*/ 231396 h 830236"/>
                  <a:gd name="connsiteX3" fmla="*/ 771525 w 973534"/>
                  <a:gd name="connsiteY3" fmla="*/ 78996 h 830236"/>
                  <a:gd name="connsiteX4" fmla="*/ 684440 w 973534"/>
                  <a:gd name="connsiteY4" fmla="*/ 2796 h 830236"/>
                  <a:gd name="connsiteX5" fmla="*/ 630011 w 973534"/>
                  <a:gd name="connsiteY5" fmla="*/ 24567 h 830236"/>
                  <a:gd name="connsiteX6" fmla="*/ 597354 w 973534"/>
                  <a:gd name="connsiteY6" fmla="*/ 100767 h 830236"/>
                  <a:gd name="connsiteX7" fmla="*/ 608240 w 973534"/>
                  <a:gd name="connsiteY7" fmla="*/ 122539 h 830236"/>
                  <a:gd name="connsiteX8" fmla="*/ 651782 w 973534"/>
                  <a:gd name="connsiteY8" fmla="*/ 166081 h 830236"/>
                  <a:gd name="connsiteX9" fmla="*/ 684440 w 973534"/>
                  <a:gd name="connsiteY9" fmla="*/ 242281 h 830236"/>
                  <a:gd name="connsiteX10" fmla="*/ 662668 w 973534"/>
                  <a:gd name="connsiteY10" fmla="*/ 253167 h 830236"/>
                  <a:gd name="connsiteX11" fmla="*/ 575582 w 973534"/>
                  <a:gd name="connsiteY11" fmla="*/ 264053 h 830236"/>
                  <a:gd name="connsiteX12" fmla="*/ 325211 w 973534"/>
                  <a:gd name="connsiteY12" fmla="*/ 198739 h 830236"/>
                  <a:gd name="connsiteX13" fmla="*/ 172811 w 973534"/>
                  <a:gd name="connsiteY13" fmla="*/ 209624 h 830236"/>
                  <a:gd name="connsiteX14" fmla="*/ 129268 w 973534"/>
                  <a:gd name="connsiteY14" fmla="*/ 264053 h 830236"/>
                  <a:gd name="connsiteX15" fmla="*/ 161925 w 973534"/>
                  <a:gd name="connsiteY15" fmla="*/ 307596 h 830236"/>
                  <a:gd name="connsiteX16" fmla="*/ 270782 w 973534"/>
                  <a:gd name="connsiteY16" fmla="*/ 351139 h 830236"/>
                  <a:gd name="connsiteX17" fmla="*/ 542925 w 973534"/>
                  <a:gd name="connsiteY17" fmla="*/ 383796 h 830236"/>
                  <a:gd name="connsiteX18" fmla="*/ 553811 w 973534"/>
                  <a:gd name="connsiteY18" fmla="*/ 394681 h 830236"/>
                  <a:gd name="connsiteX19" fmla="*/ 532040 w 973534"/>
                  <a:gd name="connsiteY19" fmla="*/ 427339 h 830236"/>
                  <a:gd name="connsiteX20" fmla="*/ 401411 w 973534"/>
                  <a:gd name="connsiteY20" fmla="*/ 427339 h 830236"/>
                  <a:gd name="connsiteX21" fmla="*/ 85725 w 973534"/>
                  <a:gd name="connsiteY21" fmla="*/ 394681 h 830236"/>
                  <a:gd name="connsiteX22" fmla="*/ 9525 w 973534"/>
                  <a:gd name="connsiteY22" fmla="*/ 394681 h 830236"/>
                  <a:gd name="connsiteX23" fmla="*/ 9525 w 973534"/>
                  <a:gd name="connsiteY23" fmla="*/ 449110 h 830236"/>
                  <a:gd name="connsiteX24" fmla="*/ 85725 w 973534"/>
                  <a:gd name="connsiteY24" fmla="*/ 503539 h 830236"/>
                  <a:gd name="connsiteX25" fmla="*/ 161925 w 973534"/>
                  <a:gd name="connsiteY25" fmla="*/ 525310 h 830236"/>
                  <a:gd name="connsiteX26" fmla="*/ 346982 w 973534"/>
                  <a:gd name="connsiteY26" fmla="*/ 536196 h 830236"/>
                  <a:gd name="connsiteX27" fmla="*/ 444954 w 973534"/>
                  <a:gd name="connsiteY27" fmla="*/ 536196 h 830236"/>
                  <a:gd name="connsiteX28" fmla="*/ 521154 w 973534"/>
                  <a:gd name="connsiteY28" fmla="*/ 557967 h 830236"/>
                  <a:gd name="connsiteX29" fmla="*/ 466725 w 973534"/>
                  <a:gd name="connsiteY29" fmla="*/ 568853 h 830236"/>
                  <a:gd name="connsiteX30" fmla="*/ 303440 w 973534"/>
                  <a:gd name="connsiteY30" fmla="*/ 579739 h 830236"/>
                  <a:gd name="connsiteX31" fmla="*/ 161925 w 973534"/>
                  <a:gd name="connsiteY31" fmla="*/ 579739 h 830236"/>
                  <a:gd name="connsiteX32" fmla="*/ 31297 w 973534"/>
                  <a:gd name="connsiteY32" fmla="*/ 601510 h 830236"/>
                  <a:gd name="connsiteX33" fmla="*/ 31297 w 973534"/>
                  <a:gd name="connsiteY33" fmla="*/ 666824 h 830236"/>
                  <a:gd name="connsiteX34" fmla="*/ 74840 w 973534"/>
                  <a:gd name="connsiteY34" fmla="*/ 688596 h 830236"/>
                  <a:gd name="connsiteX35" fmla="*/ 205468 w 973534"/>
                  <a:gd name="connsiteY35" fmla="*/ 688596 h 830236"/>
                  <a:gd name="connsiteX36" fmla="*/ 368754 w 973534"/>
                  <a:gd name="connsiteY36" fmla="*/ 677710 h 830236"/>
                  <a:gd name="connsiteX37" fmla="*/ 532040 w 973534"/>
                  <a:gd name="connsiteY37" fmla="*/ 666824 h 830236"/>
                  <a:gd name="connsiteX38" fmla="*/ 532040 w 973534"/>
                  <a:gd name="connsiteY38" fmla="*/ 666824 h 830236"/>
                  <a:gd name="connsiteX39" fmla="*/ 532040 w 973534"/>
                  <a:gd name="connsiteY39" fmla="*/ 677710 h 830236"/>
                  <a:gd name="connsiteX40" fmla="*/ 532040 w 973534"/>
                  <a:gd name="connsiteY40" fmla="*/ 732139 h 830236"/>
                  <a:gd name="connsiteX41" fmla="*/ 357868 w 973534"/>
                  <a:gd name="connsiteY41" fmla="*/ 732139 h 830236"/>
                  <a:gd name="connsiteX42" fmla="*/ 270782 w 973534"/>
                  <a:gd name="connsiteY42" fmla="*/ 743024 h 830236"/>
                  <a:gd name="connsiteX43" fmla="*/ 270782 w 973534"/>
                  <a:gd name="connsiteY43" fmla="*/ 797453 h 830236"/>
                  <a:gd name="connsiteX44" fmla="*/ 390525 w 973534"/>
                  <a:gd name="connsiteY44" fmla="*/ 830110 h 830236"/>
                  <a:gd name="connsiteX45" fmla="*/ 510268 w 973534"/>
                  <a:gd name="connsiteY45" fmla="*/ 808339 h 830236"/>
                  <a:gd name="connsiteX46" fmla="*/ 706211 w 973534"/>
                  <a:gd name="connsiteY46" fmla="*/ 797453 h 830236"/>
                  <a:gd name="connsiteX47" fmla="*/ 793297 w 973534"/>
                  <a:gd name="connsiteY47" fmla="*/ 743024 h 830236"/>
                  <a:gd name="connsiteX48" fmla="*/ 858611 w 973534"/>
                  <a:gd name="connsiteY48" fmla="*/ 699481 h 830236"/>
                  <a:gd name="connsiteX49" fmla="*/ 934811 w 973534"/>
                  <a:gd name="connsiteY49" fmla="*/ 666824 h 830236"/>
                  <a:gd name="connsiteX50" fmla="*/ 967468 w 973534"/>
                  <a:gd name="connsiteY50" fmla="*/ 612396 h 830236"/>
                  <a:gd name="connsiteX51" fmla="*/ 967468 w 973534"/>
                  <a:gd name="connsiteY51" fmla="*/ 503539 h 830236"/>
                  <a:gd name="connsiteX52" fmla="*/ 967468 w 973534"/>
                  <a:gd name="connsiteY52" fmla="*/ 351139 h 8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3534" h="830236">
                    <a:moveTo>
                      <a:pt x="967468" y="351139"/>
                    </a:moveTo>
                    <a:cubicBezTo>
                      <a:pt x="952954" y="322110"/>
                      <a:pt x="900339" y="349324"/>
                      <a:pt x="880382" y="329367"/>
                    </a:cubicBezTo>
                    <a:cubicBezTo>
                      <a:pt x="860425" y="309410"/>
                      <a:pt x="865868" y="273124"/>
                      <a:pt x="847725" y="231396"/>
                    </a:cubicBezTo>
                    <a:cubicBezTo>
                      <a:pt x="829582" y="189668"/>
                      <a:pt x="798739" y="117096"/>
                      <a:pt x="771525" y="78996"/>
                    </a:cubicBezTo>
                    <a:cubicBezTo>
                      <a:pt x="744311" y="40896"/>
                      <a:pt x="708026" y="11867"/>
                      <a:pt x="684440" y="2796"/>
                    </a:cubicBezTo>
                    <a:cubicBezTo>
                      <a:pt x="660854" y="-6275"/>
                      <a:pt x="644525" y="8239"/>
                      <a:pt x="630011" y="24567"/>
                    </a:cubicBezTo>
                    <a:cubicBezTo>
                      <a:pt x="615497" y="40895"/>
                      <a:pt x="600982" y="84439"/>
                      <a:pt x="597354" y="100767"/>
                    </a:cubicBezTo>
                    <a:cubicBezTo>
                      <a:pt x="593726" y="117095"/>
                      <a:pt x="599169" y="111653"/>
                      <a:pt x="608240" y="122539"/>
                    </a:cubicBezTo>
                    <a:cubicBezTo>
                      <a:pt x="617311" y="133425"/>
                      <a:pt x="639082" y="146124"/>
                      <a:pt x="651782" y="166081"/>
                    </a:cubicBezTo>
                    <a:cubicBezTo>
                      <a:pt x="664482" y="186038"/>
                      <a:pt x="682626" y="227767"/>
                      <a:pt x="684440" y="242281"/>
                    </a:cubicBezTo>
                    <a:cubicBezTo>
                      <a:pt x="686254" y="256795"/>
                      <a:pt x="680811" y="249538"/>
                      <a:pt x="662668" y="253167"/>
                    </a:cubicBezTo>
                    <a:cubicBezTo>
                      <a:pt x="644525" y="256796"/>
                      <a:pt x="631825" y="273124"/>
                      <a:pt x="575582" y="264053"/>
                    </a:cubicBezTo>
                    <a:cubicBezTo>
                      <a:pt x="519339" y="254982"/>
                      <a:pt x="392339" y="207810"/>
                      <a:pt x="325211" y="198739"/>
                    </a:cubicBezTo>
                    <a:cubicBezTo>
                      <a:pt x="258083" y="189668"/>
                      <a:pt x="205468" y="198738"/>
                      <a:pt x="172811" y="209624"/>
                    </a:cubicBezTo>
                    <a:cubicBezTo>
                      <a:pt x="140154" y="220510"/>
                      <a:pt x="131082" y="247724"/>
                      <a:pt x="129268" y="264053"/>
                    </a:cubicBezTo>
                    <a:cubicBezTo>
                      <a:pt x="127454" y="280382"/>
                      <a:pt x="138339" y="293082"/>
                      <a:pt x="161925" y="307596"/>
                    </a:cubicBezTo>
                    <a:cubicBezTo>
                      <a:pt x="185511" y="322110"/>
                      <a:pt x="207282" y="338439"/>
                      <a:pt x="270782" y="351139"/>
                    </a:cubicBezTo>
                    <a:cubicBezTo>
                      <a:pt x="334282" y="363839"/>
                      <a:pt x="495754" y="376539"/>
                      <a:pt x="542925" y="383796"/>
                    </a:cubicBezTo>
                    <a:cubicBezTo>
                      <a:pt x="590096" y="391053"/>
                      <a:pt x="555625" y="387424"/>
                      <a:pt x="553811" y="394681"/>
                    </a:cubicBezTo>
                    <a:cubicBezTo>
                      <a:pt x="551997" y="401938"/>
                      <a:pt x="557440" y="421896"/>
                      <a:pt x="532040" y="427339"/>
                    </a:cubicBezTo>
                    <a:cubicBezTo>
                      <a:pt x="506640" y="432782"/>
                      <a:pt x="475797" y="432782"/>
                      <a:pt x="401411" y="427339"/>
                    </a:cubicBezTo>
                    <a:cubicBezTo>
                      <a:pt x="327025" y="421896"/>
                      <a:pt x="151039" y="400124"/>
                      <a:pt x="85725" y="394681"/>
                    </a:cubicBezTo>
                    <a:cubicBezTo>
                      <a:pt x="20411" y="389238"/>
                      <a:pt x="22225" y="385610"/>
                      <a:pt x="9525" y="394681"/>
                    </a:cubicBezTo>
                    <a:cubicBezTo>
                      <a:pt x="-3175" y="403752"/>
                      <a:pt x="-3175" y="430967"/>
                      <a:pt x="9525" y="449110"/>
                    </a:cubicBezTo>
                    <a:cubicBezTo>
                      <a:pt x="22225" y="467253"/>
                      <a:pt x="60325" y="490839"/>
                      <a:pt x="85725" y="503539"/>
                    </a:cubicBezTo>
                    <a:cubicBezTo>
                      <a:pt x="111125" y="516239"/>
                      <a:pt x="118382" y="519867"/>
                      <a:pt x="161925" y="525310"/>
                    </a:cubicBezTo>
                    <a:cubicBezTo>
                      <a:pt x="205468" y="530753"/>
                      <a:pt x="299811" y="534382"/>
                      <a:pt x="346982" y="536196"/>
                    </a:cubicBezTo>
                    <a:cubicBezTo>
                      <a:pt x="394153" y="538010"/>
                      <a:pt x="415925" y="532568"/>
                      <a:pt x="444954" y="536196"/>
                    </a:cubicBezTo>
                    <a:cubicBezTo>
                      <a:pt x="473983" y="539825"/>
                      <a:pt x="517526" y="552524"/>
                      <a:pt x="521154" y="557967"/>
                    </a:cubicBezTo>
                    <a:cubicBezTo>
                      <a:pt x="524782" y="563410"/>
                      <a:pt x="503011" y="565224"/>
                      <a:pt x="466725" y="568853"/>
                    </a:cubicBezTo>
                    <a:cubicBezTo>
                      <a:pt x="430439" y="572482"/>
                      <a:pt x="354240" y="577925"/>
                      <a:pt x="303440" y="579739"/>
                    </a:cubicBezTo>
                    <a:cubicBezTo>
                      <a:pt x="252640" y="581553"/>
                      <a:pt x="207282" y="576111"/>
                      <a:pt x="161925" y="579739"/>
                    </a:cubicBezTo>
                    <a:cubicBezTo>
                      <a:pt x="116568" y="583368"/>
                      <a:pt x="53068" y="586996"/>
                      <a:pt x="31297" y="601510"/>
                    </a:cubicBezTo>
                    <a:cubicBezTo>
                      <a:pt x="9526" y="616024"/>
                      <a:pt x="24040" y="652310"/>
                      <a:pt x="31297" y="666824"/>
                    </a:cubicBezTo>
                    <a:cubicBezTo>
                      <a:pt x="38554" y="681338"/>
                      <a:pt x="45811" y="684967"/>
                      <a:pt x="74840" y="688596"/>
                    </a:cubicBezTo>
                    <a:cubicBezTo>
                      <a:pt x="103868" y="692225"/>
                      <a:pt x="156482" y="690410"/>
                      <a:pt x="205468" y="688596"/>
                    </a:cubicBezTo>
                    <a:cubicBezTo>
                      <a:pt x="254454" y="686782"/>
                      <a:pt x="368754" y="677710"/>
                      <a:pt x="368754" y="677710"/>
                    </a:cubicBezTo>
                    <a:lnTo>
                      <a:pt x="532040" y="666824"/>
                    </a:lnTo>
                    <a:lnTo>
                      <a:pt x="532040" y="666824"/>
                    </a:lnTo>
                    <a:lnTo>
                      <a:pt x="532040" y="677710"/>
                    </a:lnTo>
                    <a:cubicBezTo>
                      <a:pt x="532040" y="688596"/>
                      <a:pt x="561069" y="723068"/>
                      <a:pt x="532040" y="732139"/>
                    </a:cubicBezTo>
                    <a:cubicBezTo>
                      <a:pt x="503011" y="741211"/>
                      <a:pt x="401411" y="730325"/>
                      <a:pt x="357868" y="732139"/>
                    </a:cubicBezTo>
                    <a:cubicBezTo>
                      <a:pt x="314325" y="733953"/>
                      <a:pt x="285296" y="732138"/>
                      <a:pt x="270782" y="743024"/>
                    </a:cubicBezTo>
                    <a:cubicBezTo>
                      <a:pt x="256268" y="753910"/>
                      <a:pt x="250825" y="782939"/>
                      <a:pt x="270782" y="797453"/>
                    </a:cubicBezTo>
                    <a:cubicBezTo>
                      <a:pt x="290739" y="811967"/>
                      <a:pt x="350611" y="828296"/>
                      <a:pt x="390525" y="830110"/>
                    </a:cubicBezTo>
                    <a:cubicBezTo>
                      <a:pt x="430439" y="831924"/>
                      <a:pt x="457654" y="813782"/>
                      <a:pt x="510268" y="808339"/>
                    </a:cubicBezTo>
                    <a:cubicBezTo>
                      <a:pt x="562882" y="802896"/>
                      <a:pt x="659040" y="808339"/>
                      <a:pt x="706211" y="797453"/>
                    </a:cubicBezTo>
                    <a:cubicBezTo>
                      <a:pt x="753382" y="786567"/>
                      <a:pt x="767897" y="759353"/>
                      <a:pt x="793297" y="743024"/>
                    </a:cubicBezTo>
                    <a:cubicBezTo>
                      <a:pt x="818697" y="726695"/>
                      <a:pt x="835025" y="712181"/>
                      <a:pt x="858611" y="699481"/>
                    </a:cubicBezTo>
                    <a:cubicBezTo>
                      <a:pt x="882197" y="686781"/>
                      <a:pt x="916668" y="681338"/>
                      <a:pt x="934811" y="666824"/>
                    </a:cubicBezTo>
                    <a:cubicBezTo>
                      <a:pt x="952954" y="652310"/>
                      <a:pt x="962025" y="639610"/>
                      <a:pt x="967468" y="612396"/>
                    </a:cubicBezTo>
                    <a:cubicBezTo>
                      <a:pt x="972911" y="585182"/>
                      <a:pt x="969282" y="543453"/>
                      <a:pt x="967468" y="503539"/>
                    </a:cubicBezTo>
                    <a:cubicBezTo>
                      <a:pt x="965654" y="463625"/>
                      <a:pt x="981982" y="380168"/>
                      <a:pt x="967468" y="351139"/>
                    </a:cubicBezTo>
                    <a:close/>
                  </a:path>
                </a:pathLst>
              </a:custGeom>
              <a:pattFill prst="pct70">
                <a:fgClr>
                  <a:srgbClr val="FF0000"/>
                </a:fgClr>
                <a:bgClr>
                  <a:schemeClr val="bg1"/>
                </a:bgClr>
              </a:patt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grpSp>
        <p:grpSp>
          <p:nvGrpSpPr>
            <p:cNvPr id="135" name="グループ化 134"/>
            <p:cNvGrpSpPr/>
            <p:nvPr/>
          </p:nvGrpSpPr>
          <p:grpSpPr>
            <a:xfrm>
              <a:off x="8322479" y="1589643"/>
              <a:ext cx="191521" cy="157237"/>
              <a:chOff x="8322479" y="1589643"/>
              <a:chExt cx="191521" cy="157237"/>
            </a:xfrm>
          </p:grpSpPr>
          <p:sp>
            <p:nvSpPr>
              <p:cNvPr id="130" name="フリーフォーム 129"/>
              <p:cNvSpPr/>
              <p:nvPr/>
            </p:nvSpPr>
            <p:spPr>
              <a:xfrm>
                <a:off x="8340811" y="1594023"/>
                <a:ext cx="173189" cy="152857"/>
              </a:xfrm>
              <a:custGeom>
                <a:avLst/>
                <a:gdLst>
                  <a:gd name="connsiteX0" fmla="*/ 0 w 173189"/>
                  <a:gd name="connsiteY0" fmla="*/ 0 h 152857"/>
                  <a:gd name="connsiteX1" fmla="*/ 172994 w 173189"/>
                  <a:gd name="connsiteY1" fmla="*/ 61784 h 152857"/>
                  <a:gd name="connsiteX2" fmla="*/ 37070 w 173189"/>
                  <a:gd name="connsiteY2" fmla="*/ 148281 h 152857"/>
                  <a:gd name="connsiteX3" fmla="*/ 37070 w 173189"/>
                  <a:gd name="connsiteY3" fmla="*/ 148281 h 152857"/>
                  <a:gd name="connsiteX4" fmla="*/ 12357 w 173189"/>
                  <a:gd name="connsiteY4" fmla="*/ 148281 h 152857"/>
                  <a:gd name="connsiteX5" fmla="*/ 12357 w 173189"/>
                  <a:gd name="connsiteY5" fmla="*/ 86497 h 152857"/>
                  <a:gd name="connsiteX6" fmla="*/ 0 w 173189"/>
                  <a:gd name="connsiteY6" fmla="*/ 0 h 15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89" h="152857">
                    <a:moveTo>
                      <a:pt x="0" y="0"/>
                    </a:moveTo>
                    <a:cubicBezTo>
                      <a:pt x="83408" y="18535"/>
                      <a:pt x="166816" y="37071"/>
                      <a:pt x="172994" y="61784"/>
                    </a:cubicBezTo>
                    <a:cubicBezTo>
                      <a:pt x="179172" y="86497"/>
                      <a:pt x="37070" y="148281"/>
                      <a:pt x="37070" y="148281"/>
                    </a:cubicBezTo>
                    <a:lnTo>
                      <a:pt x="37070" y="148281"/>
                    </a:lnTo>
                    <a:cubicBezTo>
                      <a:pt x="32951" y="148281"/>
                      <a:pt x="16476" y="158578"/>
                      <a:pt x="12357" y="148281"/>
                    </a:cubicBezTo>
                    <a:cubicBezTo>
                      <a:pt x="8238" y="137984"/>
                      <a:pt x="12357" y="86497"/>
                      <a:pt x="12357" y="86497"/>
                    </a:cubicBez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31" name="円/楕円 130"/>
              <p:cNvSpPr/>
              <p:nvPr/>
            </p:nvSpPr>
            <p:spPr>
              <a:xfrm>
                <a:off x="8322479" y="1589643"/>
                <a:ext cx="75652" cy="136120"/>
              </a:xfrm>
              <a:prstGeom prst="ellipse">
                <a:avLst/>
              </a:prstGeom>
              <a:gradFill>
                <a:gsLst>
                  <a:gs pos="0">
                    <a:schemeClr val="accent1">
                      <a:lumMod val="5000"/>
                      <a:lumOff val="95000"/>
                    </a:schemeClr>
                  </a:gs>
                  <a:gs pos="21000">
                    <a:schemeClr val="accent2">
                      <a:lumMod val="75000"/>
                    </a:schemeClr>
                  </a:gs>
                  <a:gs pos="42000">
                    <a:schemeClr val="tx1"/>
                  </a:gs>
                  <a:gs pos="100000">
                    <a:schemeClr val="tx1"/>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grpSp>
      </p:grpSp>
      <p:grpSp>
        <p:nvGrpSpPr>
          <p:cNvPr id="143" name="グループ化 142"/>
          <p:cNvGrpSpPr/>
          <p:nvPr/>
        </p:nvGrpSpPr>
        <p:grpSpPr>
          <a:xfrm flipH="1">
            <a:off x="4601935" y="1490928"/>
            <a:ext cx="2775031" cy="4319680"/>
            <a:chOff x="2704269" y="1011735"/>
            <a:chExt cx="3700041" cy="5759573"/>
          </a:xfrm>
          <a:effectLst>
            <a:outerShdw blurRad="76200" dir="18900000" sy="23000" kx="-1200000" algn="bl" rotWithShape="0">
              <a:prstClr val="black">
                <a:alpha val="20000"/>
              </a:prstClr>
            </a:outerShdw>
          </a:effectLst>
        </p:grpSpPr>
        <p:grpSp>
          <p:nvGrpSpPr>
            <p:cNvPr id="12" name="グループ化 11"/>
            <p:cNvGrpSpPr/>
            <p:nvPr/>
          </p:nvGrpSpPr>
          <p:grpSpPr>
            <a:xfrm flipH="1">
              <a:off x="2704269" y="1011735"/>
              <a:ext cx="3700041" cy="5759573"/>
              <a:chOff x="755715" y="783415"/>
              <a:chExt cx="3700041" cy="5759573"/>
            </a:xfrm>
            <a:gradFill>
              <a:gsLst>
                <a:gs pos="0">
                  <a:schemeClr val="accent2">
                    <a:lumMod val="0"/>
                    <a:lumOff val="100000"/>
                  </a:schemeClr>
                </a:gs>
                <a:gs pos="29000">
                  <a:srgbClr val="FFCC99"/>
                </a:gs>
                <a:gs pos="99000">
                  <a:srgbClr val="FFCC99"/>
                </a:gs>
              </a:gsLst>
              <a:lin ang="12000000" scaled="0"/>
            </a:gradFill>
          </p:grpSpPr>
          <p:sp>
            <p:nvSpPr>
              <p:cNvPr id="9" name="フリーフォーム 8"/>
              <p:cNvSpPr/>
              <p:nvPr/>
            </p:nvSpPr>
            <p:spPr>
              <a:xfrm>
                <a:off x="2886259" y="783415"/>
                <a:ext cx="1569497" cy="5759573"/>
              </a:xfrm>
              <a:custGeom>
                <a:avLst/>
                <a:gdLst>
                  <a:gd name="connsiteX0" fmla="*/ 546327 w 1569497"/>
                  <a:gd name="connsiteY0" fmla="*/ 1557013 h 5759573"/>
                  <a:gd name="connsiteX1" fmla="*/ 350384 w 1569497"/>
                  <a:gd name="connsiteY1" fmla="*/ 1567899 h 5759573"/>
                  <a:gd name="connsiteX2" fmla="*/ 230641 w 1569497"/>
                  <a:gd name="connsiteY2" fmla="*/ 1448156 h 5759573"/>
                  <a:gd name="connsiteX3" fmla="*/ 230641 w 1569497"/>
                  <a:gd name="connsiteY3" fmla="*/ 1371956 h 5759573"/>
                  <a:gd name="connsiteX4" fmla="*/ 197984 w 1569497"/>
                  <a:gd name="connsiteY4" fmla="*/ 1361070 h 5759573"/>
                  <a:gd name="connsiteX5" fmla="*/ 197984 w 1569497"/>
                  <a:gd name="connsiteY5" fmla="*/ 1306642 h 5759573"/>
                  <a:gd name="connsiteX6" fmla="*/ 252412 w 1569497"/>
                  <a:gd name="connsiteY6" fmla="*/ 1284870 h 5759573"/>
                  <a:gd name="connsiteX7" fmla="*/ 383041 w 1569497"/>
                  <a:gd name="connsiteY7" fmla="*/ 1284870 h 5759573"/>
                  <a:gd name="connsiteX8" fmla="*/ 393927 w 1569497"/>
                  <a:gd name="connsiteY8" fmla="*/ 1241327 h 5759573"/>
                  <a:gd name="connsiteX9" fmla="*/ 339498 w 1569497"/>
                  <a:gd name="connsiteY9" fmla="*/ 1197784 h 5759573"/>
                  <a:gd name="connsiteX10" fmla="*/ 219755 w 1569497"/>
                  <a:gd name="connsiteY10" fmla="*/ 1197784 h 5759573"/>
                  <a:gd name="connsiteX11" fmla="*/ 187098 w 1569497"/>
                  <a:gd name="connsiteY11" fmla="*/ 1197784 h 5759573"/>
                  <a:gd name="connsiteX12" fmla="*/ 187098 w 1569497"/>
                  <a:gd name="connsiteY12" fmla="*/ 1165127 h 5759573"/>
                  <a:gd name="connsiteX13" fmla="*/ 187098 w 1569497"/>
                  <a:gd name="connsiteY13" fmla="*/ 1132470 h 5759573"/>
                  <a:gd name="connsiteX14" fmla="*/ 219755 w 1569497"/>
                  <a:gd name="connsiteY14" fmla="*/ 1132470 h 5759573"/>
                  <a:gd name="connsiteX15" fmla="*/ 176212 w 1569497"/>
                  <a:gd name="connsiteY15" fmla="*/ 1067156 h 5759573"/>
                  <a:gd name="connsiteX16" fmla="*/ 56470 w 1569497"/>
                  <a:gd name="connsiteY16" fmla="*/ 1023613 h 5759573"/>
                  <a:gd name="connsiteX17" fmla="*/ 154441 w 1569497"/>
                  <a:gd name="connsiteY17" fmla="*/ 882099 h 5759573"/>
                  <a:gd name="connsiteX18" fmla="*/ 252412 w 1569497"/>
                  <a:gd name="connsiteY18" fmla="*/ 686156 h 5759573"/>
                  <a:gd name="connsiteX19" fmla="*/ 252412 w 1569497"/>
                  <a:gd name="connsiteY19" fmla="*/ 609956 h 5759573"/>
                  <a:gd name="connsiteX20" fmla="*/ 252412 w 1569497"/>
                  <a:gd name="connsiteY20" fmla="*/ 468442 h 5759573"/>
                  <a:gd name="connsiteX21" fmla="*/ 339498 w 1569497"/>
                  <a:gd name="connsiteY21" fmla="*/ 272499 h 5759573"/>
                  <a:gd name="connsiteX22" fmla="*/ 524555 w 1569497"/>
                  <a:gd name="connsiteY22" fmla="*/ 98327 h 5759573"/>
                  <a:gd name="connsiteX23" fmla="*/ 818470 w 1569497"/>
                  <a:gd name="connsiteY23" fmla="*/ 356 h 5759573"/>
                  <a:gd name="connsiteX24" fmla="*/ 1232127 w 1569497"/>
                  <a:gd name="connsiteY24" fmla="*/ 130984 h 5759573"/>
                  <a:gd name="connsiteX25" fmla="*/ 1515155 w 1569497"/>
                  <a:gd name="connsiteY25" fmla="*/ 457556 h 5759573"/>
                  <a:gd name="connsiteX26" fmla="*/ 1536927 w 1569497"/>
                  <a:gd name="connsiteY26" fmla="*/ 903870 h 5759573"/>
                  <a:gd name="connsiteX27" fmla="*/ 1395412 w 1569497"/>
                  <a:gd name="connsiteY27" fmla="*/ 1252213 h 5759573"/>
                  <a:gd name="connsiteX28" fmla="*/ 1297441 w 1569497"/>
                  <a:gd name="connsiteY28" fmla="*/ 1459042 h 5759573"/>
                  <a:gd name="connsiteX29" fmla="*/ 1297441 w 1569497"/>
                  <a:gd name="connsiteY29" fmla="*/ 1654984 h 5759573"/>
                  <a:gd name="connsiteX30" fmla="*/ 1417184 w 1569497"/>
                  <a:gd name="connsiteY30" fmla="*/ 1992442 h 5759573"/>
                  <a:gd name="connsiteX31" fmla="*/ 1547812 w 1569497"/>
                  <a:gd name="connsiteY31" fmla="*/ 2329899 h 5759573"/>
                  <a:gd name="connsiteX32" fmla="*/ 1558698 w 1569497"/>
                  <a:gd name="connsiteY32" fmla="*/ 2776213 h 5759573"/>
                  <a:gd name="connsiteX33" fmla="*/ 1438955 w 1569497"/>
                  <a:gd name="connsiteY33" fmla="*/ 3211642 h 5759573"/>
                  <a:gd name="connsiteX34" fmla="*/ 1264784 w 1569497"/>
                  <a:gd name="connsiteY34" fmla="*/ 3657956 h 5759573"/>
                  <a:gd name="connsiteX35" fmla="*/ 1177698 w 1569497"/>
                  <a:gd name="connsiteY35" fmla="*/ 4104270 h 5759573"/>
                  <a:gd name="connsiteX36" fmla="*/ 1264784 w 1569497"/>
                  <a:gd name="connsiteY36" fmla="*/ 4496156 h 5759573"/>
                  <a:gd name="connsiteX37" fmla="*/ 1438955 w 1569497"/>
                  <a:gd name="connsiteY37" fmla="*/ 5083984 h 5759573"/>
                  <a:gd name="connsiteX38" fmla="*/ 1319212 w 1569497"/>
                  <a:gd name="connsiteY38" fmla="*/ 5704470 h 5759573"/>
                  <a:gd name="connsiteX39" fmla="*/ 1297441 w 1569497"/>
                  <a:gd name="connsiteY39" fmla="*/ 5704470 h 5759573"/>
                  <a:gd name="connsiteX40" fmla="*/ 1123270 w 1569497"/>
                  <a:gd name="connsiteY40" fmla="*/ 5726242 h 5759573"/>
                  <a:gd name="connsiteX41" fmla="*/ 818470 w 1569497"/>
                  <a:gd name="connsiteY41" fmla="*/ 5758899 h 5759573"/>
                  <a:gd name="connsiteX42" fmla="*/ 383041 w 1569497"/>
                  <a:gd name="connsiteY42" fmla="*/ 5693584 h 5759573"/>
                  <a:gd name="connsiteX43" fmla="*/ 176212 w 1569497"/>
                  <a:gd name="connsiteY43" fmla="*/ 5682699 h 5759573"/>
                  <a:gd name="connsiteX44" fmla="*/ 165327 w 1569497"/>
                  <a:gd name="connsiteY44" fmla="*/ 5660927 h 5759573"/>
                  <a:gd name="connsiteX45" fmla="*/ 176212 w 1569497"/>
                  <a:gd name="connsiteY45" fmla="*/ 5519413 h 5759573"/>
                  <a:gd name="connsiteX46" fmla="*/ 219755 w 1569497"/>
                  <a:gd name="connsiteY46" fmla="*/ 5399670 h 5759573"/>
                  <a:gd name="connsiteX47" fmla="*/ 230641 w 1569497"/>
                  <a:gd name="connsiteY47" fmla="*/ 5171070 h 5759573"/>
                  <a:gd name="connsiteX48" fmla="*/ 121784 w 1569497"/>
                  <a:gd name="connsiteY48" fmla="*/ 4866270 h 5759573"/>
                  <a:gd name="connsiteX49" fmla="*/ 165327 w 1569497"/>
                  <a:gd name="connsiteY49" fmla="*/ 4115156 h 5759573"/>
                  <a:gd name="connsiteX50" fmla="*/ 219755 w 1569497"/>
                  <a:gd name="connsiteY50" fmla="*/ 3853899 h 5759573"/>
                  <a:gd name="connsiteX51" fmla="*/ 12927 w 1569497"/>
                  <a:gd name="connsiteY51" fmla="*/ 3211642 h 5759573"/>
                  <a:gd name="connsiteX52" fmla="*/ 56470 w 1569497"/>
                  <a:gd name="connsiteY52" fmla="*/ 2732670 h 5759573"/>
                  <a:gd name="connsiteX53" fmla="*/ 339498 w 1569497"/>
                  <a:gd name="connsiteY53" fmla="*/ 2210156 h 5759573"/>
                  <a:gd name="connsiteX54" fmla="*/ 633412 w 1569497"/>
                  <a:gd name="connsiteY54" fmla="*/ 1883584 h 5759573"/>
                  <a:gd name="connsiteX55" fmla="*/ 676955 w 1569497"/>
                  <a:gd name="connsiteY55" fmla="*/ 1720299 h 5759573"/>
                  <a:gd name="connsiteX56" fmla="*/ 655184 w 1569497"/>
                  <a:gd name="connsiteY56" fmla="*/ 1611442 h 5759573"/>
                  <a:gd name="connsiteX57" fmla="*/ 611641 w 1569497"/>
                  <a:gd name="connsiteY57" fmla="*/ 1557013 h 5759573"/>
                  <a:gd name="connsiteX58" fmla="*/ 546327 w 1569497"/>
                  <a:gd name="connsiteY58" fmla="*/ 1557013 h 575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69497" h="5759573">
                    <a:moveTo>
                      <a:pt x="546327" y="1557013"/>
                    </a:moveTo>
                    <a:cubicBezTo>
                      <a:pt x="502784" y="1558827"/>
                      <a:pt x="402998" y="1586042"/>
                      <a:pt x="350384" y="1567899"/>
                    </a:cubicBezTo>
                    <a:cubicBezTo>
                      <a:pt x="297770" y="1549756"/>
                      <a:pt x="250598" y="1480813"/>
                      <a:pt x="230641" y="1448156"/>
                    </a:cubicBezTo>
                    <a:cubicBezTo>
                      <a:pt x="210684" y="1415499"/>
                      <a:pt x="236084" y="1386470"/>
                      <a:pt x="230641" y="1371956"/>
                    </a:cubicBezTo>
                    <a:cubicBezTo>
                      <a:pt x="225198" y="1357442"/>
                      <a:pt x="203427" y="1371956"/>
                      <a:pt x="197984" y="1361070"/>
                    </a:cubicBezTo>
                    <a:cubicBezTo>
                      <a:pt x="192541" y="1350184"/>
                      <a:pt x="188913" y="1319342"/>
                      <a:pt x="197984" y="1306642"/>
                    </a:cubicBezTo>
                    <a:cubicBezTo>
                      <a:pt x="207055" y="1293942"/>
                      <a:pt x="221569" y="1288499"/>
                      <a:pt x="252412" y="1284870"/>
                    </a:cubicBezTo>
                    <a:cubicBezTo>
                      <a:pt x="283255" y="1281241"/>
                      <a:pt x="359455" y="1292127"/>
                      <a:pt x="383041" y="1284870"/>
                    </a:cubicBezTo>
                    <a:cubicBezTo>
                      <a:pt x="406627" y="1277613"/>
                      <a:pt x="401184" y="1255841"/>
                      <a:pt x="393927" y="1241327"/>
                    </a:cubicBezTo>
                    <a:cubicBezTo>
                      <a:pt x="386670" y="1226813"/>
                      <a:pt x="368527" y="1205041"/>
                      <a:pt x="339498" y="1197784"/>
                    </a:cubicBezTo>
                    <a:cubicBezTo>
                      <a:pt x="310469" y="1190527"/>
                      <a:pt x="219755" y="1197784"/>
                      <a:pt x="219755" y="1197784"/>
                    </a:cubicBezTo>
                    <a:cubicBezTo>
                      <a:pt x="194355" y="1197784"/>
                      <a:pt x="192541" y="1203227"/>
                      <a:pt x="187098" y="1197784"/>
                    </a:cubicBezTo>
                    <a:lnTo>
                      <a:pt x="187098" y="1165127"/>
                    </a:lnTo>
                    <a:cubicBezTo>
                      <a:pt x="187098" y="1154241"/>
                      <a:pt x="181655" y="1137913"/>
                      <a:pt x="187098" y="1132470"/>
                    </a:cubicBezTo>
                    <a:cubicBezTo>
                      <a:pt x="192541" y="1127027"/>
                      <a:pt x="221569" y="1143356"/>
                      <a:pt x="219755" y="1132470"/>
                    </a:cubicBezTo>
                    <a:cubicBezTo>
                      <a:pt x="217941" y="1121584"/>
                      <a:pt x="203426" y="1085299"/>
                      <a:pt x="176212" y="1067156"/>
                    </a:cubicBezTo>
                    <a:cubicBezTo>
                      <a:pt x="148998" y="1049013"/>
                      <a:pt x="60099" y="1054456"/>
                      <a:pt x="56470" y="1023613"/>
                    </a:cubicBezTo>
                    <a:cubicBezTo>
                      <a:pt x="52841" y="992770"/>
                      <a:pt x="121784" y="938342"/>
                      <a:pt x="154441" y="882099"/>
                    </a:cubicBezTo>
                    <a:cubicBezTo>
                      <a:pt x="187098" y="825856"/>
                      <a:pt x="236084" y="731513"/>
                      <a:pt x="252412" y="686156"/>
                    </a:cubicBezTo>
                    <a:cubicBezTo>
                      <a:pt x="268740" y="640799"/>
                      <a:pt x="252412" y="609956"/>
                      <a:pt x="252412" y="609956"/>
                    </a:cubicBezTo>
                    <a:cubicBezTo>
                      <a:pt x="252412" y="573670"/>
                      <a:pt x="237898" y="524685"/>
                      <a:pt x="252412" y="468442"/>
                    </a:cubicBezTo>
                    <a:cubicBezTo>
                      <a:pt x="266926" y="412199"/>
                      <a:pt x="294141" y="334185"/>
                      <a:pt x="339498" y="272499"/>
                    </a:cubicBezTo>
                    <a:cubicBezTo>
                      <a:pt x="384855" y="210813"/>
                      <a:pt x="444726" y="143684"/>
                      <a:pt x="524555" y="98327"/>
                    </a:cubicBezTo>
                    <a:cubicBezTo>
                      <a:pt x="604384" y="52970"/>
                      <a:pt x="700541" y="-5087"/>
                      <a:pt x="818470" y="356"/>
                    </a:cubicBezTo>
                    <a:cubicBezTo>
                      <a:pt x="936399" y="5799"/>
                      <a:pt x="1116013" y="54784"/>
                      <a:pt x="1232127" y="130984"/>
                    </a:cubicBezTo>
                    <a:cubicBezTo>
                      <a:pt x="1348241" y="207184"/>
                      <a:pt x="1464355" y="328742"/>
                      <a:pt x="1515155" y="457556"/>
                    </a:cubicBezTo>
                    <a:cubicBezTo>
                      <a:pt x="1565955" y="586370"/>
                      <a:pt x="1556884" y="771427"/>
                      <a:pt x="1536927" y="903870"/>
                    </a:cubicBezTo>
                    <a:cubicBezTo>
                      <a:pt x="1516970" y="1036313"/>
                      <a:pt x="1435326" y="1159684"/>
                      <a:pt x="1395412" y="1252213"/>
                    </a:cubicBezTo>
                    <a:cubicBezTo>
                      <a:pt x="1355498" y="1344742"/>
                      <a:pt x="1313769" y="1391914"/>
                      <a:pt x="1297441" y="1459042"/>
                    </a:cubicBezTo>
                    <a:cubicBezTo>
                      <a:pt x="1281113" y="1526170"/>
                      <a:pt x="1277484" y="1566084"/>
                      <a:pt x="1297441" y="1654984"/>
                    </a:cubicBezTo>
                    <a:cubicBezTo>
                      <a:pt x="1317398" y="1743884"/>
                      <a:pt x="1375456" y="1879956"/>
                      <a:pt x="1417184" y="1992442"/>
                    </a:cubicBezTo>
                    <a:cubicBezTo>
                      <a:pt x="1458912" y="2104928"/>
                      <a:pt x="1524226" y="2199271"/>
                      <a:pt x="1547812" y="2329899"/>
                    </a:cubicBezTo>
                    <a:cubicBezTo>
                      <a:pt x="1571398" y="2460527"/>
                      <a:pt x="1576841" y="2629256"/>
                      <a:pt x="1558698" y="2776213"/>
                    </a:cubicBezTo>
                    <a:cubicBezTo>
                      <a:pt x="1540555" y="2923170"/>
                      <a:pt x="1487941" y="3064685"/>
                      <a:pt x="1438955" y="3211642"/>
                    </a:cubicBezTo>
                    <a:cubicBezTo>
                      <a:pt x="1389969" y="3358599"/>
                      <a:pt x="1308327" y="3509185"/>
                      <a:pt x="1264784" y="3657956"/>
                    </a:cubicBezTo>
                    <a:cubicBezTo>
                      <a:pt x="1221241" y="3806727"/>
                      <a:pt x="1177698" y="3964570"/>
                      <a:pt x="1177698" y="4104270"/>
                    </a:cubicBezTo>
                    <a:cubicBezTo>
                      <a:pt x="1177698" y="4243970"/>
                      <a:pt x="1221241" y="4332870"/>
                      <a:pt x="1264784" y="4496156"/>
                    </a:cubicBezTo>
                    <a:cubicBezTo>
                      <a:pt x="1308327" y="4659442"/>
                      <a:pt x="1429884" y="4882598"/>
                      <a:pt x="1438955" y="5083984"/>
                    </a:cubicBezTo>
                    <a:cubicBezTo>
                      <a:pt x="1448026" y="5285370"/>
                      <a:pt x="1342798" y="5601056"/>
                      <a:pt x="1319212" y="5704470"/>
                    </a:cubicBezTo>
                    <a:cubicBezTo>
                      <a:pt x="1295626" y="5807884"/>
                      <a:pt x="1330098" y="5700841"/>
                      <a:pt x="1297441" y="5704470"/>
                    </a:cubicBezTo>
                    <a:cubicBezTo>
                      <a:pt x="1264784" y="5708099"/>
                      <a:pt x="1123270" y="5726242"/>
                      <a:pt x="1123270" y="5726242"/>
                    </a:cubicBezTo>
                    <a:cubicBezTo>
                      <a:pt x="1043441" y="5735314"/>
                      <a:pt x="941841" y="5764342"/>
                      <a:pt x="818470" y="5758899"/>
                    </a:cubicBezTo>
                    <a:cubicBezTo>
                      <a:pt x="695099" y="5753456"/>
                      <a:pt x="490084" y="5706284"/>
                      <a:pt x="383041" y="5693584"/>
                    </a:cubicBezTo>
                    <a:cubicBezTo>
                      <a:pt x="275998" y="5680884"/>
                      <a:pt x="212498" y="5688142"/>
                      <a:pt x="176212" y="5682699"/>
                    </a:cubicBezTo>
                    <a:cubicBezTo>
                      <a:pt x="139926" y="5677256"/>
                      <a:pt x="165327" y="5688141"/>
                      <a:pt x="165327" y="5660927"/>
                    </a:cubicBezTo>
                    <a:cubicBezTo>
                      <a:pt x="165327" y="5633713"/>
                      <a:pt x="167141" y="5562956"/>
                      <a:pt x="176212" y="5519413"/>
                    </a:cubicBezTo>
                    <a:cubicBezTo>
                      <a:pt x="185283" y="5475870"/>
                      <a:pt x="210684" y="5457727"/>
                      <a:pt x="219755" y="5399670"/>
                    </a:cubicBezTo>
                    <a:cubicBezTo>
                      <a:pt x="228826" y="5341613"/>
                      <a:pt x="246969" y="5259970"/>
                      <a:pt x="230641" y="5171070"/>
                    </a:cubicBezTo>
                    <a:cubicBezTo>
                      <a:pt x="214313" y="5082170"/>
                      <a:pt x="132670" y="5042256"/>
                      <a:pt x="121784" y="4866270"/>
                    </a:cubicBezTo>
                    <a:cubicBezTo>
                      <a:pt x="110898" y="4690284"/>
                      <a:pt x="148998" y="4283885"/>
                      <a:pt x="165327" y="4115156"/>
                    </a:cubicBezTo>
                    <a:cubicBezTo>
                      <a:pt x="181655" y="3946428"/>
                      <a:pt x="245155" y="4004484"/>
                      <a:pt x="219755" y="3853899"/>
                    </a:cubicBezTo>
                    <a:cubicBezTo>
                      <a:pt x="194355" y="3703314"/>
                      <a:pt x="40141" y="3398514"/>
                      <a:pt x="12927" y="3211642"/>
                    </a:cubicBezTo>
                    <a:cubicBezTo>
                      <a:pt x="-14287" y="3024770"/>
                      <a:pt x="2042" y="2899584"/>
                      <a:pt x="56470" y="2732670"/>
                    </a:cubicBezTo>
                    <a:cubicBezTo>
                      <a:pt x="110898" y="2565756"/>
                      <a:pt x="243341" y="2351670"/>
                      <a:pt x="339498" y="2210156"/>
                    </a:cubicBezTo>
                    <a:cubicBezTo>
                      <a:pt x="435655" y="2068642"/>
                      <a:pt x="577169" y="1965227"/>
                      <a:pt x="633412" y="1883584"/>
                    </a:cubicBezTo>
                    <a:cubicBezTo>
                      <a:pt x="689655" y="1801941"/>
                      <a:pt x="673326" y="1765656"/>
                      <a:pt x="676955" y="1720299"/>
                    </a:cubicBezTo>
                    <a:cubicBezTo>
                      <a:pt x="680584" y="1674942"/>
                      <a:pt x="666070" y="1638656"/>
                      <a:pt x="655184" y="1611442"/>
                    </a:cubicBezTo>
                    <a:cubicBezTo>
                      <a:pt x="644298" y="1584228"/>
                      <a:pt x="622527" y="1566085"/>
                      <a:pt x="611641" y="1557013"/>
                    </a:cubicBezTo>
                    <a:cubicBezTo>
                      <a:pt x="600755" y="1547941"/>
                      <a:pt x="589870" y="1555199"/>
                      <a:pt x="546327" y="1557013"/>
                    </a:cubicBezTo>
                    <a:close/>
                  </a:path>
                </a:pathLst>
              </a:custGeom>
              <a:grpFill/>
              <a:ln>
                <a:solidFill>
                  <a:srgbClr val="FFCC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0" name="フリーフォーム 9"/>
              <p:cNvSpPr/>
              <p:nvPr/>
            </p:nvSpPr>
            <p:spPr>
              <a:xfrm>
                <a:off x="755715" y="2242122"/>
                <a:ext cx="3502320" cy="1661079"/>
              </a:xfrm>
              <a:custGeom>
                <a:avLst/>
                <a:gdLst>
                  <a:gd name="connsiteX0" fmla="*/ 2814799 w 3502320"/>
                  <a:gd name="connsiteY0" fmla="*/ 675249 h 1661079"/>
                  <a:gd name="connsiteX1" fmla="*/ 3119599 w 3502320"/>
                  <a:gd name="connsiteY1" fmla="*/ 522849 h 1661079"/>
                  <a:gd name="connsiteX2" fmla="*/ 3467942 w 3502320"/>
                  <a:gd name="connsiteY2" fmla="*/ 718792 h 1661079"/>
                  <a:gd name="connsiteX3" fmla="*/ 3369971 w 3502320"/>
                  <a:gd name="connsiteY3" fmla="*/ 1186878 h 1661079"/>
                  <a:gd name="connsiteX4" fmla="*/ 2412028 w 3502320"/>
                  <a:gd name="connsiteY4" fmla="*/ 1426364 h 1661079"/>
                  <a:gd name="connsiteX5" fmla="*/ 1747999 w 3502320"/>
                  <a:gd name="connsiteY5" fmla="*/ 1611421 h 1661079"/>
                  <a:gd name="connsiteX6" fmla="*/ 1083971 w 3502320"/>
                  <a:gd name="connsiteY6" fmla="*/ 1611421 h 1661079"/>
                  <a:gd name="connsiteX7" fmla="*/ 419942 w 3502320"/>
                  <a:gd name="connsiteY7" fmla="*/ 1045364 h 1661079"/>
                  <a:gd name="connsiteX8" fmla="*/ 223999 w 3502320"/>
                  <a:gd name="connsiteY8" fmla="*/ 751449 h 1661079"/>
                  <a:gd name="connsiteX9" fmla="*/ 71599 w 3502320"/>
                  <a:gd name="connsiteY9" fmla="*/ 609935 h 1661079"/>
                  <a:gd name="connsiteX10" fmla="*/ 6285 w 3502320"/>
                  <a:gd name="connsiteY10" fmla="*/ 468421 h 1661079"/>
                  <a:gd name="connsiteX11" fmla="*/ 6285 w 3502320"/>
                  <a:gd name="connsiteY11" fmla="*/ 392221 h 1661079"/>
                  <a:gd name="connsiteX12" fmla="*/ 38942 w 3502320"/>
                  <a:gd name="connsiteY12" fmla="*/ 413992 h 1661079"/>
                  <a:gd name="connsiteX13" fmla="*/ 158685 w 3502320"/>
                  <a:gd name="connsiteY13" fmla="*/ 511964 h 1661079"/>
                  <a:gd name="connsiteX14" fmla="*/ 245771 w 3502320"/>
                  <a:gd name="connsiteY14" fmla="*/ 588164 h 1661079"/>
                  <a:gd name="connsiteX15" fmla="*/ 223999 w 3502320"/>
                  <a:gd name="connsiteY15" fmla="*/ 490192 h 1661079"/>
                  <a:gd name="connsiteX16" fmla="*/ 115142 w 3502320"/>
                  <a:gd name="connsiteY16" fmla="*/ 261592 h 1661079"/>
                  <a:gd name="connsiteX17" fmla="*/ 115142 w 3502320"/>
                  <a:gd name="connsiteY17" fmla="*/ 196278 h 1661079"/>
                  <a:gd name="connsiteX18" fmla="*/ 191342 w 3502320"/>
                  <a:gd name="connsiteY18" fmla="*/ 185392 h 1661079"/>
                  <a:gd name="connsiteX19" fmla="*/ 267542 w 3502320"/>
                  <a:gd name="connsiteY19" fmla="*/ 370449 h 1661079"/>
                  <a:gd name="connsiteX20" fmla="*/ 398171 w 3502320"/>
                  <a:gd name="connsiteY20" fmla="*/ 522849 h 1661079"/>
                  <a:gd name="connsiteX21" fmla="*/ 430828 w 3502320"/>
                  <a:gd name="connsiteY21" fmla="*/ 468421 h 1661079"/>
                  <a:gd name="connsiteX22" fmla="*/ 365514 w 3502320"/>
                  <a:gd name="connsiteY22" fmla="*/ 381335 h 1661079"/>
                  <a:gd name="connsiteX23" fmla="*/ 213114 w 3502320"/>
                  <a:gd name="connsiteY23" fmla="*/ 120078 h 1661079"/>
                  <a:gd name="connsiteX24" fmla="*/ 289314 w 3502320"/>
                  <a:gd name="connsiteY24" fmla="*/ 335 h 1661079"/>
                  <a:gd name="connsiteX25" fmla="*/ 365514 w 3502320"/>
                  <a:gd name="connsiteY25" fmla="*/ 152735 h 1661079"/>
                  <a:gd name="connsiteX26" fmla="*/ 496142 w 3502320"/>
                  <a:gd name="connsiteY26" fmla="*/ 392221 h 1661079"/>
                  <a:gd name="connsiteX27" fmla="*/ 550571 w 3502320"/>
                  <a:gd name="connsiteY27" fmla="*/ 359564 h 1661079"/>
                  <a:gd name="connsiteX28" fmla="*/ 496142 w 3502320"/>
                  <a:gd name="connsiteY28" fmla="*/ 174507 h 1661079"/>
                  <a:gd name="connsiteX29" fmla="*/ 485256 w 3502320"/>
                  <a:gd name="connsiteY29" fmla="*/ 22107 h 1661079"/>
                  <a:gd name="connsiteX30" fmla="*/ 572342 w 3502320"/>
                  <a:gd name="connsiteY30" fmla="*/ 22107 h 1661079"/>
                  <a:gd name="connsiteX31" fmla="*/ 604999 w 3502320"/>
                  <a:gd name="connsiteY31" fmla="*/ 218049 h 1661079"/>
                  <a:gd name="connsiteX32" fmla="*/ 735628 w 3502320"/>
                  <a:gd name="connsiteY32" fmla="*/ 479307 h 1661079"/>
                  <a:gd name="connsiteX33" fmla="*/ 779171 w 3502320"/>
                  <a:gd name="connsiteY33" fmla="*/ 544621 h 1661079"/>
                  <a:gd name="connsiteX34" fmla="*/ 790056 w 3502320"/>
                  <a:gd name="connsiteY34" fmla="*/ 370449 h 1661079"/>
                  <a:gd name="connsiteX35" fmla="*/ 757399 w 3502320"/>
                  <a:gd name="connsiteY35" fmla="*/ 218049 h 1661079"/>
                  <a:gd name="connsiteX36" fmla="*/ 790056 w 3502320"/>
                  <a:gd name="connsiteY36" fmla="*/ 152735 h 1661079"/>
                  <a:gd name="connsiteX37" fmla="*/ 855371 w 3502320"/>
                  <a:gd name="connsiteY37" fmla="*/ 185392 h 1661079"/>
                  <a:gd name="connsiteX38" fmla="*/ 866256 w 3502320"/>
                  <a:gd name="connsiteY38" fmla="*/ 359564 h 1661079"/>
                  <a:gd name="connsiteX39" fmla="*/ 964228 w 3502320"/>
                  <a:gd name="connsiteY39" fmla="*/ 697021 h 1661079"/>
                  <a:gd name="connsiteX40" fmla="*/ 942456 w 3502320"/>
                  <a:gd name="connsiteY40" fmla="*/ 925621 h 1661079"/>
                  <a:gd name="connsiteX41" fmla="*/ 1138399 w 3502320"/>
                  <a:gd name="connsiteY41" fmla="*/ 1078021 h 1661079"/>
                  <a:gd name="connsiteX42" fmla="*/ 1617371 w 3502320"/>
                  <a:gd name="connsiteY42" fmla="*/ 1186878 h 1661079"/>
                  <a:gd name="connsiteX43" fmla="*/ 1900399 w 3502320"/>
                  <a:gd name="connsiteY43" fmla="*/ 1110678 h 1661079"/>
                  <a:gd name="connsiteX44" fmla="*/ 2455571 w 3502320"/>
                  <a:gd name="connsiteY44" fmla="*/ 882078 h 1661079"/>
                  <a:gd name="connsiteX45" fmla="*/ 2814799 w 3502320"/>
                  <a:gd name="connsiteY45" fmla="*/ 675249 h 16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02320" h="1661079">
                    <a:moveTo>
                      <a:pt x="2814799" y="675249"/>
                    </a:moveTo>
                    <a:cubicBezTo>
                      <a:pt x="2925470" y="615377"/>
                      <a:pt x="3010742" y="515592"/>
                      <a:pt x="3119599" y="522849"/>
                    </a:cubicBezTo>
                    <a:cubicBezTo>
                      <a:pt x="3228456" y="530106"/>
                      <a:pt x="3426213" y="608121"/>
                      <a:pt x="3467942" y="718792"/>
                    </a:cubicBezTo>
                    <a:cubicBezTo>
                      <a:pt x="3509671" y="829463"/>
                      <a:pt x="3545957" y="1068949"/>
                      <a:pt x="3369971" y="1186878"/>
                    </a:cubicBezTo>
                    <a:cubicBezTo>
                      <a:pt x="3193985" y="1304807"/>
                      <a:pt x="2682357" y="1355607"/>
                      <a:pt x="2412028" y="1426364"/>
                    </a:cubicBezTo>
                    <a:cubicBezTo>
                      <a:pt x="2141699" y="1497121"/>
                      <a:pt x="1969342" y="1580578"/>
                      <a:pt x="1747999" y="1611421"/>
                    </a:cubicBezTo>
                    <a:cubicBezTo>
                      <a:pt x="1526656" y="1642264"/>
                      <a:pt x="1305314" y="1705764"/>
                      <a:pt x="1083971" y="1611421"/>
                    </a:cubicBezTo>
                    <a:cubicBezTo>
                      <a:pt x="862628" y="1517078"/>
                      <a:pt x="563271" y="1188693"/>
                      <a:pt x="419942" y="1045364"/>
                    </a:cubicBezTo>
                    <a:cubicBezTo>
                      <a:pt x="276613" y="902035"/>
                      <a:pt x="282056" y="824020"/>
                      <a:pt x="223999" y="751449"/>
                    </a:cubicBezTo>
                    <a:cubicBezTo>
                      <a:pt x="165942" y="678878"/>
                      <a:pt x="107885" y="657106"/>
                      <a:pt x="71599" y="609935"/>
                    </a:cubicBezTo>
                    <a:cubicBezTo>
                      <a:pt x="35313" y="562764"/>
                      <a:pt x="17171" y="504707"/>
                      <a:pt x="6285" y="468421"/>
                    </a:cubicBezTo>
                    <a:cubicBezTo>
                      <a:pt x="-4601" y="432135"/>
                      <a:pt x="842" y="401292"/>
                      <a:pt x="6285" y="392221"/>
                    </a:cubicBezTo>
                    <a:cubicBezTo>
                      <a:pt x="11728" y="383150"/>
                      <a:pt x="13542" y="394035"/>
                      <a:pt x="38942" y="413992"/>
                    </a:cubicBezTo>
                    <a:cubicBezTo>
                      <a:pt x="64342" y="433949"/>
                      <a:pt x="124214" y="482935"/>
                      <a:pt x="158685" y="511964"/>
                    </a:cubicBezTo>
                    <a:cubicBezTo>
                      <a:pt x="193156" y="540993"/>
                      <a:pt x="234885" y="591793"/>
                      <a:pt x="245771" y="588164"/>
                    </a:cubicBezTo>
                    <a:cubicBezTo>
                      <a:pt x="256657" y="584535"/>
                      <a:pt x="245770" y="544621"/>
                      <a:pt x="223999" y="490192"/>
                    </a:cubicBezTo>
                    <a:cubicBezTo>
                      <a:pt x="202228" y="435763"/>
                      <a:pt x="133285" y="310578"/>
                      <a:pt x="115142" y="261592"/>
                    </a:cubicBezTo>
                    <a:cubicBezTo>
                      <a:pt x="96999" y="212606"/>
                      <a:pt x="102442" y="208978"/>
                      <a:pt x="115142" y="196278"/>
                    </a:cubicBezTo>
                    <a:cubicBezTo>
                      <a:pt x="127842" y="183578"/>
                      <a:pt x="165942" y="156364"/>
                      <a:pt x="191342" y="185392"/>
                    </a:cubicBezTo>
                    <a:cubicBezTo>
                      <a:pt x="216742" y="214420"/>
                      <a:pt x="233071" y="314206"/>
                      <a:pt x="267542" y="370449"/>
                    </a:cubicBezTo>
                    <a:cubicBezTo>
                      <a:pt x="302013" y="426692"/>
                      <a:pt x="370957" y="506520"/>
                      <a:pt x="398171" y="522849"/>
                    </a:cubicBezTo>
                    <a:cubicBezTo>
                      <a:pt x="425385" y="539178"/>
                      <a:pt x="436271" y="492007"/>
                      <a:pt x="430828" y="468421"/>
                    </a:cubicBezTo>
                    <a:cubicBezTo>
                      <a:pt x="425385" y="444835"/>
                      <a:pt x="401800" y="439392"/>
                      <a:pt x="365514" y="381335"/>
                    </a:cubicBezTo>
                    <a:cubicBezTo>
                      <a:pt x="329228" y="323278"/>
                      <a:pt x="225814" y="183578"/>
                      <a:pt x="213114" y="120078"/>
                    </a:cubicBezTo>
                    <a:cubicBezTo>
                      <a:pt x="200414" y="56578"/>
                      <a:pt x="263914" y="-5108"/>
                      <a:pt x="289314" y="335"/>
                    </a:cubicBezTo>
                    <a:cubicBezTo>
                      <a:pt x="314714" y="5778"/>
                      <a:pt x="331043" y="87421"/>
                      <a:pt x="365514" y="152735"/>
                    </a:cubicBezTo>
                    <a:cubicBezTo>
                      <a:pt x="399985" y="218049"/>
                      <a:pt x="465299" y="357750"/>
                      <a:pt x="496142" y="392221"/>
                    </a:cubicBezTo>
                    <a:cubicBezTo>
                      <a:pt x="526985" y="426692"/>
                      <a:pt x="550571" y="395850"/>
                      <a:pt x="550571" y="359564"/>
                    </a:cubicBezTo>
                    <a:cubicBezTo>
                      <a:pt x="550571" y="323278"/>
                      <a:pt x="507028" y="230750"/>
                      <a:pt x="496142" y="174507"/>
                    </a:cubicBezTo>
                    <a:cubicBezTo>
                      <a:pt x="485256" y="118264"/>
                      <a:pt x="472556" y="47507"/>
                      <a:pt x="485256" y="22107"/>
                    </a:cubicBezTo>
                    <a:cubicBezTo>
                      <a:pt x="497956" y="-3293"/>
                      <a:pt x="552385" y="-10550"/>
                      <a:pt x="572342" y="22107"/>
                    </a:cubicBezTo>
                    <a:cubicBezTo>
                      <a:pt x="592299" y="54764"/>
                      <a:pt x="577785" y="141849"/>
                      <a:pt x="604999" y="218049"/>
                    </a:cubicBezTo>
                    <a:cubicBezTo>
                      <a:pt x="632213" y="294249"/>
                      <a:pt x="706599" y="424878"/>
                      <a:pt x="735628" y="479307"/>
                    </a:cubicBezTo>
                    <a:cubicBezTo>
                      <a:pt x="764657" y="533736"/>
                      <a:pt x="770100" y="562764"/>
                      <a:pt x="779171" y="544621"/>
                    </a:cubicBezTo>
                    <a:cubicBezTo>
                      <a:pt x="788242" y="526478"/>
                      <a:pt x="793685" y="424878"/>
                      <a:pt x="790056" y="370449"/>
                    </a:cubicBezTo>
                    <a:cubicBezTo>
                      <a:pt x="786427" y="316020"/>
                      <a:pt x="757399" y="254335"/>
                      <a:pt x="757399" y="218049"/>
                    </a:cubicBezTo>
                    <a:cubicBezTo>
                      <a:pt x="757399" y="181763"/>
                      <a:pt x="773727" y="158178"/>
                      <a:pt x="790056" y="152735"/>
                    </a:cubicBezTo>
                    <a:cubicBezTo>
                      <a:pt x="806385" y="147292"/>
                      <a:pt x="842671" y="150920"/>
                      <a:pt x="855371" y="185392"/>
                    </a:cubicBezTo>
                    <a:cubicBezTo>
                      <a:pt x="868071" y="219863"/>
                      <a:pt x="848113" y="274292"/>
                      <a:pt x="866256" y="359564"/>
                    </a:cubicBezTo>
                    <a:cubicBezTo>
                      <a:pt x="884399" y="444835"/>
                      <a:pt x="951528" y="602678"/>
                      <a:pt x="964228" y="697021"/>
                    </a:cubicBezTo>
                    <a:cubicBezTo>
                      <a:pt x="976928" y="791364"/>
                      <a:pt x="913427" y="862121"/>
                      <a:pt x="942456" y="925621"/>
                    </a:cubicBezTo>
                    <a:cubicBezTo>
                      <a:pt x="971485" y="989121"/>
                      <a:pt x="1025913" y="1034478"/>
                      <a:pt x="1138399" y="1078021"/>
                    </a:cubicBezTo>
                    <a:cubicBezTo>
                      <a:pt x="1250885" y="1121564"/>
                      <a:pt x="1490371" y="1181435"/>
                      <a:pt x="1617371" y="1186878"/>
                    </a:cubicBezTo>
                    <a:cubicBezTo>
                      <a:pt x="1744371" y="1192321"/>
                      <a:pt x="1760699" y="1161478"/>
                      <a:pt x="1900399" y="1110678"/>
                    </a:cubicBezTo>
                    <a:cubicBezTo>
                      <a:pt x="2040099" y="1059878"/>
                      <a:pt x="2299542" y="951021"/>
                      <a:pt x="2455571" y="882078"/>
                    </a:cubicBezTo>
                    <a:cubicBezTo>
                      <a:pt x="2611600" y="813135"/>
                      <a:pt x="2704128" y="735121"/>
                      <a:pt x="2814799" y="675249"/>
                    </a:cubicBezTo>
                    <a:close/>
                  </a:path>
                </a:pathLst>
              </a:custGeom>
              <a:grpFill/>
              <a:ln>
                <a:solidFill>
                  <a:srgbClr val="FFCC99"/>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grpSp>
        <p:sp>
          <p:nvSpPr>
            <p:cNvPr id="132" name="フリーフォーム 131"/>
            <p:cNvSpPr/>
            <p:nvPr/>
          </p:nvSpPr>
          <p:spPr>
            <a:xfrm>
              <a:off x="3681809" y="1624566"/>
              <a:ext cx="279675" cy="145166"/>
            </a:xfrm>
            <a:custGeom>
              <a:avLst/>
              <a:gdLst>
                <a:gd name="connsiteX0" fmla="*/ 222926 w 279675"/>
                <a:gd name="connsiteY0" fmla="*/ 6526 h 145166"/>
                <a:gd name="connsiteX1" fmla="*/ 124072 w 279675"/>
                <a:gd name="connsiteY1" fmla="*/ 6526 h 145166"/>
                <a:gd name="connsiteX2" fmla="*/ 505 w 279675"/>
                <a:gd name="connsiteY2" fmla="*/ 80666 h 145166"/>
                <a:gd name="connsiteX3" fmla="*/ 173499 w 279675"/>
                <a:gd name="connsiteY3" fmla="*/ 142450 h 145166"/>
                <a:gd name="connsiteX4" fmla="*/ 272353 w 279675"/>
                <a:gd name="connsiteY4" fmla="*/ 130093 h 145166"/>
                <a:gd name="connsiteX5" fmla="*/ 272353 w 279675"/>
                <a:gd name="connsiteY5" fmla="*/ 93023 h 145166"/>
                <a:gd name="connsiteX6" fmla="*/ 272353 w 279675"/>
                <a:gd name="connsiteY6" fmla="*/ 31239 h 145166"/>
                <a:gd name="connsiteX7" fmla="*/ 222926 w 279675"/>
                <a:gd name="connsiteY7" fmla="*/ 6526 h 14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675" h="145166">
                  <a:moveTo>
                    <a:pt x="222926" y="6526"/>
                  </a:moveTo>
                  <a:cubicBezTo>
                    <a:pt x="198213" y="2407"/>
                    <a:pt x="161142" y="-5831"/>
                    <a:pt x="124072" y="6526"/>
                  </a:cubicBezTo>
                  <a:cubicBezTo>
                    <a:pt x="87002" y="18883"/>
                    <a:pt x="-7733" y="58012"/>
                    <a:pt x="505" y="80666"/>
                  </a:cubicBezTo>
                  <a:cubicBezTo>
                    <a:pt x="8743" y="103320"/>
                    <a:pt x="128191" y="134212"/>
                    <a:pt x="173499" y="142450"/>
                  </a:cubicBezTo>
                  <a:cubicBezTo>
                    <a:pt x="218807" y="150688"/>
                    <a:pt x="255877" y="138331"/>
                    <a:pt x="272353" y="130093"/>
                  </a:cubicBezTo>
                  <a:cubicBezTo>
                    <a:pt x="288829" y="121855"/>
                    <a:pt x="272353" y="93023"/>
                    <a:pt x="272353" y="93023"/>
                  </a:cubicBezTo>
                  <a:cubicBezTo>
                    <a:pt x="272353" y="76547"/>
                    <a:pt x="280591" y="45655"/>
                    <a:pt x="272353" y="31239"/>
                  </a:cubicBezTo>
                  <a:cubicBezTo>
                    <a:pt x="264115" y="16823"/>
                    <a:pt x="247639" y="10645"/>
                    <a:pt x="222926" y="6526"/>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33" name="円/楕円 132"/>
            <p:cNvSpPr/>
            <p:nvPr/>
          </p:nvSpPr>
          <p:spPr>
            <a:xfrm>
              <a:off x="3848233" y="1621335"/>
              <a:ext cx="78329" cy="147274"/>
            </a:xfrm>
            <a:prstGeom prst="ellipse">
              <a:avLst/>
            </a:prstGeom>
            <a:gradFill flip="none" rotWithShape="1">
              <a:gsLst>
                <a:gs pos="0">
                  <a:schemeClr val="accent1">
                    <a:lumMod val="5000"/>
                    <a:lumOff val="95000"/>
                  </a:schemeClr>
                </a:gs>
                <a:gs pos="21000">
                  <a:schemeClr val="accent2">
                    <a:lumMod val="75000"/>
                  </a:schemeClr>
                </a:gs>
                <a:gs pos="42000">
                  <a:schemeClr val="tx1"/>
                </a:gs>
                <a:gs pos="100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grpSp>
      <p:sp>
        <p:nvSpPr>
          <p:cNvPr id="144" name="Text Box 6"/>
          <p:cNvSpPr txBox="1">
            <a:spLocks noChangeArrowheads="1"/>
          </p:cNvSpPr>
          <p:nvPr/>
        </p:nvSpPr>
        <p:spPr bwMode="auto">
          <a:xfrm>
            <a:off x="1827820" y="5939989"/>
            <a:ext cx="14523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r>
              <a:rPr lang="ja-JP" altLang="en-US" sz="2800" b="1" dirty="0">
                <a:solidFill>
                  <a:srgbClr val="0033CC"/>
                </a:solidFill>
              </a:rPr>
              <a:t>感染源</a:t>
            </a:r>
          </a:p>
        </p:txBody>
      </p:sp>
      <p:sp>
        <p:nvSpPr>
          <p:cNvPr id="145" name="Text Box 4"/>
          <p:cNvSpPr txBox="1">
            <a:spLocks noChangeArrowheads="1"/>
          </p:cNvSpPr>
          <p:nvPr/>
        </p:nvSpPr>
        <p:spPr bwMode="auto">
          <a:xfrm>
            <a:off x="5665067" y="4022209"/>
            <a:ext cx="2078283" cy="523220"/>
          </a:xfrm>
          <a:prstGeom prst="rect">
            <a:avLst/>
          </a:prstGeom>
          <a:noFill/>
          <a:ln>
            <a:noFill/>
          </a:ln>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50000"/>
              </a:spcBef>
              <a:spcAft>
                <a:spcPct val="0"/>
              </a:spcAft>
            </a:pPr>
            <a:r>
              <a:rPr lang="ja-JP" altLang="en-US" sz="2800" b="1" dirty="0">
                <a:solidFill>
                  <a:srgbClr val="0033CC"/>
                </a:solidFill>
              </a:rPr>
              <a:t>感受性宿主</a:t>
            </a:r>
          </a:p>
        </p:txBody>
      </p:sp>
      <p:grpSp>
        <p:nvGrpSpPr>
          <p:cNvPr id="151" name="グループ化 150"/>
          <p:cNvGrpSpPr/>
          <p:nvPr/>
        </p:nvGrpSpPr>
        <p:grpSpPr>
          <a:xfrm>
            <a:off x="1762242" y="756438"/>
            <a:ext cx="2586040" cy="933475"/>
            <a:chOff x="580324" y="-95329"/>
            <a:chExt cx="3448050" cy="1244633"/>
          </a:xfrm>
        </p:grpSpPr>
        <p:sp>
          <p:nvSpPr>
            <p:cNvPr id="4" name="円/楕円 3"/>
            <p:cNvSpPr/>
            <p:nvPr/>
          </p:nvSpPr>
          <p:spPr>
            <a:xfrm>
              <a:off x="580324" y="-22652"/>
              <a:ext cx="2881973" cy="58889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500">
                <a:solidFill>
                  <a:srgbClr val="FFFFFF"/>
                </a:solidFill>
              </a:endParaRPr>
            </a:p>
          </p:txBody>
        </p:sp>
        <p:sp>
          <p:nvSpPr>
            <p:cNvPr id="3" name="テキスト ボックス 2"/>
            <p:cNvSpPr txBox="1"/>
            <p:nvPr/>
          </p:nvSpPr>
          <p:spPr>
            <a:xfrm>
              <a:off x="1256783" y="-95329"/>
              <a:ext cx="2771591" cy="61555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eaLnBrk="0" fontAlgn="base" hangingPunct="0">
                <a:spcBef>
                  <a:spcPct val="0"/>
                </a:spcBef>
                <a:spcAft>
                  <a:spcPct val="0"/>
                </a:spcAft>
              </a:pPr>
              <a:r>
                <a:rPr lang="ja-JP"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飛沫核</a:t>
              </a:r>
            </a:p>
          </p:txBody>
        </p:sp>
        <p:sp>
          <p:nvSpPr>
            <p:cNvPr id="11" name="テキスト ボックス 10"/>
            <p:cNvSpPr txBox="1"/>
            <p:nvPr/>
          </p:nvSpPr>
          <p:spPr>
            <a:xfrm>
              <a:off x="628995" y="595307"/>
              <a:ext cx="2476576" cy="553997"/>
            </a:xfrm>
            <a:prstGeom prst="rect">
              <a:avLst/>
            </a:prstGeom>
            <a:solidFill>
              <a:schemeClr val="bg1"/>
            </a:solidFill>
            <a:effectLst>
              <a:softEdge rad="63500"/>
            </a:effectLst>
          </p:spPr>
          <p:txBody>
            <a:bodyPr wrap="none" rtlCol="0">
              <a:spAutoFit/>
            </a:bodyPr>
            <a:lstStyle/>
            <a:p>
              <a:pPr eaLnBrk="0" fontAlgn="base" hangingPunct="0">
                <a:spcBef>
                  <a:spcPct val="0"/>
                </a:spcBef>
                <a:spcAft>
                  <a:spcPct val="0"/>
                </a:spcAft>
              </a:pPr>
              <a:r>
                <a:rPr lang="en-US" altLang="ja-JP" sz="2100" dirty="0">
                  <a:solidFill>
                    <a:srgbClr val="000000"/>
                  </a:solidFill>
                  <a:latin typeface="Calibri" panose="020F0502020204030204" pitchFamily="34" charset="0"/>
                  <a:ea typeface="ＭＳ Ｐゴシック" panose="020B0600070205080204" pitchFamily="50" charset="-128"/>
                </a:rPr>
                <a:t>≤</a:t>
              </a:r>
              <a:r>
                <a:rPr lang="en-US" altLang="ja-JP" sz="2100" dirty="0">
                  <a:solidFill>
                    <a:srgbClr val="000000"/>
                  </a:solidFill>
                  <a:latin typeface="Arial" panose="020B0604020202020204" pitchFamily="34" charset="0"/>
                  <a:ea typeface="ＭＳ Ｐゴシック" panose="020B0600070205080204" pitchFamily="50" charset="-128"/>
                </a:rPr>
                <a:t>5</a:t>
              </a:r>
              <a:r>
                <a:rPr lang="el-GR" altLang="ja-JP" sz="2100" dirty="0">
                  <a:solidFill>
                    <a:srgbClr val="000000"/>
                  </a:solidFill>
                  <a:latin typeface="Calibri Light" panose="020F0302020204030204" pitchFamily="34" charset="0"/>
                  <a:ea typeface="ＭＳ Ｐゴシック" panose="020B0600070205080204" pitchFamily="50" charset="-128"/>
                </a:rPr>
                <a:t>μ</a:t>
              </a:r>
              <a:r>
                <a:rPr lang="en-US" altLang="ja-JP" sz="2100" dirty="0">
                  <a:solidFill>
                    <a:srgbClr val="000000"/>
                  </a:solidFill>
                  <a:latin typeface="Calibri Light" panose="020F0302020204030204" pitchFamily="34" charset="0"/>
                  <a:ea typeface="ＭＳ Ｐゴシック" panose="020B0600070205080204" pitchFamily="50" charset="-128"/>
                </a:rPr>
                <a:t>m diameter</a:t>
              </a:r>
              <a:endParaRPr lang="ja-JP" altLang="en-US" sz="2100" dirty="0">
                <a:solidFill>
                  <a:srgbClr val="000000"/>
                </a:solidFill>
                <a:latin typeface="Arial" panose="020B0604020202020204" pitchFamily="34" charset="0"/>
                <a:ea typeface="ＭＳ Ｐゴシック" panose="020B0600070205080204" pitchFamily="50" charset="-128"/>
              </a:endParaRPr>
            </a:p>
          </p:txBody>
        </p:sp>
      </p:grpSp>
      <p:grpSp>
        <p:nvGrpSpPr>
          <p:cNvPr id="134" name="グループ化 133"/>
          <p:cNvGrpSpPr/>
          <p:nvPr/>
        </p:nvGrpSpPr>
        <p:grpSpPr>
          <a:xfrm>
            <a:off x="2913518" y="2829680"/>
            <a:ext cx="1892698" cy="810558"/>
            <a:chOff x="1852690" y="2629904"/>
            <a:chExt cx="2523597" cy="1080744"/>
          </a:xfrm>
        </p:grpSpPr>
        <p:sp>
          <p:nvSpPr>
            <p:cNvPr id="5" name="円/楕円 4"/>
            <p:cNvSpPr/>
            <p:nvPr/>
          </p:nvSpPr>
          <p:spPr>
            <a:xfrm>
              <a:off x="2298575" y="2686338"/>
              <a:ext cx="1686361" cy="562468"/>
            </a:xfrm>
            <a:prstGeom prst="ellipse">
              <a:avLst/>
            </a:prstGeo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350">
                <a:solidFill>
                  <a:srgbClr val="FFFFFF"/>
                </a:solidFill>
              </a:endParaRPr>
            </a:p>
          </p:txBody>
        </p:sp>
        <p:sp>
          <p:nvSpPr>
            <p:cNvPr id="149" name="テキスト ボックス 148"/>
            <p:cNvSpPr txBox="1"/>
            <p:nvPr/>
          </p:nvSpPr>
          <p:spPr>
            <a:xfrm>
              <a:off x="2662787" y="2629904"/>
              <a:ext cx="1071233" cy="615553"/>
            </a:xfrm>
            <a:prstGeom prst="rect">
              <a:avLst/>
            </a:prstGeom>
            <a:noFill/>
          </p:spPr>
          <p:txBody>
            <a:bodyPr wrap="none" rtlCol="0">
              <a:spAutoFit/>
            </a:bodyPr>
            <a:lstStyle/>
            <a:p>
              <a:pPr eaLnBrk="0" fontAlgn="base" hangingPunct="0">
                <a:spcBef>
                  <a:spcPct val="0"/>
                </a:spcBef>
                <a:spcAft>
                  <a:spcPct val="0"/>
                </a:spcAft>
              </a:pPr>
              <a:r>
                <a:rPr lang="ja-JP"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飛沫</a:t>
              </a:r>
            </a:p>
          </p:txBody>
        </p:sp>
        <p:sp>
          <p:nvSpPr>
            <p:cNvPr id="150" name="テキスト ボックス 149"/>
            <p:cNvSpPr txBox="1"/>
            <p:nvPr/>
          </p:nvSpPr>
          <p:spPr>
            <a:xfrm>
              <a:off x="1852690" y="3156651"/>
              <a:ext cx="2523597" cy="553997"/>
            </a:xfrm>
            <a:prstGeom prst="rect">
              <a:avLst/>
            </a:prstGeom>
            <a:solidFill>
              <a:schemeClr val="bg1"/>
            </a:solidFill>
            <a:effectLst>
              <a:softEdge rad="63500"/>
            </a:effectLst>
          </p:spPr>
          <p:txBody>
            <a:bodyPr wrap="none" rtlCol="0">
              <a:spAutoFit/>
            </a:bodyPr>
            <a:lstStyle/>
            <a:p>
              <a:pPr eaLnBrk="0" fontAlgn="base" hangingPunct="0">
                <a:spcBef>
                  <a:spcPct val="0"/>
                </a:spcBef>
                <a:spcAft>
                  <a:spcPct val="0"/>
                </a:spcAft>
              </a:pPr>
              <a:r>
                <a:rPr lang="en-US" altLang="ja-JP" sz="2100" dirty="0">
                  <a:solidFill>
                    <a:srgbClr val="000000"/>
                  </a:solidFill>
                  <a:latin typeface="Arial" panose="020B0604020202020204" pitchFamily="34" charset="0"/>
                  <a:ea typeface="ＭＳ Ｐゴシック" panose="020B0600070205080204" pitchFamily="50" charset="-128"/>
                </a:rPr>
                <a:t>&gt;5</a:t>
              </a:r>
              <a:r>
                <a:rPr lang="el-GR" altLang="ja-JP" sz="2100" dirty="0">
                  <a:solidFill>
                    <a:srgbClr val="000000"/>
                  </a:solidFill>
                  <a:latin typeface="Calibri Light" panose="020F0302020204030204" pitchFamily="34" charset="0"/>
                  <a:ea typeface="ＭＳ Ｐゴシック" panose="020B0600070205080204" pitchFamily="50" charset="-128"/>
                </a:rPr>
                <a:t>μ</a:t>
              </a:r>
              <a:r>
                <a:rPr lang="en-US" altLang="ja-JP" sz="2100" dirty="0">
                  <a:solidFill>
                    <a:srgbClr val="000000"/>
                  </a:solidFill>
                  <a:latin typeface="Calibri Light" panose="020F0302020204030204" pitchFamily="34" charset="0"/>
                  <a:ea typeface="ＭＳ Ｐゴシック" panose="020B0600070205080204" pitchFamily="50" charset="-128"/>
                </a:rPr>
                <a:t>m diameter</a:t>
              </a:r>
              <a:endParaRPr lang="ja-JP" altLang="en-US" sz="2100" dirty="0">
                <a:solidFill>
                  <a:srgbClr val="000000"/>
                </a:solidFill>
                <a:latin typeface="Arial" panose="020B0604020202020204" pitchFamily="34" charset="0"/>
                <a:ea typeface="ＭＳ Ｐゴシック" panose="020B0600070205080204" pitchFamily="50" charset="-128"/>
              </a:endParaRPr>
            </a:p>
          </p:txBody>
        </p:sp>
      </p:grpSp>
      <p:grpSp>
        <p:nvGrpSpPr>
          <p:cNvPr id="146" name="グループ化 145"/>
          <p:cNvGrpSpPr/>
          <p:nvPr/>
        </p:nvGrpSpPr>
        <p:grpSpPr>
          <a:xfrm>
            <a:off x="7115814" y="574769"/>
            <a:ext cx="4046602" cy="1522810"/>
            <a:chOff x="7357970" y="210151"/>
            <a:chExt cx="5422029" cy="2030413"/>
          </a:xfrm>
        </p:grpSpPr>
        <p:pic>
          <p:nvPicPr>
            <p:cNvPr id="147" name="Picture 5" descr="★医療用感染防止マスク★【新型メッシュスタイル】N95・マスク・1ケース20個入〔1個490円〕">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689262" y="210151"/>
              <a:ext cx="2090737" cy="2030413"/>
            </a:xfrm>
            <a:prstGeom prst="rect">
              <a:avLst/>
            </a:prstGeom>
          </p:spPr>
        </p:pic>
        <p:sp>
          <p:nvSpPr>
            <p:cNvPr id="148" name="AutoShape 14"/>
            <p:cNvSpPr>
              <a:spLocks/>
            </p:cNvSpPr>
            <p:nvPr/>
          </p:nvSpPr>
          <p:spPr bwMode="auto">
            <a:xfrm>
              <a:off x="7357970" y="503295"/>
              <a:ext cx="3196440" cy="941585"/>
            </a:xfrm>
            <a:prstGeom prst="borderCallout1">
              <a:avLst>
                <a:gd name="adj1" fmla="val 18750"/>
                <a:gd name="adj2" fmla="val -5569"/>
                <a:gd name="adj3" fmla="val 66638"/>
                <a:gd name="adj4" fmla="val -42196"/>
              </a:avLst>
            </a:prstGeom>
            <a:solidFill>
              <a:srgbClr val="99FFCC"/>
            </a:solidFill>
            <a:ln w="9525">
              <a:solidFill>
                <a:schemeClr val="tx1"/>
              </a:solidFill>
              <a:miter lim="800000"/>
              <a:headEnd/>
              <a:tailEnd/>
            </a:ln>
          </p:spPr>
          <p:txBody>
            <a:bodyPr/>
            <a:lstStyle>
              <a:lvl1pPr>
                <a:spcBef>
                  <a:spcPct val="20000"/>
                </a:spcBef>
                <a:buChar char="•"/>
                <a:defRPr kumimoji="1" sz="3200">
                  <a:solidFill>
                    <a:schemeClr val="tx1"/>
                  </a:solidFill>
                  <a:latin typeface="Tw Cen MT" panose="020B0602020104020603" pitchFamily="34" charset="0"/>
                  <a:ea typeface="HGPｺﾞｼｯｸE" panose="020B0900000000000000" pitchFamily="50" charset="-128"/>
                </a:defRPr>
              </a:lvl1pPr>
              <a:lvl2pPr marL="742950" indent="-285750">
                <a:spcBef>
                  <a:spcPct val="20000"/>
                </a:spcBef>
                <a:buChar char="–"/>
                <a:defRPr kumimoji="1" sz="2800">
                  <a:solidFill>
                    <a:schemeClr val="tx1"/>
                  </a:solidFill>
                  <a:latin typeface="Tw Cen MT" panose="020B0602020104020603" pitchFamily="34" charset="0"/>
                  <a:ea typeface="HGPｺﾞｼｯｸE" panose="020B0900000000000000" pitchFamily="50" charset="-128"/>
                </a:defRPr>
              </a:lvl2pPr>
              <a:lvl3pPr marL="1143000" indent="-228600">
                <a:spcBef>
                  <a:spcPct val="20000"/>
                </a:spcBef>
                <a:buChar char="•"/>
                <a:defRPr kumimoji="1" sz="2400">
                  <a:solidFill>
                    <a:schemeClr val="tx1"/>
                  </a:solidFill>
                  <a:latin typeface="Tw Cen MT" panose="020B0602020104020603" pitchFamily="34" charset="0"/>
                  <a:ea typeface="HGPｺﾞｼｯｸE" panose="020B0900000000000000" pitchFamily="50" charset="-128"/>
                </a:defRPr>
              </a:lvl3pPr>
              <a:lvl4pPr marL="1600200" indent="-228600">
                <a:spcBef>
                  <a:spcPct val="20000"/>
                </a:spcBef>
                <a:buChar char="–"/>
                <a:defRPr kumimoji="1" sz="2000">
                  <a:solidFill>
                    <a:schemeClr val="tx1"/>
                  </a:solidFill>
                  <a:latin typeface="Tw Cen MT" panose="020B0602020104020603" pitchFamily="34" charset="0"/>
                  <a:ea typeface="HGPｺﾞｼｯｸE" panose="020B0900000000000000" pitchFamily="50" charset="-128"/>
                </a:defRPr>
              </a:lvl4pPr>
              <a:lvl5pPr marL="2057400" indent="-228600">
                <a:spcBef>
                  <a:spcPct val="20000"/>
                </a:spcBef>
                <a:buChar char="»"/>
                <a:defRPr kumimoji="1" sz="2000">
                  <a:solidFill>
                    <a:schemeClr val="tx1"/>
                  </a:solidFill>
                  <a:latin typeface="Tw Cen MT" panose="020B0602020104020603" pitchFamily="34" charset="0"/>
                  <a:ea typeface="HGPｺﾞｼｯｸE"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9pPr>
            </a:lstStyle>
            <a:p>
              <a:pPr algn="ctr" fontAlgn="base">
                <a:spcBef>
                  <a:spcPct val="0"/>
                </a:spcBef>
                <a:spcAft>
                  <a:spcPct val="0"/>
                </a:spcAft>
                <a:buFontTx/>
                <a:buNone/>
              </a:pPr>
              <a:r>
                <a:rPr lang="en-US" altLang="ja-JP" sz="2000" b="1" dirty="0">
                  <a:solidFill>
                    <a:srgbClr val="000000"/>
                  </a:solidFill>
                  <a:latin typeface="Arial" panose="020B0604020202020204" pitchFamily="34" charset="0"/>
                  <a:ea typeface="ＭＳ Ｐゴシック" panose="020B0600070205080204" pitchFamily="50" charset="-128"/>
                </a:rPr>
                <a:t>N95 </a:t>
              </a:r>
              <a:r>
                <a:rPr lang="ja-JP" altLang="en-US" sz="2000" b="1" dirty="0">
                  <a:solidFill>
                    <a:srgbClr val="000000"/>
                  </a:solidFill>
                  <a:latin typeface="Arial" panose="020B0604020202020204" pitchFamily="34" charset="0"/>
                  <a:ea typeface="ＭＳ Ｐゴシック" panose="020B0600070205080204" pitchFamily="50" charset="-128"/>
                </a:rPr>
                <a:t>マスク</a:t>
              </a:r>
              <a:endParaRPr lang="en-US" altLang="ja-JP" sz="2000" b="1" dirty="0">
                <a:solidFill>
                  <a:srgbClr val="000000"/>
                </a:solidFill>
                <a:latin typeface="Arial" panose="020B0604020202020204" pitchFamily="34" charset="0"/>
                <a:ea typeface="ＭＳ Ｐゴシック" panose="020B0600070205080204" pitchFamily="50" charset="-128"/>
              </a:endParaRPr>
            </a:p>
            <a:p>
              <a:pPr algn="ctr" fontAlgn="base">
                <a:spcBef>
                  <a:spcPct val="0"/>
                </a:spcBef>
                <a:spcAft>
                  <a:spcPct val="0"/>
                </a:spcAft>
                <a:buFontTx/>
                <a:buNone/>
              </a:pPr>
              <a:r>
                <a:rPr lang="ja-JP" altLang="en-US" sz="2000" b="1" dirty="0">
                  <a:solidFill>
                    <a:srgbClr val="000000"/>
                  </a:solidFill>
                  <a:latin typeface="Arial" panose="020B0604020202020204" pitchFamily="34" charset="0"/>
                  <a:ea typeface="ＭＳ Ｐゴシック" panose="020B0600070205080204" pitchFamily="50" charset="-128"/>
                </a:rPr>
                <a:t>陰圧換気</a:t>
              </a:r>
            </a:p>
          </p:txBody>
        </p:sp>
      </p:grpSp>
      <p:grpSp>
        <p:nvGrpSpPr>
          <p:cNvPr id="152" name="グループ化 151"/>
          <p:cNvGrpSpPr/>
          <p:nvPr/>
        </p:nvGrpSpPr>
        <p:grpSpPr>
          <a:xfrm>
            <a:off x="8200151" y="2450440"/>
            <a:ext cx="2382975" cy="2601496"/>
            <a:chOff x="8521252" y="2062013"/>
            <a:chExt cx="3177300" cy="3468661"/>
          </a:xfrm>
        </p:grpSpPr>
        <p:sp>
          <p:nvSpPr>
            <p:cNvPr id="153" name="AutoShape 15"/>
            <p:cNvSpPr>
              <a:spLocks/>
            </p:cNvSpPr>
            <p:nvPr/>
          </p:nvSpPr>
          <p:spPr bwMode="auto">
            <a:xfrm>
              <a:off x="9253951" y="2062013"/>
              <a:ext cx="2271784" cy="1001064"/>
            </a:xfrm>
            <a:prstGeom prst="borderCallout1">
              <a:avLst>
                <a:gd name="adj1" fmla="val 18750"/>
                <a:gd name="adj2" fmla="val -6639"/>
                <a:gd name="adj3" fmla="val -13922"/>
                <a:gd name="adj4" fmla="val -203880"/>
              </a:avLst>
            </a:prstGeom>
            <a:solidFill>
              <a:srgbClr val="99FFCC"/>
            </a:solidFill>
            <a:ln w="9525">
              <a:solidFill>
                <a:schemeClr val="tx1"/>
              </a:solidFill>
              <a:miter lim="800000"/>
              <a:headEnd/>
              <a:tailEnd/>
            </a:ln>
          </p:spPr>
          <p:txBody>
            <a:bodyPr/>
            <a:lstStyle>
              <a:lvl1pPr>
                <a:spcBef>
                  <a:spcPct val="20000"/>
                </a:spcBef>
                <a:buChar char="•"/>
                <a:defRPr kumimoji="1" sz="3200">
                  <a:solidFill>
                    <a:schemeClr val="tx1"/>
                  </a:solidFill>
                  <a:latin typeface="Tw Cen MT" panose="020B0602020104020603" pitchFamily="34" charset="0"/>
                  <a:ea typeface="HGPｺﾞｼｯｸE" panose="020B0900000000000000" pitchFamily="50" charset="-128"/>
                </a:defRPr>
              </a:lvl1pPr>
              <a:lvl2pPr marL="742950" indent="-285750">
                <a:spcBef>
                  <a:spcPct val="20000"/>
                </a:spcBef>
                <a:buChar char="–"/>
                <a:defRPr kumimoji="1" sz="2800">
                  <a:solidFill>
                    <a:schemeClr val="tx1"/>
                  </a:solidFill>
                  <a:latin typeface="Tw Cen MT" panose="020B0602020104020603" pitchFamily="34" charset="0"/>
                  <a:ea typeface="HGPｺﾞｼｯｸE" panose="020B0900000000000000" pitchFamily="50" charset="-128"/>
                </a:defRPr>
              </a:lvl2pPr>
              <a:lvl3pPr marL="1143000" indent="-228600">
                <a:spcBef>
                  <a:spcPct val="20000"/>
                </a:spcBef>
                <a:buChar char="•"/>
                <a:defRPr kumimoji="1" sz="2400">
                  <a:solidFill>
                    <a:schemeClr val="tx1"/>
                  </a:solidFill>
                  <a:latin typeface="Tw Cen MT" panose="020B0602020104020603" pitchFamily="34" charset="0"/>
                  <a:ea typeface="HGPｺﾞｼｯｸE" panose="020B0900000000000000" pitchFamily="50" charset="-128"/>
                </a:defRPr>
              </a:lvl3pPr>
              <a:lvl4pPr marL="1600200" indent="-228600">
                <a:spcBef>
                  <a:spcPct val="20000"/>
                </a:spcBef>
                <a:buChar char="–"/>
                <a:defRPr kumimoji="1" sz="2000">
                  <a:solidFill>
                    <a:schemeClr val="tx1"/>
                  </a:solidFill>
                  <a:latin typeface="Tw Cen MT" panose="020B0602020104020603" pitchFamily="34" charset="0"/>
                  <a:ea typeface="HGPｺﾞｼｯｸE" panose="020B0900000000000000" pitchFamily="50" charset="-128"/>
                </a:defRPr>
              </a:lvl4pPr>
              <a:lvl5pPr marL="2057400" indent="-228600">
                <a:spcBef>
                  <a:spcPct val="20000"/>
                </a:spcBef>
                <a:buChar char="»"/>
                <a:defRPr kumimoji="1" sz="2000">
                  <a:solidFill>
                    <a:schemeClr val="tx1"/>
                  </a:solidFill>
                  <a:latin typeface="Tw Cen MT" panose="020B0602020104020603" pitchFamily="34" charset="0"/>
                  <a:ea typeface="HGPｺﾞｼｯｸE"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9pPr>
            </a:lstStyle>
            <a:p>
              <a:pPr algn="ctr" fontAlgn="base">
                <a:spcBef>
                  <a:spcPct val="0"/>
                </a:spcBef>
                <a:spcAft>
                  <a:spcPct val="0"/>
                </a:spcAft>
                <a:buFontTx/>
                <a:buNone/>
              </a:pPr>
              <a:r>
                <a:rPr lang="ja-JP" altLang="en-US" sz="2400" b="1" dirty="0">
                  <a:solidFill>
                    <a:srgbClr val="000000"/>
                  </a:solidFill>
                  <a:latin typeface="Arial" panose="020B0604020202020204" pitchFamily="34" charset="0"/>
                  <a:ea typeface="ＭＳ Ｐゴシック" panose="020B0600070205080204" pitchFamily="50" charset="-128"/>
                </a:rPr>
                <a:t>サージカルマスク</a:t>
              </a:r>
            </a:p>
          </p:txBody>
        </p:sp>
        <p:pic>
          <p:nvPicPr>
            <p:cNvPr id="154" name="Picture 4" descr="DSC00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521252" y="3146880"/>
              <a:ext cx="3177300" cy="238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 name="グループ化 154"/>
          <p:cNvGrpSpPr/>
          <p:nvPr/>
        </p:nvGrpSpPr>
        <p:grpSpPr>
          <a:xfrm>
            <a:off x="3935653" y="4806955"/>
            <a:ext cx="4178249" cy="2007307"/>
            <a:chOff x="3504289" y="5262065"/>
            <a:chExt cx="5570999" cy="2676409"/>
          </a:xfrm>
        </p:grpSpPr>
        <p:sp>
          <p:nvSpPr>
            <p:cNvPr id="156" name="AutoShape 16"/>
            <p:cNvSpPr>
              <a:spLocks/>
            </p:cNvSpPr>
            <p:nvPr/>
          </p:nvSpPr>
          <p:spPr bwMode="auto">
            <a:xfrm>
              <a:off x="3504289" y="5696133"/>
              <a:ext cx="3062372" cy="1767048"/>
            </a:xfrm>
            <a:prstGeom prst="borderCallout1">
              <a:avLst>
                <a:gd name="adj1" fmla="val -4404"/>
                <a:gd name="adj2" fmla="val 39040"/>
                <a:gd name="adj3" fmla="val -64182"/>
                <a:gd name="adj4" fmla="val 7033"/>
              </a:avLst>
            </a:prstGeom>
            <a:solidFill>
              <a:srgbClr val="99FFCC"/>
            </a:solidFill>
            <a:ln w="9525">
              <a:solidFill>
                <a:schemeClr val="tx1"/>
              </a:solidFill>
              <a:miter lim="800000"/>
              <a:headEnd/>
              <a:tailEnd/>
            </a:ln>
          </p:spPr>
          <p:txBody>
            <a:bodyPr/>
            <a:lstStyle>
              <a:lvl1pPr>
                <a:spcBef>
                  <a:spcPct val="20000"/>
                </a:spcBef>
                <a:buChar char="•"/>
                <a:defRPr kumimoji="1" sz="3200">
                  <a:solidFill>
                    <a:schemeClr val="tx1"/>
                  </a:solidFill>
                  <a:latin typeface="Tw Cen MT" panose="020B0602020104020603" pitchFamily="34" charset="0"/>
                  <a:ea typeface="HGPｺﾞｼｯｸE" panose="020B0900000000000000" pitchFamily="50" charset="-128"/>
                </a:defRPr>
              </a:lvl1pPr>
              <a:lvl2pPr marL="742950" indent="-285750">
                <a:spcBef>
                  <a:spcPct val="20000"/>
                </a:spcBef>
                <a:buChar char="–"/>
                <a:defRPr kumimoji="1" sz="2800">
                  <a:solidFill>
                    <a:schemeClr val="tx1"/>
                  </a:solidFill>
                  <a:latin typeface="Tw Cen MT" panose="020B0602020104020603" pitchFamily="34" charset="0"/>
                  <a:ea typeface="HGPｺﾞｼｯｸE" panose="020B0900000000000000" pitchFamily="50" charset="-128"/>
                </a:defRPr>
              </a:lvl2pPr>
              <a:lvl3pPr marL="1143000" indent="-228600">
                <a:spcBef>
                  <a:spcPct val="20000"/>
                </a:spcBef>
                <a:buChar char="•"/>
                <a:defRPr kumimoji="1" sz="2400">
                  <a:solidFill>
                    <a:schemeClr val="tx1"/>
                  </a:solidFill>
                  <a:latin typeface="Tw Cen MT" panose="020B0602020104020603" pitchFamily="34" charset="0"/>
                  <a:ea typeface="HGPｺﾞｼｯｸE" panose="020B0900000000000000" pitchFamily="50" charset="-128"/>
                </a:defRPr>
              </a:lvl3pPr>
              <a:lvl4pPr marL="1600200" indent="-228600">
                <a:spcBef>
                  <a:spcPct val="20000"/>
                </a:spcBef>
                <a:buChar char="–"/>
                <a:defRPr kumimoji="1" sz="2000">
                  <a:solidFill>
                    <a:schemeClr val="tx1"/>
                  </a:solidFill>
                  <a:latin typeface="Tw Cen MT" panose="020B0602020104020603" pitchFamily="34" charset="0"/>
                  <a:ea typeface="HGPｺﾞｼｯｸE" panose="020B0900000000000000" pitchFamily="50" charset="-128"/>
                </a:defRPr>
              </a:lvl4pPr>
              <a:lvl5pPr marL="2057400" indent="-228600">
                <a:spcBef>
                  <a:spcPct val="20000"/>
                </a:spcBef>
                <a:buChar char="»"/>
                <a:defRPr kumimoji="1" sz="2000">
                  <a:solidFill>
                    <a:schemeClr val="tx1"/>
                  </a:solidFill>
                  <a:latin typeface="Tw Cen MT" panose="020B0602020104020603" pitchFamily="34" charset="0"/>
                  <a:ea typeface="HGPｺﾞｼｯｸE" panose="020B09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Tw Cen MT" panose="020B0602020104020603" pitchFamily="34" charset="0"/>
                  <a:ea typeface="HGPｺﾞｼｯｸE" panose="020B0900000000000000" pitchFamily="50" charset="-128"/>
                </a:defRPr>
              </a:lvl9pPr>
            </a:lstStyle>
            <a:p>
              <a:pPr algn="ctr" fontAlgn="base">
                <a:spcBef>
                  <a:spcPct val="0"/>
                </a:spcBef>
                <a:spcAft>
                  <a:spcPct val="0"/>
                </a:spcAft>
                <a:buFontTx/>
                <a:buNone/>
              </a:pPr>
              <a:r>
                <a:rPr lang="ja-JP" altLang="en-US" sz="2400" b="1" dirty="0">
                  <a:solidFill>
                    <a:srgbClr val="000000"/>
                  </a:solidFill>
                  <a:latin typeface="Arial" panose="020B0604020202020204" pitchFamily="34" charset="0"/>
                  <a:ea typeface="ＭＳ Ｐゴシック" panose="020B0600070205080204" pitchFamily="50" charset="-128"/>
                </a:rPr>
                <a:t>手指衛生</a:t>
              </a:r>
              <a:endParaRPr lang="en-US" altLang="ja-JP" sz="2400" b="1" dirty="0">
                <a:solidFill>
                  <a:srgbClr val="000000"/>
                </a:solidFill>
                <a:latin typeface="Arial" panose="020B0604020202020204" pitchFamily="34" charset="0"/>
                <a:ea typeface="ＭＳ Ｐゴシック" panose="020B0600070205080204" pitchFamily="50" charset="-128"/>
              </a:endParaRPr>
            </a:p>
            <a:p>
              <a:pPr algn="ctr" fontAlgn="base">
                <a:spcBef>
                  <a:spcPct val="0"/>
                </a:spcBef>
                <a:spcAft>
                  <a:spcPct val="0"/>
                </a:spcAft>
                <a:buFontTx/>
                <a:buNone/>
              </a:pPr>
              <a:r>
                <a:rPr lang="ja-JP" altLang="en-US" sz="2400" b="1" dirty="0">
                  <a:solidFill>
                    <a:srgbClr val="000000"/>
                  </a:solidFill>
                  <a:latin typeface="Arial" panose="020B0604020202020204" pitchFamily="34" charset="0"/>
                  <a:ea typeface="ＭＳ Ｐゴシック" panose="020B0600070205080204" pitchFamily="50" charset="-128"/>
                </a:rPr>
                <a:t>ガウン</a:t>
              </a:r>
              <a:r>
                <a:rPr lang="en-US" altLang="ja-JP" sz="2400" b="1" dirty="0">
                  <a:solidFill>
                    <a:srgbClr val="000000"/>
                  </a:solidFill>
                  <a:latin typeface="Arial" panose="020B0604020202020204" pitchFamily="34" charset="0"/>
                  <a:ea typeface="ＭＳ Ｐゴシック" panose="020B0600070205080204" pitchFamily="50" charset="-128"/>
                </a:rPr>
                <a:t>/</a:t>
              </a:r>
              <a:r>
                <a:rPr lang="ja-JP" altLang="en-US" sz="2400" b="1" dirty="0">
                  <a:solidFill>
                    <a:srgbClr val="000000"/>
                  </a:solidFill>
                  <a:latin typeface="Arial" panose="020B0604020202020204" pitchFamily="34" charset="0"/>
                  <a:ea typeface="ＭＳ Ｐゴシック" panose="020B0600070205080204" pitchFamily="50" charset="-128"/>
                </a:rPr>
                <a:t>エプロン、（マスク）</a:t>
              </a:r>
            </a:p>
          </p:txBody>
        </p:sp>
        <p:pic>
          <p:nvPicPr>
            <p:cNvPr id="157" name="Picture 5" descr="DSC000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67981" y="5262065"/>
              <a:ext cx="2007307" cy="267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テキスト ボックス 1"/>
          <p:cNvSpPr txBox="1"/>
          <p:nvPr/>
        </p:nvSpPr>
        <p:spPr>
          <a:xfrm>
            <a:off x="2894362" y="57218"/>
            <a:ext cx="5726248" cy="523220"/>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感染経路に応じた個人防御具（</a:t>
            </a:r>
            <a:r>
              <a:rPr lang="en-US" altLang="ja-JP" sz="2800" dirty="0">
                <a:solidFill>
                  <a:srgbClr val="0000CC"/>
                </a:solidFill>
                <a:latin typeface="ＭＳ Ｐゴシック" panose="020B0600070205080204" pitchFamily="50" charset="-128"/>
                <a:ea typeface="ＭＳ Ｐゴシック" panose="020B0600070205080204" pitchFamily="50" charset="-128"/>
              </a:rPr>
              <a:t>PPE</a:t>
            </a:r>
            <a:r>
              <a:rPr lang="ja-JP" altLang="en-US" sz="2800" dirty="0">
                <a:solidFill>
                  <a:srgbClr val="0000CC"/>
                </a:solidFill>
                <a:latin typeface="ＭＳ Ｐゴシック" panose="020B0600070205080204" pitchFamily="50" charset="-128"/>
                <a:ea typeface="ＭＳ Ｐゴシック" panose="020B0600070205080204" pitchFamily="50" charset="-128"/>
              </a:rPr>
              <a:t>）</a:t>
            </a:r>
            <a:endParaRPr kumimoji="1" lang="ja-JP" altLang="en-US"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158" name="テキスト ボックス 157"/>
          <p:cNvSpPr txBox="1"/>
          <p:nvPr/>
        </p:nvSpPr>
        <p:spPr>
          <a:xfrm>
            <a:off x="4130012" y="1344471"/>
            <a:ext cx="1657826" cy="415498"/>
          </a:xfrm>
          <a:prstGeom prst="rect">
            <a:avLst/>
          </a:prstGeom>
          <a:solidFill>
            <a:schemeClr val="accent1">
              <a:lumMod val="20000"/>
              <a:lumOff val="80000"/>
            </a:schemeClr>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eaLnBrk="0" fontAlgn="base" hangingPunct="0">
              <a:spcBef>
                <a:spcPct val="0"/>
              </a:spcBef>
              <a:spcAft>
                <a:spcPct val="0"/>
              </a:spcAft>
            </a:pPr>
            <a:r>
              <a:rPr lang="ja-JP" altLang="en-US" sz="2100">
                <a:solidFill>
                  <a:srgbClr val="000000"/>
                </a:solidFill>
                <a:latin typeface="Arial" panose="020B0604020202020204" pitchFamily="34" charset="0"/>
                <a:ea typeface="ＭＳ Ｐゴシック" panose="020B0600070205080204" pitchFamily="50" charset="-128"/>
              </a:rPr>
              <a:t>エアロゾール</a:t>
            </a:r>
            <a:endParaRPr lang="ja-JP" altLang="en-US" sz="2100" dirty="0">
              <a:solidFill>
                <a:srgbClr val="000000"/>
              </a:solidFill>
              <a:latin typeface="Arial" panose="020B0604020202020204" pitchFamily="34" charset="0"/>
              <a:ea typeface="ＭＳ Ｐゴシック" panose="020B0600070205080204" pitchFamily="50" charset="-128"/>
            </a:endParaRPr>
          </a:p>
        </p:txBody>
      </p:sp>
      <p:sp>
        <p:nvSpPr>
          <p:cNvPr id="136" name="右中かっこ 135"/>
          <p:cNvSpPr/>
          <p:nvPr/>
        </p:nvSpPr>
        <p:spPr>
          <a:xfrm>
            <a:off x="5811358" y="807398"/>
            <a:ext cx="251482" cy="8825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7" name="スライド番号プレースホルダー 136"/>
          <p:cNvSpPr>
            <a:spLocks noGrp="1"/>
          </p:cNvSpPr>
          <p:nvPr>
            <p:ph type="sldNum" sz="quarter" idx="12"/>
          </p:nvPr>
        </p:nvSpPr>
        <p:spPr/>
        <p:txBody>
          <a:bodyPr/>
          <a:lstStyle/>
          <a:p>
            <a:fld id="{34830365-98F3-4C08-A140-841221DA7E31}" type="slidenum">
              <a:rPr kumimoji="1" lang="ja-JP" altLang="en-US" smtClean="0"/>
              <a:t>20</a:t>
            </a:fld>
            <a:endParaRPr kumimoji="1" lang="ja-JP" altLang="en-US"/>
          </a:p>
        </p:txBody>
      </p:sp>
    </p:spTree>
    <p:extLst>
      <p:ext uri="{BB962C8B-B14F-4D97-AF65-F5344CB8AC3E}">
        <p14:creationId xmlns:p14="http://schemas.microsoft.com/office/powerpoint/2010/main" val="3052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wipe(left)">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wipe(left)">
                                      <p:cBhvr>
                                        <p:cTn id="1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B191CA6-5C82-4649-A28B-9FC0766F92D5}"/>
              </a:ext>
            </a:extLst>
          </p:cNvPr>
          <p:cNvSpPr>
            <a:spLocks noGrp="1"/>
          </p:cNvSpPr>
          <p:nvPr>
            <p:ph idx="1"/>
          </p:nvPr>
        </p:nvSpPr>
        <p:spPr>
          <a:xfrm>
            <a:off x="838200" y="2672862"/>
            <a:ext cx="10515600" cy="4059533"/>
          </a:xfrm>
        </p:spPr>
        <p:txBody>
          <a:bodyPr>
            <a:normAutofit lnSpcReduction="10000"/>
          </a:bodyPr>
          <a:lstStyle/>
          <a:p>
            <a:pPr marL="0" indent="0">
              <a:buNone/>
            </a:pPr>
            <a:r>
              <a:rPr lang="ja-JP" altLang="en-US" sz="2200" dirty="0">
                <a:solidFill>
                  <a:srgbClr val="0000CC"/>
                </a:solidFill>
                <a:latin typeface="ＭＳ Ｐゴシック" panose="020B0600070205080204" pitchFamily="50" charset="-128"/>
                <a:ea typeface="ＭＳ Ｐゴシック" panose="020B0600070205080204" pitchFamily="50" charset="-128"/>
              </a:rPr>
              <a:t>エアロゾルの発生する状況</a:t>
            </a:r>
            <a:r>
              <a:rPr lang="ja-JP" altLang="en-US" sz="2200" dirty="0">
                <a:latin typeface="ＭＳ Ｐゴシック" panose="020B0600070205080204" pitchFamily="50" charset="-128"/>
                <a:ea typeface="ＭＳ Ｐゴシック" panose="020B0600070205080204" pitchFamily="50" charset="-128"/>
              </a:rPr>
              <a:t>において、どの規格のマスクを着用することが有効かという十分なエビデンスは得られていない。そのため、この点については、さらに研究を進めなければならない。</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endParaRPr lang="en-US" altLang="ja-JP" sz="2000" dirty="0">
              <a:latin typeface="ＭＳ Ｐゴシック" panose="020B0600070205080204" pitchFamily="50" charset="-128"/>
              <a:ea typeface="ＭＳ Ｐゴシック" panose="020B0600070205080204" pitchFamily="50" charset="-128"/>
            </a:endParaRPr>
          </a:p>
          <a:p>
            <a:pPr marL="0" indent="0">
              <a:buNone/>
            </a:pPr>
            <a:r>
              <a:rPr lang="ja-JP" altLang="en-US" sz="2000" dirty="0">
                <a:latin typeface="ＭＳ Ｐゴシック" panose="020B0600070205080204" pitchFamily="50" charset="-128"/>
                <a:ea typeface="ＭＳ Ｐゴシック" panose="020B0600070205080204" pitchFamily="50" charset="-128"/>
              </a:rPr>
              <a:t>☞環境感染学会：</a:t>
            </a:r>
            <a:r>
              <a:rPr lang="ja-JP" altLang="en-US" sz="2000" dirty="0">
                <a:solidFill>
                  <a:srgbClr val="000000"/>
                </a:solidFill>
                <a:latin typeface="ＭＳ Ｐゴシック" panose="020B0600070205080204" pitchFamily="50" charset="-128"/>
                <a:ea typeface="ＭＳ Ｐゴシック" panose="020B0600070205080204" pitchFamily="50" charset="-128"/>
              </a:rPr>
              <a:t>医療機関における新型コロナウイルス感染症への対応ガイドの第２版</a:t>
            </a:r>
            <a:endParaRPr lang="en-US" altLang="ja-JP" sz="2000" dirty="0">
              <a:latin typeface="ＭＳ Ｐゴシック" panose="020B0600070205080204" pitchFamily="50" charset="-128"/>
              <a:ea typeface="ＭＳ Ｐゴシック" panose="020B0600070205080204" pitchFamily="50" charset="-128"/>
            </a:endParaRPr>
          </a:p>
          <a:p>
            <a:pPr marL="0" indent="0">
              <a:buNone/>
            </a:pPr>
            <a:r>
              <a:rPr lang="en-US" altLang="ja-JP" sz="2000" dirty="0">
                <a:latin typeface="ＭＳ Ｐゴシック" panose="020B0600070205080204" pitchFamily="50" charset="-128"/>
                <a:ea typeface="ＭＳ Ｐゴシック" panose="020B0600070205080204" pitchFamily="50" charset="-128"/>
              </a:rPr>
              <a:t>【N95</a:t>
            </a:r>
            <a:r>
              <a:rPr lang="ja-JP" altLang="en-US" sz="2000" dirty="0">
                <a:latin typeface="ＭＳ Ｐゴシック" panose="020B0600070205080204" pitchFamily="50" charset="-128"/>
                <a:ea typeface="ＭＳ Ｐゴシック" panose="020B0600070205080204" pitchFamily="50" charset="-128"/>
              </a:rPr>
              <a:t>マスクの着用を要する場面</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　</a:t>
            </a:r>
            <a:r>
              <a:rPr lang="ja-JP" altLang="en-US" sz="2000" dirty="0" err="1">
                <a:latin typeface="ＭＳ Ｐゴシック" panose="020B0600070205080204" pitchFamily="50" charset="-128"/>
                <a:ea typeface="ＭＳ Ｐゴシック" panose="020B0600070205080204" pitchFamily="50" charset="-128"/>
              </a:rPr>
              <a:t>ー</a:t>
            </a:r>
            <a:r>
              <a:rPr lang="ja-JP" altLang="en-US" sz="2000" dirty="0">
                <a:latin typeface="ＭＳ Ｐゴシック" panose="020B0600070205080204" pitchFamily="50" charset="-128"/>
                <a:ea typeface="ＭＳ Ｐゴシック" panose="020B0600070205080204" pitchFamily="50" charset="-128"/>
              </a:rPr>
              <a:t>時的に大量のエアロゾルが生じる次のような処置の実施時 </a:t>
            </a:r>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000" dirty="0">
                <a:latin typeface="ＭＳ Ｐゴシック" panose="020B0600070205080204" pitchFamily="50" charset="-128"/>
                <a:ea typeface="ＭＳ Ｐゴシック" panose="020B0600070205080204" pitchFamily="50" charset="-128"/>
              </a:rPr>
              <a:t>気管挿管</a:t>
            </a:r>
            <a:r>
              <a:rPr lang="en-US" altLang="ja-JP" sz="2000" dirty="0">
                <a:latin typeface="ＭＳ Ｐゴシック" panose="020B0600070205080204" pitchFamily="50" charset="-128"/>
                <a:ea typeface="ＭＳ Ｐゴシック" panose="020B0600070205080204" pitchFamily="50" charset="-128"/>
              </a:rPr>
              <a:t>,</a:t>
            </a:r>
          </a:p>
          <a:p>
            <a:pPr lvl="1"/>
            <a:r>
              <a:rPr lang="en-US" altLang="ja-JP" sz="2000" dirty="0">
                <a:latin typeface="ＭＳ Ｐゴシック" panose="020B0600070205080204" pitchFamily="50" charset="-128"/>
                <a:ea typeface="ＭＳ Ｐゴシック" panose="020B0600070205080204" pitchFamily="50" charset="-128"/>
              </a:rPr>
              <a:t>NPPV</a:t>
            </a:r>
            <a:r>
              <a:rPr lang="ja-JP" altLang="en-US" sz="2000" dirty="0">
                <a:latin typeface="ＭＳ Ｐゴシック" panose="020B0600070205080204" pitchFamily="50" charset="-128"/>
                <a:ea typeface="ＭＳ Ｐゴシック" panose="020B0600070205080204" pitchFamily="50" charset="-128"/>
              </a:rPr>
              <a:t>（非侵襲的陽圧呼吸）</a:t>
            </a:r>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000" dirty="0">
                <a:latin typeface="ＭＳ Ｐゴシック" panose="020B0600070205080204" pitchFamily="50" charset="-128"/>
                <a:ea typeface="ＭＳ Ｐゴシック" panose="020B0600070205080204" pitchFamily="50" charset="-128"/>
              </a:rPr>
              <a:t>気管切開</a:t>
            </a:r>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000" dirty="0">
                <a:latin typeface="ＭＳ Ｐゴシック" panose="020B0600070205080204" pitchFamily="50" charset="-128"/>
                <a:ea typeface="ＭＳ Ｐゴシック" panose="020B0600070205080204" pitchFamily="50" charset="-128"/>
              </a:rPr>
              <a:t>心肺蘇生</a:t>
            </a:r>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000" dirty="0">
                <a:latin typeface="ＭＳ Ｐゴシック" panose="020B0600070205080204" pitchFamily="50" charset="-128"/>
                <a:ea typeface="ＭＳ Ｐゴシック" panose="020B0600070205080204" pitchFamily="50" charset="-128"/>
              </a:rPr>
              <a:t>用手換気</a:t>
            </a:r>
            <a:endParaRPr lang="en-US" altLang="ja-JP" sz="2000" dirty="0">
              <a:latin typeface="ＭＳ Ｐゴシック" panose="020B0600070205080204" pitchFamily="50" charset="-128"/>
              <a:ea typeface="ＭＳ Ｐゴシック" panose="020B0600070205080204" pitchFamily="50" charset="-128"/>
            </a:endParaRPr>
          </a:p>
          <a:p>
            <a:pPr lvl="1"/>
            <a:r>
              <a:rPr lang="ja-JP" altLang="en-US" sz="2000" dirty="0">
                <a:latin typeface="ＭＳ Ｐゴシック" panose="020B0600070205080204" pitchFamily="50" charset="-128"/>
                <a:ea typeface="ＭＳ Ｐゴシック" panose="020B0600070205080204" pitchFamily="50" charset="-128"/>
              </a:rPr>
              <a:t>気管支鏡検査など</a:t>
            </a:r>
            <a:endParaRPr kumimoji="1" lang="ja-JP" altLang="en-US" sz="2000" dirty="0">
              <a:latin typeface="ＭＳ Ｐゴシック" panose="020B0600070205080204" pitchFamily="50" charset="-128"/>
              <a:ea typeface="ＭＳ Ｐゴシック" panose="020B0600070205080204" pitchFamily="50" charset="-128"/>
            </a:endParaRPr>
          </a:p>
        </p:txBody>
      </p:sp>
      <p:pic>
        <p:nvPicPr>
          <p:cNvPr id="4" name="コンテンツ プレースホルダー 12">
            <a:extLst>
              <a:ext uri="{FF2B5EF4-FFF2-40B4-BE49-F238E27FC236}">
                <a16:creationId xmlns:a16="http://schemas.microsoft.com/office/drawing/2014/main" id="{4C91B4C8-4E92-41A7-BB2C-2F0FF2D9A0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8915" r="25853" b="-220"/>
          <a:stretch/>
        </p:blipFill>
        <p:spPr>
          <a:xfrm rot="16200000" flipH="1">
            <a:off x="6719137" y="221018"/>
            <a:ext cx="1848737" cy="1707361"/>
          </a:xfrm>
          <a:prstGeom prst="rect">
            <a:avLst/>
          </a:prstGeom>
        </p:spPr>
      </p:pic>
      <p:pic>
        <p:nvPicPr>
          <p:cNvPr id="2" name="図 1"/>
          <p:cNvPicPr>
            <a:picLocks noChangeAspect="1"/>
          </p:cNvPicPr>
          <p:nvPr/>
        </p:nvPicPr>
        <p:blipFill rotWithShape="1">
          <a:blip r:embed="rId3"/>
          <a:srcRect l="17542" r="10164"/>
          <a:stretch/>
        </p:blipFill>
        <p:spPr>
          <a:xfrm>
            <a:off x="3047998" y="206688"/>
            <a:ext cx="1723293" cy="1792379"/>
          </a:xfrm>
          <a:prstGeom prst="rect">
            <a:avLst/>
          </a:prstGeom>
        </p:spPr>
      </p:pic>
      <p:sp>
        <p:nvSpPr>
          <p:cNvPr id="5" name="テキスト ボックス 4"/>
          <p:cNvSpPr txBox="1"/>
          <p:nvPr/>
        </p:nvSpPr>
        <p:spPr>
          <a:xfrm>
            <a:off x="2699424" y="2105132"/>
            <a:ext cx="2646878" cy="461665"/>
          </a:xfrm>
          <a:prstGeom prst="rect">
            <a:avLst/>
          </a:prstGeom>
          <a:noFill/>
        </p:spPr>
        <p:txBody>
          <a:bodyPr wrap="none" rtlCol="0">
            <a:spAutoFit/>
          </a:bodyPr>
          <a:lstStyle/>
          <a:p>
            <a:r>
              <a:rPr kumimoji="1" lang="ja-JP" altLang="en-US" sz="2400">
                <a:solidFill>
                  <a:srgbClr val="0000CC"/>
                </a:solidFill>
              </a:rPr>
              <a:t>サージカルマスク</a:t>
            </a:r>
          </a:p>
        </p:txBody>
      </p:sp>
      <p:sp>
        <p:nvSpPr>
          <p:cNvPr id="6" name="テキスト ボックス 5"/>
          <p:cNvSpPr txBox="1"/>
          <p:nvPr/>
        </p:nvSpPr>
        <p:spPr>
          <a:xfrm>
            <a:off x="6815315" y="2118864"/>
            <a:ext cx="1681871" cy="461665"/>
          </a:xfrm>
          <a:prstGeom prst="rect">
            <a:avLst/>
          </a:prstGeom>
          <a:noFill/>
        </p:spPr>
        <p:txBody>
          <a:bodyPr wrap="none" rtlCol="0">
            <a:spAutoFit/>
          </a:bodyPr>
          <a:lstStyle/>
          <a:p>
            <a:r>
              <a:rPr kumimoji="1" lang="en-US" altLang="ja-JP" sz="2400" dirty="0">
                <a:solidFill>
                  <a:srgbClr val="0000CC"/>
                </a:solidFill>
              </a:rPr>
              <a:t>N95</a:t>
            </a:r>
            <a:r>
              <a:rPr kumimoji="1" lang="ja-JP" altLang="en-US" sz="2400" dirty="0">
                <a:solidFill>
                  <a:srgbClr val="0000CC"/>
                </a:solidFill>
              </a:rPr>
              <a:t>マスク</a:t>
            </a:r>
          </a:p>
        </p:txBody>
      </p:sp>
      <p:sp>
        <p:nvSpPr>
          <p:cNvPr id="7" name="スライド番号プレースホルダー 6"/>
          <p:cNvSpPr>
            <a:spLocks noGrp="1"/>
          </p:cNvSpPr>
          <p:nvPr>
            <p:ph type="sldNum" sz="quarter" idx="12"/>
          </p:nvPr>
        </p:nvSpPr>
        <p:spPr/>
        <p:txBody>
          <a:bodyPr/>
          <a:lstStyle/>
          <a:p>
            <a:fld id="{34830365-98F3-4C08-A140-841221DA7E31}" type="slidenum">
              <a:rPr kumimoji="1" lang="ja-JP" altLang="en-US" smtClean="0"/>
              <a:t>21</a:t>
            </a:fld>
            <a:endParaRPr kumimoji="1" lang="ja-JP" altLang="en-US"/>
          </a:p>
        </p:txBody>
      </p:sp>
    </p:spTree>
    <p:extLst>
      <p:ext uri="{BB962C8B-B14F-4D97-AF65-F5344CB8AC3E}">
        <p14:creationId xmlns:p14="http://schemas.microsoft.com/office/powerpoint/2010/main" val="135630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AA016B5-38A4-48C5-B4EE-FA6E57CB3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115" y="843736"/>
            <a:ext cx="2458078" cy="2429661"/>
          </a:xfrm>
          <a:prstGeom prst="rect">
            <a:avLst/>
          </a:prstGeom>
        </p:spPr>
      </p:pic>
      <p:sp>
        <p:nvSpPr>
          <p:cNvPr id="11" name="四角形: 角を丸くする 10">
            <a:extLst>
              <a:ext uri="{FF2B5EF4-FFF2-40B4-BE49-F238E27FC236}">
                <a16:creationId xmlns:a16="http://schemas.microsoft.com/office/drawing/2014/main" id="{DC321391-19B1-4BD1-839A-D2855F949C27}"/>
              </a:ext>
            </a:extLst>
          </p:cNvPr>
          <p:cNvSpPr/>
          <p:nvPr/>
        </p:nvSpPr>
        <p:spPr>
          <a:xfrm>
            <a:off x="9780577" y="1551685"/>
            <a:ext cx="418681" cy="290377"/>
          </a:xfrm>
          <a:prstGeom prst="roundRect">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CE49D2EA-A681-475B-A0C7-FC6E5C8C012C}"/>
              </a:ext>
            </a:extLst>
          </p:cNvPr>
          <p:cNvSpPr/>
          <p:nvPr/>
        </p:nvSpPr>
        <p:spPr>
          <a:xfrm>
            <a:off x="9519552" y="1521110"/>
            <a:ext cx="343463" cy="290377"/>
          </a:xfrm>
          <a:custGeom>
            <a:avLst/>
            <a:gdLst>
              <a:gd name="connsiteX0" fmla="*/ 283173 w 343463"/>
              <a:gd name="connsiteY0" fmla="*/ 61152 h 432941"/>
              <a:gd name="connsiteX1" fmla="*/ 132447 w 343463"/>
              <a:gd name="connsiteY1" fmla="*/ 862 h 432941"/>
              <a:gd name="connsiteX2" fmla="*/ 11867 w 343463"/>
              <a:gd name="connsiteY2" fmla="*/ 101346 h 432941"/>
              <a:gd name="connsiteX3" fmla="*/ 42012 w 343463"/>
              <a:gd name="connsiteY3" fmla="*/ 242023 h 432941"/>
              <a:gd name="connsiteX4" fmla="*/ 343463 w 343463"/>
              <a:gd name="connsiteY4" fmla="*/ 432941 h 43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63" h="432941">
                <a:moveTo>
                  <a:pt x="283173" y="61152"/>
                </a:moveTo>
                <a:cubicBezTo>
                  <a:pt x="230419" y="27657"/>
                  <a:pt x="177665" y="-5837"/>
                  <a:pt x="132447" y="862"/>
                </a:cubicBezTo>
                <a:cubicBezTo>
                  <a:pt x="87229" y="7561"/>
                  <a:pt x="26939" y="61153"/>
                  <a:pt x="11867" y="101346"/>
                </a:cubicBezTo>
                <a:cubicBezTo>
                  <a:pt x="-3206" y="141540"/>
                  <a:pt x="-13254" y="186757"/>
                  <a:pt x="42012" y="242023"/>
                </a:cubicBezTo>
                <a:cubicBezTo>
                  <a:pt x="97278" y="297289"/>
                  <a:pt x="220370" y="365115"/>
                  <a:pt x="343463" y="432941"/>
                </a:cubicBezTo>
              </a:path>
            </a:pathLst>
          </a:custGeom>
          <a:no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13AE13F7-FC8F-4A43-A3EA-863C9849C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65" y="-107739"/>
            <a:ext cx="2458078" cy="2429661"/>
          </a:xfrm>
          <a:prstGeom prst="rect">
            <a:avLst/>
          </a:prstGeom>
        </p:spPr>
      </p:pic>
      <p:pic>
        <p:nvPicPr>
          <p:cNvPr id="14" name="図 13">
            <a:extLst>
              <a:ext uri="{FF2B5EF4-FFF2-40B4-BE49-F238E27FC236}">
                <a16:creationId xmlns:a16="http://schemas.microsoft.com/office/drawing/2014/main" id="{928B5803-5521-479A-AAAC-821EA3324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592" y="2838939"/>
            <a:ext cx="2458078" cy="2429661"/>
          </a:xfrm>
          <a:prstGeom prst="rect">
            <a:avLst/>
          </a:prstGeom>
        </p:spPr>
      </p:pic>
      <p:sp>
        <p:nvSpPr>
          <p:cNvPr id="15" name="パイ 11">
            <a:extLst>
              <a:ext uri="{FF2B5EF4-FFF2-40B4-BE49-F238E27FC236}">
                <a16:creationId xmlns:a16="http://schemas.microsoft.com/office/drawing/2014/main" id="{348C612C-72D1-44A9-ABE1-BF9C57A7833F}"/>
              </a:ext>
            </a:extLst>
          </p:cNvPr>
          <p:cNvSpPr/>
          <p:nvPr/>
        </p:nvSpPr>
        <p:spPr>
          <a:xfrm>
            <a:off x="5863409" y="3247271"/>
            <a:ext cx="709311" cy="739348"/>
          </a:xfrm>
          <a:prstGeom prst="pie">
            <a:avLst>
              <a:gd name="adj1" fmla="val 10800000"/>
              <a:gd name="adj2" fmla="val 21496395"/>
            </a:avLst>
          </a:prstGeom>
          <a:solidFill>
            <a:srgbClr val="00B0F0">
              <a:alpha val="30196"/>
            </a:srgb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716B731C-AD89-4A89-A380-B4FC01776E15}"/>
              </a:ext>
            </a:extLst>
          </p:cNvPr>
          <p:cNvSpPr/>
          <p:nvPr/>
        </p:nvSpPr>
        <p:spPr>
          <a:xfrm>
            <a:off x="6014788" y="3597635"/>
            <a:ext cx="418681" cy="290377"/>
          </a:xfrm>
          <a:prstGeom prst="roundRect">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フリーフォーム: 図形 16">
            <a:extLst>
              <a:ext uri="{FF2B5EF4-FFF2-40B4-BE49-F238E27FC236}">
                <a16:creationId xmlns:a16="http://schemas.microsoft.com/office/drawing/2014/main" id="{149906FA-0D2C-40E2-AE3B-B247077FC394}"/>
              </a:ext>
            </a:extLst>
          </p:cNvPr>
          <p:cNvSpPr/>
          <p:nvPr/>
        </p:nvSpPr>
        <p:spPr>
          <a:xfrm>
            <a:off x="5732923" y="3536484"/>
            <a:ext cx="343463" cy="290377"/>
          </a:xfrm>
          <a:custGeom>
            <a:avLst/>
            <a:gdLst>
              <a:gd name="connsiteX0" fmla="*/ 283173 w 343463"/>
              <a:gd name="connsiteY0" fmla="*/ 61152 h 432941"/>
              <a:gd name="connsiteX1" fmla="*/ 132447 w 343463"/>
              <a:gd name="connsiteY1" fmla="*/ 862 h 432941"/>
              <a:gd name="connsiteX2" fmla="*/ 11867 w 343463"/>
              <a:gd name="connsiteY2" fmla="*/ 101346 h 432941"/>
              <a:gd name="connsiteX3" fmla="*/ 42012 w 343463"/>
              <a:gd name="connsiteY3" fmla="*/ 242023 h 432941"/>
              <a:gd name="connsiteX4" fmla="*/ 343463 w 343463"/>
              <a:gd name="connsiteY4" fmla="*/ 432941 h 43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63" h="432941">
                <a:moveTo>
                  <a:pt x="283173" y="61152"/>
                </a:moveTo>
                <a:cubicBezTo>
                  <a:pt x="230419" y="27657"/>
                  <a:pt x="177665" y="-5837"/>
                  <a:pt x="132447" y="862"/>
                </a:cubicBezTo>
                <a:cubicBezTo>
                  <a:pt x="87229" y="7561"/>
                  <a:pt x="26939" y="61153"/>
                  <a:pt x="11867" y="101346"/>
                </a:cubicBezTo>
                <a:cubicBezTo>
                  <a:pt x="-3206" y="141540"/>
                  <a:pt x="-13254" y="186757"/>
                  <a:pt x="42012" y="242023"/>
                </a:cubicBezTo>
                <a:cubicBezTo>
                  <a:pt x="97278" y="297289"/>
                  <a:pt x="220370" y="365115"/>
                  <a:pt x="343463" y="432941"/>
                </a:cubicBezTo>
              </a:path>
            </a:pathLst>
          </a:custGeom>
          <a:no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DB98E5E1-DEB9-45AB-B08E-BE894D588972}"/>
              </a:ext>
            </a:extLst>
          </p:cNvPr>
          <p:cNvSpPr/>
          <p:nvPr/>
        </p:nvSpPr>
        <p:spPr>
          <a:xfrm>
            <a:off x="10825969" y="1697731"/>
            <a:ext cx="343463" cy="243097"/>
          </a:xfrm>
          <a:prstGeom prst="roundRect">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フリーフォーム: 図形 18">
            <a:extLst>
              <a:ext uri="{FF2B5EF4-FFF2-40B4-BE49-F238E27FC236}">
                <a16:creationId xmlns:a16="http://schemas.microsoft.com/office/drawing/2014/main" id="{2F24EE2C-66D2-4030-8980-684D8395E88C}"/>
              </a:ext>
            </a:extLst>
          </p:cNvPr>
          <p:cNvSpPr/>
          <p:nvPr/>
        </p:nvSpPr>
        <p:spPr>
          <a:xfrm flipH="1">
            <a:off x="11066763" y="1650451"/>
            <a:ext cx="343463" cy="290377"/>
          </a:xfrm>
          <a:custGeom>
            <a:avLst/>
            <a:gdLst>
              <a:gd name="connsiteX0" fmla="*/ 283173 w 343463"/>
              <a:gd name="connsiteY0" fmla="*/ 61152 h 432941"/>
              <a:gd name="connsiteX1" fmla="*/ 132447 w 343463"/>
              <a:gd name="connsiteY1" fmla="*/ 862 h 432941"/>
              <a:gd name="connsiteX2" fmla="*/ 11867 w 343463"/>
              <a:gd name="connsiteY2" fmla="*/ 101346 h 432941"/>
              <a:gd name="connsiteX3" fmla="*/ 42012 w 343463"/>
              <a:gd name="connsiteY3" fmla="*/ 242023 h 432941"/>
              <a:gd name="connsiteX4" fmla="*/ 343463 w 343463"/>
              <a:gd name="connsiteY4" fmla="*/ 432941 h 43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63" h="432941">
                <a:moveTo>
                  <a:pt x="283173" y="61152"/>
                </a:moveTo>
                <a:cubicBezTo>
                  <a:pt x="230419" y="27657"/>
                  <a:pt x="177665" y="-5837"/>
                  <a:pt x="132447" y="862"/>
                </a:cubicBezTo>
                <a:cubicBezTo>
                  <a:pt x="87229" y="7561"/>
                  <a:pt x="26939" y="61153"/>
                  <a:pt x="11867" y="101346"/>
                </a:cubicBezTo>
                <a:cubicBezTo>
                  <a:pt x="-3206" y="141540"/>
                  <a:pt x="-13254" y="186757"/>
                  <a:pt x="42012" y="242023"/>
                </a:cubicBezTo>
                <a:cubicBezTo>
                  <a:pt x="97278" y="297289"/>
                  <a:pt x="220370" y="365115"/>
                  <a:pt x="343463" y="432941"/>
                </a:cubicBezTo>
              </a:path>
            </a:pathLst>
          </a:custGeom>
          <a:no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フリーフォーム: 図形 19">
            <a:extLst>
              <a:ext uri="{FF2B5EF4-FFF2-40B4-BE49-F238E27FC236}">
                <a16:creationId xmlns:a16="http://schemas.microsoft.com/office/drawing/2014/main" id="{B87BE8F9-94B8-4C4C-8D3E-AAA47D2597E1}"/>
              </a:ext>
            </a:extLst>
          </p:cNvPr>
          <p:cNvSpPr/>
          <p:nvPr/>
        </p:nvSpPr>
        <p:spPr>
          <a:xfrm>
            <a:off x="10134320" y="1520987"/>
            <a:ext cx="161862" cy="314909"/>
          </a:xfrm>
          <a:custGeom>
            <a:avLst/>
            <a:gdLst>
              <a:gd name="connsiteX0" fmla="*/ 50242 w 161862"/>
              <a:gd name="connsiteY0" fmla="*/ 103893 h 314909"/>
              <a:gd name="connsiteX1" fmla="*/ 160774 w 161862"/>
              <a:gd name="connsiteY1" fmla="*/ 3410 h 314909"/>
              <a:gd name="connsiteX2" fmla="*/ 100484 w 161862"/>
              <a:gd name="connsiteY2" fmla="*/ 214425 h 314909"/>
              <a:gd name="connsiteX3" fmla="*/ 0 w 161862"/>
              <a:gd name="connsiteY3" fmla="*/ 314909 h 314909"/>
            </a:gdLst>
            <a:ahLst/>
            <a:cxnLst>
              <a:cxn ang="0">
                <a:pos x="connsiteX0" y="connsiteY0"/>
              </a:cxn>
              <a:cxn ang="0">
                <a:pos x="connsiteX1" y="connsiteY1"/>
              </a:cxn>
              <a:cxn ang="0">
                <a:pos x="connsiteX2" y="connsiteY2"/>
              </a:cxn>
              <a:cxn ang="0">
                <a:pos x="connsiteX3" y="connsiteY3"/>
              </a:cxn>
            </a:cxnLst>
            <a:rect l="l" t="t" r="r" b="b"/>
            <a:pathLst>
              <a:path w="161862" h="314909">
                <a:moveTo>
                  <a:pt x="50242" y="103893"/>
                </a:moveTo>
                <a:cubicBezTo>
                  <a:pt x="101321" y="44440"/>
                  <a:pt x="152400" y="-15012"/>
                  <a:pt x="160774" y="3410"/>
                </a:cubicBezTo>
                <a:cubicBezTo>
                  <a:pt x="169148" y="21832"/>
                  <a:pt x="127280" y="162509"/>
                  <a:pt x="100484" y="214425"/>
                </a:cubicBezTo>
                <a:cubicBezTo>
                  <a:pt x="73688" y="266341"/>
                  <a:pt x="36844" y="290625"/>
                  <a:pt x="0" y="314909"/>
                </a:cubicBezTo>
              </a:path>
            </a:pathLst>
          </a:custGeom>
          <a:no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65027C00-4BA3-4A07-A5BF-134EC1D47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67" y="3272661"/>
            <a:ext cx="2458078" cy="2429661"/>
          </a:xfrm>
          <a:prstGeom prst="rect">
            <a:avLst/>
          </a:prstGeom>
        </p:spPr>
      </p:pic>
      <p:sp>
        <p:nvSpPr>
          <p:cNvPr id="22" name="四角形: 角を丸くする 21">
            <a:extLst>
              <a:ext uri="{FF2B5EF4-FFF2-40B4-BE49-F238E27FC236}">
                <a16:creationId xmlns:a16="http://schemas.microsoft.com/office/drawing/2014/main" id="{9362AAC7-3A8D-4DD8-9049-0CEC615612DE}"/>
              </a:ext>
            </a:extLst>
          </p:cNvPr>
          <p:cNvSpPr/>
          <p:nvPr/>
        </p:nvSpPr>
        <p:spPr>
          <a:xfrm>
            <a:off x="1316399" y="3970206"/>
            <a:ext cx="418681" cy="290377"/>
          </a:xfrm>
          <a:prstGeom prst="roundRect">
            <a:avLst/>
          </a:prstGeom>
          <a:solidFill>
            <a:schemeClr val="bg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フリーフォーム: 図形 22">
            <a:extLst>
              <a:ext uri="{FF2B5EF4-FFF2-40B4-BE49-F238E27FC236}">
                <a16:creationId xmlns:a16="http://schemas.microsoft.com/office/drawing/2014/main" id="{84AE2FF1-69AD-442D-ACD8-249D0B82F02F}"/>
              </a:ext>
            </a:extLst>
          </p:cNvPr>
          <p:cNvSpPr/>
          <p:nvPr/>
        </p:nvSpPr>
        <p:spPr>
          <a:xfrm>
            <a:off x="1040598" y="3970206"/>
            <a:ext cx="343463" cy="290377"/>
          </a:xfrm>
          <a:custGeom>
            <a:avLst/>
            <a:gdLst>
              <a:gd name="connsiteX0" fmla="*/ 283173 w 343463"/>
              <a:gd name="connsiteY0" fmla="*/ 61152 h 432941"/>
              <a:gd name="connsiteX1" fmla="*/ 132447 w 343463"/>
              <a:gd name="connsiteY1" fmla="*/ 862 h 432941"/>
              <a:gd name="connsiteX2" fmla="*/ 11867 w 343463"/>
              <a:gd name="connsiteY2" fmla="*/ 101346 h 432941"/>
              <a:gd name="connsiteX3" fmla="*/ 42012 w 343463"/>
              <a:gd name="connsiteY3" fmla="*/ 242023 h 432941"/>
              <a:gd name="connsiteX4" fmla="*/ 343463 w 343463"/>
              <a:gd name="connsiteY4" fmla="*/ 432941 h 43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63" h="432941">
                <a:moveTo>
                  <a:pt x="283173" y="61152"/>
                </a:moveTo>
                <a:cubicBezTo>
                  <a:pt x="230419" y="27657"/>
                  <a:pt x="177665" y="-5837"/>
                  <a:pt x="132447" y="862"/>
                </a:cubicBezTo>
                <a:cubicBezTo>
                  <a:pt x="87229" y="7561"/>
                  <a:pt x="26939" y="61153"/>
                  <a:pt x="11867" y="101346"/>
                </a:cubicBezTo>
                <a:cubicBezTo>
                  <a:pt x="-3206" y="141540"/>
                  <a:pt x="-13254" y="186757"/>
                  <a:pt x="42012" y="242023"/>
                </a:cubicBezTo>
                <a:cubicBezTo>
                  <a:pt x="97278" y="297289"/>
                  <a:pt x="220370" y="365115"/>
                  <a:pt x="343463" y="432941"/>
                </a:cubicBezTo>
              </a:path>
            </a:pathLst>
          </a:custGeom>
          <a:no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24" name="表 23">
            <a:extLst>
              <a:ext uri="{FF2B5EF4-FFF2-40B4-BE49-F238E27FC236}">
                <a16:creationId xmlns:a16="http://schemas.microsoft.com/office/drawing/2014/main" id="{73F8C5F2-ED5B-4349-B5C0-0F60C8B7CB1B}"/>
              </a:ext>
            </a:extLst>
          </p:cNvPr>
          <p:cNvGraphicFramePr>
            <a:graphicFrameLocks noGrp="1"/>
          </p:cNvGraphicFramePr>
          <p:nvPr>
            <p:extLst>
              <p:ext uri="{D42A27DB-BD31-4B8C-83A1-F6EECF244321}">
                <p14:modId xmlns:p14="http://schemas.microsoft.com/office/powerpoint/2010/main" val="3408181337"/>
              </p:ext>
            </p:extLst>
          </p:nvPr>
        </p:nvGraphicFramePr>
        <p:xfrm>
          <a:off x="327647" y="2292987"/>
          <a:ext cx="3223761" cy="1107440"/>
        </p:xfrm>
        <a:graphic>
          <a:graphicData uri="http://schemas.openxmlformats.org/drawingml/2006/table">
            <a:tbl>
              <a:tblPr firstRow="1" bandRow="1">
                <a:tableStyleId>{5940675A-B579-460E-94D1-54222C63F5DA}</a:tableStyleId>
              </a:tblPr>
              <a:tblGrid>
                <a:gridCol w="880574">
                  <a:extLst>
                    <a:ext uri="{9D8B030D-6E8A-4147-A177-3AD203B41FA5}">
                      <a16:colId xmlns:a16="http://schemas.microsoft.com/office/drawing/2014/main" val="2427719589"/>
                    </a:ext>
                  </a:extLst>
                </a:gridCol>
                <a:gridCol w="1175657">
                  <a:extLst>
                    <a:ext uri="{9D8B030D-6E8A-4147-A177-3AD203B41FA5}">
                      <a16:colId xmlns:a16="http://schemas.microsoft.com/office/drawing/2014/main" val="3757407253"/>
                    </a:ext>
                  </a:extLst>
                </a:gridCol>
                <a:gridCol w="1167530">
                  <a:extLst>
                    <a:ext uri="{9D8B030D-6E8A-4147-A177-3AD203B41FA5}">
                      <a16:colId xmlns:a16="http://schemas.microsoft.com/office/drawing/2014/main" val="3251395342"/>
                    </a:ext>
                  </a:extLst>
                </a:gridCol>
              </a:tblGrid>
              <a:tr h="370840">
                <a:tc>
                  <a:txBody>
                    <a:bodyPr/>
                    <a:lstStyle/>
                    <a:p>
                      <a:endParaRPr lang="ja-JP" altLang="en-US" dirty="0"/>
                    </a:p>
                  </a:txBody>
                  <a:tcPr/>
                </a:tc>
                <a:tc>
                  <a:txBody>
                    <a:bodyPr/>
                    <a:lstStyle/>
                    <a:p>
                      <a:r>
                        <a:rPr kumimoji="1" lang="ja-JP" altLang="en-US" dirty="0"/>
                        <a:t>スタッフ</a:t>
                      </a:r>
                    </a:p>
                  </a:txBody>
                  <a:tcPr/>
                </a:tc>
                <a:tc>
                  <a:txBody>
                    <a:bodyPr/>
                    <a:lstStyle/>
                    <a:p>
                      <a:r>
                        <a:rPr kumimoji="1" lang="ja-JP" altLang="en-US" dirty="0"/>
                        <a:t>患者さん</a:t>
                      </a:r>
                    </a:p>
                  </a:txBody>
                  <a:tcPr/>
                </a:tc>
                <a:extLst>
                  <a:ext uri="{0D108BD9-81ED-4DB2-BD59-A6C34878D82A}">
                    <a16:rowId xmlns:a16="http://schemas.microsoft.com/office/drawing/2014/main" val="727708560"/>
                  </a:ext>
                </a:extLst>
              </a:tr>
              <a:tr h="370840">
                <a:tc>
                  <a:txBody>
                    <a:bodyPr/>
                    <a:lstStyle/>
                    <a:p>
                      <a:r>
                        <a:rPr kumimoji="1" lang="ja-JP" altLang="en-US" dirty="0"/>
                        <a:t>マスク</a:t>
                      </a:r>
                    </a:p>
                  </a:txBody>
                  <a:tcPr/>
                </a:tc>
                <a:tc>
                  <a:txBody>
                    <a:bodyPr/>
                    <a:lstStyle/>
                    <a:p>
                      <a:pPr algn="ctr"/>
                      <a:r>
                        <a:rPr kumimoji="1" lang="ja-JP" altLang="en-US" dirty="0" err="1"/>
                        <a:t>ー</a:t>
                      </a:r>
                      <a:endParaRPr kumimoji="1" lang="ja-JP" altLang="en-US" dirty="0"/>
                    </a:p>
                  </a:txBody>
                  <a:tcPr/>
                </a:tc>
                <a:tc>
                  <a:txBody>
                    <a:bodyPr/>
                    <a:lstStyle/>
                    <a:p>
                      <a:pPr algn="ctr"/>
                      <a:r>
                        <a:rPr kumimoji="1" lang="ja-JP" altLang="en-US" dirty="0" err="1"/>
                        <a:t>ー</a:t>
                      </a:r>
                      <a:endParaRPr kumimoji="1" lang="ja-JP" altLang="en-US" dirty="0"/>
                    </a:p>
                  </a:txBody>
                  <a:tcPr/>
                </a:tc>
                <a:extLst>
                  <a:ext uri="{0D108BD9-81ED-4DB2-BD59-A6C34878D82A}">
                    <a16:rowId xmlns:a16="http://schemas.microsoft.com/office/drawing/2014/main" val="2511697675"/>
                  </a:ext>
                </a:extLst>
              </a:tr>
              <a:tr h="0">
                <a:tc gridSpan="3">
                  <a:txBody>
                    <a:bodyPr/>
                    <a:lstStyle/>
                    <a:p>
                      <a:pPr algn="ctr"/>
                      <a:r>
                        <a:rPr kumimoji="1" lang="ja-JP" altLang="en-US" dirty="0">
                          <a:solidFill>
                            <a:schemeClr val="bg1"/>
                          </a:solidFill>
                          <a:highlight>
                            <a:srgbClr val="FF0000"/>
                          </a:highlight>
                        </a:rPr>
                        <a:t>高リスク</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596820276"/>
                  </a:ext>
                </a:extLst>
              </a:tr>
            </a:tbl>
          </a:graphicData>
        </a:graphic>
      </p:graphicFrame>
      <p:graphicFrame>
        <p:nvGraphicFramePr>
          <p:cNvPr id="25" name="表 24">
            <a:extLst>
              <a:ext uri="{FF2B5EF4-FFF2-40B4-BE49-F238E27FC236}">
                <a16:creationId xmlns:a16="http://schemas.microsoft.com/office/drawing/2014/main" id="{E8EDE7B0-9562-4B70-AF44-7504F178BF00}"/>
              </a:ext>
            </a:extLst>
          </p:cNvPr>
          <p:cNvGraphicFramePr>
            <a:graphicFrameLocks noGrp="1"/>
          </p:cNvGraphicFramePr>
          <p:nvPr>
            <p:extLst>
              <p:ext uri="{D42A27DB-BD31-4B8C-83A1-F6EECF244321}">
                <p14:modId xmlns:p14="http://schemas.microsoft.com/office/powerpoint/2010/main" val="633291774"/>
              </p:ext>
            </p:extLst>
          </p:nvPr>
        </p:nvGraphicFramePr>
        <p:xfrm>
          <a:off x="475463" y="5637741"/>
          <a:ext cx="3223761" cy="1112520"/>
        </p:xfrm>
        <a:graphic>
          <a:graphicData uri="http://schemas.openxmlformats.org/drawingml/2006/table">
            <a:tbl>
              <a:tblPr firstRow="1" bandRow="1">
                <a:tableStyleId>{5940675A-B579-460E-94D1-54222C63F5DA}</a:tableStyleId>
              </a:tblPr>
              <a:tblGrid>
                <a:gridCol w="880574">
                  <a:extLst>
                    <a:ext uri="{9D8B030D-6E8A-4147-A177-3AD203B41FA5}">
                      <a16:colId xmlns:a16="http://schemas.microsoft.com/office/drawing/2014/main" val="2427719589"/>
                    </a:ext>
                  </a:extLst>
                </a:gridCol>
                <a:gridCol w="1175657">
                  <a:extLst>
                    <a:ext uri="{9D8B030D-6E8A-4147-A177-3AD203B41FA5}">
                      <a16:colId xmlns:a16="http://schemas.microsoft.com/office/drawing/2014/main" val="3757407253"/>
                    </a:ext>
                  </a:extLst>
                </a:gridCol>
                <a:gridCol w="1167530">
                  <a:extLst>
                    <a:ext uri="{9D8B030D-6E8A-4147-A177-3AD203B41FA5}">
                      <a16:colId xmlns:a16="http://schemas.microsoft.com/office/drawing/2014/main" val="3251395342"/>
                    </a:ext>
                  </a:extLst>
                </a:gridCol>
              </a:tblGrid>
              <a:tr h="370840">
                <a:tc>
                  <a:txBody>
                    <a:bodyPr/>
                    <a:lstStyle/>
                    <a:p>
                      <a:endParaRPr lang="ja-JP" altLang="en-US" dirty="0"/>
                    </a:p>
                  </a:txBody>
                  <a:tcPr/>
                </a:tc>
                <a:tc>
                  <a:txBody>
                    <a:bodyPr/>
                    <a:lstStyle/>
                    <a:p>
                      <a:r>
                        <a:rPr kumimoji="1" lang="ja-JP" altLang="en-US" dirty="0"/>
                        <a:t>スタッフ</a:t>
                      </a:r>
                    </a:p>
                  </a:txBody>
                  <a:tcPr/>
                </a:tc>
                <a:tc>
                  <a:txBody>
                    <a:bodyPr/>
                    <a:lstStyle/>
                    <a:p>
                      <a:r>
                        <a:rPr kumimoji="1" lang="ja-JP" altLang="en-US" dirty="0"/>
                        <a:t>患者さん</a:t>
                      </a:r>
                    </a:p>
                  </a:txBody>
                  <a:tcPr/>
                </a:tc>
                <a:extLst>
                  <a:ext uri="{0D108BD9-81ED-4DB2-BD59-A6C34878D82A}">
                    <a16:rowId xmlns:a16="http://schemas.microsoft.com/office/drawing/2014/main" val="727708560"/>
                  </a:ext>
                </a:extLst>
              </a:tr>
              <a:tr h="370840">
                <a:tc>
                  <a:txBody>
                    <a:bodyPr/>
                    <a:lstStyle/>
                    <a:p>
                      <a:r>
                        <a:rPr kumimoji="1" lang="ja-JP" altLang="en-US" dirty="0"/>
                        <a:t>マスク</a:t>
                      </a:r>
                    </a:p>
                  </a:txBody>
                  <a:tcPr/>
                </a:tc>
                <a:tc>
                  <a:txBody>
                    <a:bodyPr/>
                    <a:lstStyle/>
                    <a:p>
                      <a:pPr algn="ctr"/>
                      <a:r>
                        <a:rPr kumimoji="1" lang="ja-JP" altLang="en-US" dirty="0"/>
                        <a:t>＋</a:t>
                      </a:r>
                    </a:p>
                  </a:txBody>
                  <a:tcPr/>
                </a:tc>
                <a:tc>
                  <a:txBody>
                    <a:bodyPr/>
                    <a:lstStyle/>
                    <a:p>
                      <a:pPr algn="ctr"/>
                      <a:r>
                        <a:rPr kumimoji="1" lang="ja-JP" altLang="en-US" dirty="0" err="1"/>
                        <a:t>ー</a:t>
                      </a:r>
                      <a:endParaRPr kumimoji="1" lang="ja-JP" altLang="en-US" dirty="0"/>
                    </a:p>
                  </a:txBody>
                  <a:tcPr/>
                </a:tc>
                <a:extLst>
                  <a:ext uri="{0D108BD9-81ED-4DB2-BD59-A6C34878D82A}">
                    <a16:rowId xmlns:a16="http://schemas.microsoft.com/office/drawing/2014/main" val="2511697675"/>
                  </a:ext>
                </a:extLst>
              </a:tr>
              <a:tr h="370840">
                <a:tc gridSpan="3">
                  <a:txBody>
                    <a:bodyPr/>
                    <a:lstStyle/>
                    <a:p>
                      <a:pPr algn="ctr"/>
                      <a:r>
                        <a:rPr kumimoji="1" lang="ja-JP" altLang="en-US" dirty="0">
                          <a:solidFill>
                            <a:srgbClr val="0000CC"/>
                          </a:solidFill>
                          <a:highlight>
                            <a:srgbClr val="FFFF00"/>
                          </a:highlight>
                        </a:rPr>
                        <a:t>中リスク</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596820276"/>
                  </a:ext>
                </a:extLst>
              </a:tr>
            </a:tbl>
          </a:graphicData>
        </a:graphic>
      </p:graphicFrame>
      <p:graphicFrame>
        <p:nvGraphicFramePr>
          <p:cNvPr id="26" name="表 25">
            <a:extLst>
              <a:ext uri="{FF2B5EF4-FFF2-40B4-BE49-F238E27FC236}">
                <a16:creationId xmlns:a16="http://schemas.microsoft.com/office/drawing/2014/main" id="{16544536-9553-485A-B50F-BB2055DB7E2A}"/>
              </a:ext>
            </a:extLst>
          </p:cNvPr>
          <p:cNvGraphicFramePr>
            <a:graphicFrameLocks noGrp="1"/>
          </p:cNvGraphicFramePr>
          <p:nvPr>
            <p:extLst>
              <p:ext uri="{D42A27DB-BD31-4B8C-83A1-F6EECF244321}">
                <p14:modId xmlns:p14="http://schemas.microsoft.com/office/powerpoint/2010/main" val="18712536"/>
              </p:ext>
            </p:extLst>
          </p:nvPr>
        </p:nvGraphicFramePr>
        <p:xfrm>
          <a:off x="4551715" y="5249487"/>
          <a:ext cx="4319832" cy="1500774"/>
        </p:xfrm>
        <a:graphic>
          <a:graphicData uri="http://schemas.openxmlformats.org/drawingml/2006/table">
            <a:tbl>
              <a:tblPr firstRow="1" bandRow="1">
                <a:tableStyleId>{5940675A-B579-460E-94D1-54222C63F5DA}</a:tableStyleId>
              </a:tblPr>
              <a:tblGrid>
                <a:gridCol w="1929284">
                  <a:extLst>
                    <a:ext uri="{9D8B030D-6E8A-4147-A177-3AD203B41FA5}">
                      <a16:colId xmlns:a16="http://schemas.microsoft.com/office/drawing/2014/main" val="2427719589"/>
                    </a:ext>
                  </a:extLst>
                </a:gridCol>
                <a:gridCol w="1266092">
                  <a:extLst>
                    <a:ext uri="{9D8B030D-6E8A-4147-A177-3AD203B41FA5}">
                      <a16:colId xmlns:a16="http://schemas.microsoft.com/office/drawing/2014/main" val="3757407253"/>
                    </a:ext>
                  </a:extLst>
                </a:gridCol>
                <a:gridCol w="1124456">
                  <a:extLst>
                    <a:ext uri="{9D8B030D-6E8A-4147-A177-3AD203B41FA5}">
                      <a16:colId xmlns:a16="http://schemas.microsoft.com/office/drawing/2014/main" val="3251395342"/>
                    </a:ext>
                  </a:extLst>
                </a:gridCol>
              </a:tblGrid>
              <a:tr h="371325">
                <a:tc>
                  <a:txBody>
                    <a:bodyPr/>
                    <a:lstStyle/>
                    <a:p>
                      <a:endParaRPr lang="ja-JP" altLang="en-US" dirty="0"/>
                    </a:p>
                  </a:txBody>
                  <a:tcPr/>
                </a:tc>
                <a:tc>
                  <a:txBody>
                    <a:bodyPr/>
                    <a:lstStyle/>
                    <a:p>
                      <a:r>
                        <a:rPr kumimoji="1" lang="ja-JP" altLang="en-US" dirty="0"/>
                        <a:t>スタッフ</a:t>
                      </a:r>
                    </a:p>
                  </a:txBody>
                  <a:tcPr/>
                </a:tc>
                <a:tc>
                  <a:txBody>
                    <a:bodyPr/>
                    <a:lstStyle/>
                    <a:p>
                      <a:r>
                        <a:rPr kumimoji="1" lang="ja-JP" altLang="en-US" dirty="0"/>
                        <a:t>患者さん</a:t>
                      </a:r>
                    </a:p>
                  </a:txBody>
                  <a:tcPr/>
                </a:tc>
                <a:extLst>
                  <a:ext uri="{0D108BD9-81ED-4DB2-BD59-A6C34878D82A}">
                    <a16:rowId xmlns:a16="http://schemas.microsoft.com/office/drawing/2014/main" val="727708560"/>
                  </a:ext>
                </a:extLst>
              </a:tr>
              <a:tr h="376483">
                <a:tc>
                  <a:txBody>
                    <a:bodyPr/>
                    <a:lstStyle/>
                    <a:p>
                      <a:r>
                        <a:rPr kumimoji="1" lang="ja-JP" altLang="en-US" dirty="0"/>
                        <a:t>マスク</a:t>
                      </a:r>
                    </a:p>
                  </a:txBody>
                  <a:tcPr/>
                </a:tc>
                <a:tc>
                  <a:txBody>
                    <a:bodyPr/>
                    <a:lstStyle/>
                    <a:p>
                      <a:pPr algn="ctr"/>
                      <a:r>
                        <a:rPr kumimoji="1" lang="ja-JP" altLang="en-US" dirty="0"/>
                        <a:t>＋</a:t>
                      </a:r>
                    </a:p>
                  </a:txBody>
                  <a:tcPr/>
                </a:tc>
                <a:tc>
                  <a:txBody>
                    <a:bodyPr/>
                    <a:lstStyle/>
                    <a:p>
                      <a:pPr algn="ctr"/>
                      <a:r>
                        <a:rPr kumimoji="1" lang="ja-JP" altLang="en-US" dirty="0" err="1"/>
                        <a:t>ー</a:t>
                      </a:r>
                      <a:endParaRPr kumimoji="1" lang="ja-JP" altLang="en-US" dirty="0"/>
                    </a:p>
                  </a:txBody>
                  <a:tcPr/>
                </a:tc>
                <a:extLst>
                  <a:ext uri="{0D108BD9-81ED-4DB2-BD59-A6C34878D82A}">
                    <a16:rowId xmlns:a16="http://schemas.microsoft.com/office/drawing/2014/main" val="2511697675"/>
                  </a:ext>
                </a:extLst>
              </a:tr>
              <a:tr h="376483">
                <a:tc>
                  <a:txBody>
                    <a:bodyPr/>
                    <a:lstStyle/>
                    <a:p>
                      <a:r>
                        <a:rPr kumimoji="1" lang="ja-JP" altLang="en-US" dirty="0"/>
                        <a:t>アイシールド</a:t>
                      </a:r>
                    </a:p>
                  </a:txBody>
                  <a:tcPr/>
                </a:tc>
                <a:tc>
                  <a:txBody>
                    <a:bodyPr/>
                    <a:lstStyle/>
                    <a:p>
                      <a:pPr algn="ctr"/>
                      <a:r>
                        <a:rPr kumimoji="1" lang="ja-JP" altLang="en-US" dirty="0"/>
                        <a:t>＋</a:t>
                      </a:r>
                    </a:p>
                  </a:txBody>
                  <a:tcPr/>
                </a:tc>
                <a:tc>
                  <a:txBody>
                    <a:bodyPr/>
                    <a:lstStyle/>
                    <a:p>
                      <a:pPr algn="ctr"/>
                      <a:r>
                        <a:rPr kumimoji="1" lang="ja-JP" altLang="en-US" dirty="0" err="1"/>
                        <a:t>ー</a:t>
                      </a:r>
                      <a:endParaRPr kumimoji="1" lang="ja-JP" altLang="en-US" dirty="0"/>
                    </a:p>
                  </a:txBody>
                  <a:tcPr/>
                </a:tc>
                <a:extLst>
                  <a:ext uri="{0D108BD9-81ED-4DB2-BD59-A6C34878D82A}">
                    <a16:rowId xmlns:a16="http://schemas.microsoft.com/office/drawing/2014/main" val="3479182784"/>
                  </a:ext>
                </a:extLst>
              </a:tr>
              <a:tr h="376483">
                <a:tc gridSpan="3">
                  <a:txBody>
                    <a:bodyPr/>
                    <a:lstStyle/>
                    <a:p>
                      <a:pPr algn="ctr"/>
                      <a:r>
                        <a:rPr kumimoji="1" lang="ja-JP" altLang="en-US" dirty="0">
                          <a:highlight>
                            <a:srgbClr val="66FF66"/>
                          </a:highlight>
                        </a:rPr>
                        <a:t>低リスク</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596820276"/>
                  </a:ext>
                </a:extLst>
              </a:tr>
            </a:tbl>
          </a:graphicData>
        </a:graphic>
      </p:graphicFrame>
      <p:graphicFrame>
        <p:nvGraphicFramePr>
          <p:cNvPr id="27" name="表 26">
            <a:extLst>
              <a:ext uri="{FF2B5EF4-FFF2-40B4-BE49-F238E27FC236}">
                <a16:creationId xmlns:a16="http://schemas.microsoft.com/office/drawing/2014/main" id="{E0DF2817-4E69-4E38-B402-B0E9A7158C03}"/>
              </a:ext>
            </a:extLst>
          </p:cNvPr>
          <p:cNvGraphicFramePr>
            <a:graphicFrameLocks noGrp="1"/>
          </p:cNvGraphicFramePr>
          <p:nvPr>
            <p:extLst>
              <p:ext uri="{D42A27DB-BD31-4B8C-83A1-F6EECF244321}">
                <p14:modId xmlns:p14="http://schemas.microsoft.com/office/powerpoint/2010/main" val="1534915162"/>
              </p:ext>
            </p:extLst>
          </p:nvPr>
        </p:nvGraphicFramePr>
        <p:xfrm>
          <a:off x="8753556" y="3334548"/>
          <a:ext cx="3223761" cy="1137773"/>
        </p:xfrm>
        <a:graphic>
          <a:graphicData uri="http://schemas.openxmlformats.org/drawingml/2006/table">
            <a:tbl>
              <a:tblPr firstRow="1" bandRow="1">
                <a:tableStyleId>{5940675A-B579-460E-94D1-54222C63F5DA}</a:tableStyleId>
              </a:tblPr>
              <a:tblGrid>
                <a:gridCol w="880574">
                  <a:extLst>
                    <a:ext uri="{9D8B030D-6E8A-4147-A177-3AD203B41FA5}">
                      <a16:colId xmlns:a16="http://schemas.microsoft.com/office/drawing/2014/main" val="2427719589"/>
                    </a:ext>
                  </a:extLst>
                </a:gridCol>
                <a:gridCol w="1175657">
                  <a:extLst>
                    <a:ext uri="{9D8B030D-6E8A-4147-A177-3AD203B41FA5}">
                      <a16:colId xmlns:a16="http://schemas.microsoft.com/office/drawing/2014/main" val="3757407253"/>
                    </a:ext>
                  </a:extLst>
                </a:gridCol>
                <a:gridCol w="1167530">
                  <a:extLst>
                    <a:ext uri="{9D8B030D-6E8A-4147-A177-3AD203B41FA5}">
                      <a16:colId xmlns:a16="http://schemas.microsoft.com/office/drawing/2014/main" val="3251395342"/>
                    </a:ext>
                  </a:extLst>
                </a:gridCol>
              </a:tblGrid>
              <a:tr h="370840">
                <a:tc>
                  <a:txBody>
                    <a:bodyPr/>
                    <a:lstStyle/>
                    <a:p>
                      <a:endParaRPr lang="ja-JP" altLang="en-US" dirty="0"/>
                    </a:p>
                  </a:txBody>
                  <a:tcPr/>
                </a:tc>
                <a:tc>
                  <a:txBody>
                    <a:bodyPr/>
                    <a:lstStyle/>
                    <a:p>
                      <a:r>
                        <a:rPr kumimoji="1" lang="ja-JP" altLang="en-US" dirty="0"/>
                        <a:t>スタッフ</a:t>
                      </a:r>
                    </a:p>
                  </a:txBody>
                  <a:tcPr/>
                </a:tc>
                <a:tc>
                  <a:txBody>
                    <a:bodyPr/>
                    <a:lstStyle/>
                    <a:p>
                      <a:r>
                        <a:rPr kumimoji="1" lang="ja-JP" altLang="en-US" dirty="0"/>
                        <a:t>患者さん</a:t>
                      </a:r>
                    </a:p>
                  </a:txBody>
                  <a:tcPr/>
                </a:tc>
                <a:extLst>
                  <a:ext uri="{0D108BD9-81ED-4DB2-BD59-A6C34878D82A}">
                    <a16:rowId xmlns:a16="http://schemas.microsoft.com/office/drawing/2014/main" val="727708560"/>
                  </a:ext>
                </a:extLst>
              </a:tr>
              <a:tr h="370840">
                <a:tc>
                  <a:txBody>
                    <a:bodyPr/>
                    <a:lstStyle/>
                    <a:p>
                      <a:r>
                        <a:rPr kumimoji="1" lang="ja-JP" altLang="en-US" dirty="0"/>
                        <a:t>マスク</a:t>
                      </a:r>
                    </a:p>
                  </a:txBody>
                  <a:tcPr/>
                </a:tc>
                <a:tc>
                  <a:txBody>
                    <a:bodyPr/>
                    <a:lstStyle/>
                    <a:p>
                      <a:pPr algn="ctr"/>
                      <a:r>
                        <a:rPr kumimoji="1" lang="ja-JP" altLang="en-US" dirty="0">
                          <a:solidFill>
                            <a:srgbClr val="FF0000"/>
                          </a:solidFill>
                        </a:rPr>
                        <a:t>＋</a:t>
                      </a:r>
                    </a:p>
                  </a:txBody>
                  <a:tcPr/>
                </a:tc>
                <a:tc>
                  <a:txBody>
                    <a:bodyPr/>
                    <a:lstStyle/>
                    <a:p>
                      <a:pPr algn="ctr"/>
                      <a:r>
                        <a:rPr kumimoji="1" lang="ja-JP" altLang="en-US" dirty="0">
                          <a:solidFill>
                            <a:srgbClr val="FF0000"/>
                          </a:solidFill>
                        </a:rPr>
                        <a:t>＋</a:t>
                      </a:r>
                    </a:p>
                  </a:txBody>
                  <a:tcPr/>
                </a:tc>
                <a:extLst>
                  <a:ext uri="{0D108BD9-81ED-4DB2-BD59-A6C34878D82A}">
                    <a16:rowId xmlns:a16="http://schemas.microsoft.com/office/drawing/2014/main" val="2511697675"/>
                  </a:ext>
                </a:extLst>
              </a:tr>
              <a:tr h="396093">
                <a:tc gridSpan="3">
                  <a:txBody>
                    <a:bodyPr/>
                    <a:lstStyle/>
                    <a:p>
                      <a:pPr algn="ctr"/>
                      <a:r>
                        <a:rPr kumimoji="1" lang="ja-JP" altLang="en-US" dirty="0">
                          <a:highlight>
                            <a:srgbClr val="66FF66"/>
                          </a:highlight>
                        </a:rPr>
                        <a:t>低リスク</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596820276"/>
                  </a:ext>
                </a:extLst>
              </a:tr>
            </a:tbl>
          </a:graphicData>
        </a:graphic>
      </p:graphicFrame>
      <p:sp>
        <p:nvSpPr>
          <p:cNvPr id="29" name="角丸四角形 15">
            <a:extLst>
              <a:ext uri="{FF2B5EF4-FFF2-40B4-BE49-F238E27FC236}">
                <a16:creationId xmlns:a16="http://schemas.microsoft.com/office/drawing/2014/main" id="{B4B4EA80-6D75-4A3A-967B-F9B1562E0885}"/>
              </a:ext>
            </a:extLst>
          </p:cNvPr>
          <p:cNvSpPr/>
          <p:nvPr/>
        </p:nvSpPr>
        <p:spPr>
          <a:xfrm>
            <a:off x="4521568" y="1253543"/>
            <a:ext cx="4410404" cy="130178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F8B9619B-114D-4D1B-8B8F-2378C39F3808}"/>
              </a:ext>
            </a:extLst>
          </p:cNvPr>
          <p:cNvSpPr txBox="1"/>
          <p:nvPr/>
        </p:nvSpPr>
        <p:spPr>
          <a:xfrm>
            <a:off x="4800804" y="957542"/>
            <a:ext cx="4092037" cy="84319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手指衛生は絶対条件！</a:t>
            </a:r>
            <a:endParaRPr kumimoji="1" lang="en-US" altLang="ja-JP" sz="2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C7921522-BCFB-486C-98EF-503D11E8C34A}"/>
              </a:ext>
            </a:extLst>
          </p:cNvPr>
          <p:cNvSpPr txBox="1"/>
          <p:nvPr/>
        </p:nvSpPr>
        <p:spPr>
          <a:xfrm>
            <a:off x="4967699" y="1713528"/>
            <a:ext cx="3861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低リスク：自分で健康観察</a:t>
            </a:r>
          </a:p>
        </p:txBody>
      </p:sp>
      <p:sp>
        <p:nvSpPr>
          <p:cNvPr id="32" name="テキスト ボックス 31">
            <a:extLst>
              <a:ext uri="{FF2B5EF4-FFF2-40B4-BE49-F238E27FC236}">
                <a16:creationId xmlns:a16="http://schemas.microsoft.com/office/drawing/2014/main" id="{B4BBA8A3-40AE-44E3-8414-B9913D44E878}"/>
              </a:ext>
            </a:extLst>
          </p:cNvPr>
          <p:cNvSpPr txBox="1"/>
          <p:nvPr/>
        </p:nvSpPr>
        <p:spPr>
          <a:xfrm>
            <a:off x="4711075" y="1305569"/>
            <a:ext cx="34911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接触した日から</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14</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日間</a:t>
            </a:r>
          </a:p>
        </p:txBody>
      </p:sp>
      <p:sp>
        <p:nvSpPr>
          <p:cNvPr id="33" name="テキスト ボックス 32">
            <a:extLst>
              <a:ext uri="{FF2B5EF4-FFF2-40B4-BE49-F238E27FC236}">
                <a16:creationId xmlns:a16="http://schemas.microsoft.com/office/drawing/2014/main" id="{5D6DB241-1F78-4DA3-A23E-6E6E2AAA001E}"/>
              </a:ext>
            </a:extLst>
          </p:cNvPr>
          <p:cNvSpPr txBox="1"/>
          <p:nvPr/>
        </p:nvSpPr>
        <p:spPr>
          <a:xfrm>
            <a:off x="4967700" y="2095551"/>
            <a:ext cx="37831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中・高リスク：就業制限</a:t>
            </a:r>
          </a:p>
        </p:txBody>
      </p:sp>
      <p:grpSp>
        <p:nvGrpSpPr>
          <p:cNvPr id="7" name="グループ化 6">
            <a:extLst>
              <a:ext uri="{FF2B5EF4-FFF2-40B4-BE49-F238E27FC236}">
                <a16:creationId xmlns:a16="http://schemas.microsoft.com/office/drawing/2014/main" id="{7CDF50E4-3032-440B-8DC7-341F9968AB77}"/>
              </a:ext>
            </a:extLst>
          </p:cNvPr>
          <p:cNvGrpSpPr/>
          <p:nvPr/>
        </p:nvGrpSpPr>
        <p:grpSpPr>
          <a:xfrm>
            <a:off x="1837117" y="282501"/>
            <a:ext cx="352566" cy="341748"/>
            <a:chOff x="3530266" y="1090569"/>
            <a:chExt cx="689055" cy="667913"/>
          </a:xfrm>
        </p:grpSpPr>
        <p:cxnSp>
          <p:nvCxnSpPr>
            <p:cNvPr id="4" name="直線矢印コネクタ 3">
              <a:extLst>
                <a:ext uri="{FF2B5EF4-FFF2-40B4-BE49-F238E27FC236}">
                  <a16:creationId xmlns:a16="http://schemas.microsoft.com/office/drawing/2014/main" id="{52FFEE2D-129D-426A-9705-D4279204EFDA}"/>
                </a:ext>
              </a:extLst>
            </p:cNvPr>
            <p:cNvCxnSpPr/>
            <p:nvPr/>
          </p:nvCxnSpPr>
          <p:spPr>
            <a:xfrm>
              <a:off x="3561586" y="1090569"/>
              <a:ext cx="657735" cy="667913"/>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0729806-3491-4665-BCE3-13BA7572E807}"/>
                </a:ext>
              </a:extLst>
            </p:cNvPr>
            <p:cNvCxnSpPr/>
            <p:nvPr/>
          </p:nvCxnSpPr>
          <p:spPr>
            <a:xfrm flipV="1">
              <a:off x="3530266" y="1090569"/>
              <a:ext cx="689055" cy="6679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32125043-4DBC-4211-92E1-2190DD29F2A6}"/>
              </a:ext>
            </a:extLst>
          </p:cNvPr>
          <p:cNvGrpSpPr/>
          <p:nvPr/>
        </p:nvGrpSpPr>
        <p:grpSpPr>
          <a:xfrm>
            <a:off x="1923516" y="3639785"/>
            <a:ext cx="352566" cy="341748"/>
            <a:chOff x="3530266" y="1090569"/>
            <a:chExt cx="689055" cy="667913"/>
          </a:xfrm>
        </p:grpSpPr>
        <p:cxnSp>
          <p:nvCxnSpPr>
            <p:cNvPr id="35" name="直線矢印コネクタ 34">
              <a:extLst>
                <a:ext uri="{FF2B5EF4-FFF2-40B4-BE49-F238E27FC236}">
                  <a16:creationId xmlns:a16="http://schemas.microsoft.com/office/drawing/2014/main" id="{68961B87-DFB5-4018-A789-F4BDD1447DD2}"/>
                </a:ext>
              </a:extLst>
            </p:cNvPr>
            <p:cNvCxnSpPr/>
            <p:nvPr/>
          </p:nvCxnSpPr>
          <p:spPr>
            <a:xfrm>
              <a:off x="3561586" y="1090569"/>
              <a:ext cx="657735" cy="667913"/>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D3507AD-9021-43BF-BF40-C4D245913F9A}"/>
                </a:ext>
              </a:extLst>
            </p:cNvPr>
            <p:cNvCxnSpPr/>
            <p:nvPr/>
          </p:nvCxnSpPr>
          <p:spPr>
            <a:xfrm flipV="1">
              <a:off x="3530266" y="1090569"/>
              <a:ext cx="689055" cy="6679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楕円 8">
            <a:extLst>
              <a:ext uri="{FF2B5EF4-FFF2-40B4-BE49-F238E27FC236}">
                <a16:creationId xmlns:a16="http://schemas.microsoft.com/office/drawing/2014/main" id="{D10265E1-C3A1-46A3-8FA3-EECCFD3F9597}"/>
              </a:ext>
            </a:extLst>
          </p:cNvPr>
          <p:cNvSpPr/>
          <p:nvPr/>
        </p:nvSpPr>
        <p:spPr>
          <a:xfrm>
            <a:off x="6507572" y="2699177"/>
            <a:ext cx="618307" cy="6183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楕円 36">
            <a:extLst>
              <a:ext uri="{FF2B5EF4-FFF2-40B4-BE49-F238E27FC236}">
                <a16:creationId xmlns:a16="http://schemas.microsoft.com/office/drawing/2014/main" id="{3F0235BD-F459-43A3-BAB3-A58AFD119285}"/>
              </a:ext>
            </a:extLst>
          </p:cNvPr>
          <p:cNvSpPr/>
          <p:nvPr/>
        </p:nvSpPr>
        <p:spPr>
          <a:xfrm>
            <a:off x="10296182" y="635801"/>
            <a:ext cx="618307" cy="6183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7443207B-3687-4E01-B103-DBBDCD6B812A}"/>
              </a:ext>
            </a:extLst>
          </p:cNvPr>
          <p:cNvSpPr/>
          <p:nvPr/>
        </p:nvSpPr>
        <p:spPr>
          <a:xfrm>
            <a:off x="6171641" y="3279441"/>
            <a:ext cx="92845" cy="264408"/>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フリーフォーム: 図形 37">
            <a:extLst>
              <a:ext uri="{FF2B5EF4-FFF2-40B4-BE49-F238E27FC236}">
                <a16:creationId xmlns:a16="http://schemas.microsoft.com/office/drawing/2014/main" id="{6390B22C-CDB9-4EEB-A9F5-9E68FA16DF73}"/>
              </a:ext>
            </a:extLst>
          </p:cNvPr>
          <p:cNvSpPr/>
          <p:nvPr/>
        </p:nvSpPr>
        <p:spPr>
          <a:xfrm>
            <a:off x="1675255" y="3934264"/>
            <a:ext cx="161862" cy="314909"/>
          </a:xfrm>
          <a:custGeom>
            <a:avLst/>
            <a:gdLst>
              <a:gd name="connsiteX0" fmla="*/ 50242 w 161862"/>
              <a:gd name="connsiteY0" fmla="*/ 103893 h 314909"/>
              <a:gd name="connsiteX1" fmla="*/ 160774 w 161862"/>
              <a:gd name="connsiteY1" fmla="*/ 3410 h 314909"/>
              <a:gd name="connsiteX2" fmla="*/ 100484 w 161862"/>
              <a:gd name="connsiteY2" fmla="*/ 214425 h 314909"/>
              <a:gd name="connsiteX3" fmla="*/ 0 w 161862"/>
              <a:gd name="connsiteY3" fmla="*/ 314909 h 314909"/>
            </a:gdLst>
            <a:ahLst/>
            <a:cxnLst>
              <a:cxn ang="0">
                <a:pos x="connsiteX0" y="connsiteY0"/>
              </a:cxn>
              <a:cxn ang="0">
                <a:pos x="connsiteX1" y="connsiteY1"/>
              </a:cxn>
              <a:cxn ang="0">
                <a:pos x="connsiteX2" y="connsiteY2"/>
              </a:cxn>
              <a:cxn ang="0">
                <a:pos x="connsiteX3" y="connsiteY3"/>
              </a:cxn>
            </a:cxnLst>
            <a:rect l="l" t="t" r="r" b="b"/>
            <a:pathLst>
              <a:path w="161862" h="314909">
                <a:moveTo>
                  <a:pt x="50242" y="103893"/>
                </a:moveTo>
                <a:cubicBezTo>
                  <a:pt x="101321" y="44440"/>
                  <a:pt x="152400" y="-15012"/>
                  <a:pt x="160774" y="3410"/>
                </a:cubicBezTo>
                <a:cubicBezTo>
                  <a:pt x="169148" y="21832"/>
                  <a:pt x="127280" y="162509"/>
                  <a:pt x="100484" y="214425"/>
                </a:cubicBezTo>
                <a:cubicBezTo>
                  <a:pt x="73688" y="266341"/>
                  <a:pt x="36844" y="290625"/>
                  <a:pt x="0" y="314909"/>
                </a:cubicBezTo>
              </a:path>
            </a:pathLst>
          </a:custGeom>
          <a:no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F608F149-7E2E-459A-81A1-57827A5AFB26}"/>
              </a:ext>
            </a:extLst>
          </p:cNvPr>
          <p:cNvSpPr txBox="1"/>
          <p:nvPr/>
        </p:nvSpPr>
        <p:spPr>
          <a:xfrm>
            <a:off x="9180818" y="6380929"/>
            <a:ext cx="184731" cy="369332"/>
          </a:xfrm>
          <a:prstGeom prst="rect">
            <a:avLst/>
          </a:prstGeom>
          <a:noFill/>
        </p:spPr>
        <p:txBody>
          <a:bodyPr wrap="none" rtlCol="0">
            <a:spAutoFit/>
          </a:bodyPr>
          <a:lstStyle/>
          <a:p>
            <a:endParaRPr kumimoji="1" lang="en-US" altLang="ja-JP" dirty="0"/>
          </a:p>
        </p:txBody>
      </p:sp>
      <p:sp>
        <p:nvSpPr>
          <p:cNvPr id="40" name="正方形/長方形 39">
            <a:extLst>
              <a:ext uri="{FF2B5EF4-FFF2-40B4-BE49-F238E27FC236}">
                <a16:creationId xmlns:a16="http://schemas.microsoft.com/office/drawing/2014/main" id="{EA62D2F9-E275-4F5F-B1AE-27D389C6DF2E}"/>
              </a:ext>
            </a:extLst>
          </p:cNvPr>
          <p:cNvSpPr/>
          <p:nvPr/>
        </p:nvSpPr>
        <p:spPr>
          <a:xfrm>
            <a:off x="9126897" y="6014264"/>
            <a:ext cx="2850420" cy="738664"/>
          </a:xfrm>
          <a:prstGeom prst="rect">
            <a:avLst/>
          </a:prstGeom>
        </p:spPr>
        <p:txBody>
          <a:bodyPr wrap="square">
            <a:spAutoFit/>
          </a:bodyPr>
          <a:lstStyle/>
          <a:p>
            <a:r>
              <a:rPr lang="ja-JP" altLang="en-US" sz="1400" dirty="0">
                <a:solidFill>
                  <a:srgbClr val="000000"/>
                </a:solidFill>
                <a:latin typeface="メイリオ" panose="020B0604030504040204" pitchFamily="50" charset="-128"/>
                <a:ea typeface="メイリオ" panose="020B0604030504040204" pitchFamily="50" charset="-128"/>
              </a:rPr>
              <a:t>環境感染学会：</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医療機関における新型コロナウイルス感染症への対応ガイドの第２版</a:t>
            </a:r>
            <a:endParaRPr lang="ja-JP" altLang="en-US" sz="1400" dirty="0"/>
          </a:p>
        </p:txBody>
      </p:sp>
      <p:sp>
        <p:nvSpPr>
          <p:cNvPr id="41" name="正方形/長方形 40">
            <a:extLst>
              <a:ext uri="{FF2B5EF4-FFF2-40B4-BE49-F238E27FC236}">
                <a16:creationId xmlns:a16="http://schemas.microsoft.com/office/drawing/2014/main" id="{18577E89-9956-41B5-9855-FDB19CF7F587}"/>
              </a:ext>
            </a:extLst>
          </p:cNvPr>
          <p:cNvSpPr/>
          <p:nvPr/>
        </p:nvSpPr>
        <p:spPr>
          <a:xfrm>
            <a:off x="4014519" y="147104"/>
            <a:ext cx="5505033" cy="461665"/>
          </a:xfrm>
          <a:prstGeom prst="rect">
            <a:avLst/>
          </a:prstGeom>
        </p:spPr>
        <p:txBody>
          <a:bodyPr wrap="none">
            <a:spAutoFit/>
          </a:bodyPr>
          <a:lstStyle/>
          <a:p>
            <a:r>
              <a:rPr lang="ja-JP" altLang="en-US" sz="2400" dirty="0">
                <a:solidFill>
                  <a:srgbClr val="0000CC"/>
                </a:solidFill>
              </a:rPr>
              <a:t>医療従事者の曝露のリスク評価と対応 </a:t>
            </a:r>
          </a:p>
        </p:txBody>
      </p:sp>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22</a:t>
            </a:fld>
            <a:endParaRPr kumimoji="1" lang="ja-JP" altLang="en-US"/>
          </a:p>
        </p:txBody>
      </p:sp>
    </p:spTree>
    <p:extLst>
      <p:ext uri="{BB962C8B-B14F-4D97-AF65-F5344CB8AC3E}">
        <p14:creationId xmlns:p14="http://schemas.microsoft.com/office/powerpoint/2010/main" val="391873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41F1F-22A7-4B9C-AE42-283A41053BD1}"/>
              </a:ext>
            </a:extLst>
          </p:cNvPr>
          <p:cNvSpPr>
            <a:spLocks noGrp="1"/>
          </p:cNvSpPr>
          <p:nvPr>
            <p:ph type="title"/>
          </p:nvPr>
        </p:nvSpPr>
        <p:spPr>
          <a:xfrm>
            <a:off x="375975" y="184150"/>
            <a:ext cx="11491127" cy="1325563"/>
          </a:xfrm>
        </p:spPr>
        <p:txBody>
          <a:bodyPr>
            <a:normAutofit/>
          </a:bodyPr>
          <a:lstStyle/>
          <a:p>
            <a:r>
              <a:rPr lang="en-US" altLang="ja-JP" sz="2000" b="1" dirty="0">
                <a:solidFill>
                  <a:srgbClr val="0000CC"/>
                </a:solidFill>
                <a:latin typeface="ＭＳ Ｐゴシック" panose="020B0600070205080204" pitchFamily="50" charset="-128"/>
                <a:ea typeface="ＭＳ Ｐゴシック" panose="020B0600070205080204" pitchFamily="50" charset="-128"/>
              </a:rPr>
              <a:t>Physical Distancing, Face Masks, and Eye Protection to Prevent Person-To-Person Transmission of SARS-CoV-2 and COVID-19: A Systematic Review and Meta-Analysis </a:t>
            </a:r>
            <a:br>
              <a:rPr lang="en-US" altLang="ja-JP" sz="2000" b="1" dirty="0">
                <a:solidFill>
                  <a:srgbClr val="0000CC"/>
                </a:solidFill>
                <a:latin typeface="ＭＳ Ｐゴシック" panose="020B0600070205080204" pitchFamily="50" charset="-128"/>
                <a:ea typeface="ＭＳ Ｐゴシック" panose="020B0600070205080204" pitchFamily="50" charset="-128"/>
              </a:rPr>
            </a:br>
            <a:r>
              <a:rPr lang="ja-JP" altLang="en-US" sz="2000" b="1" dirty="0">
                <a:solidFill>
                  <a:srgbClr val="0000CC"/>
                </a:solidFill>
                <a:latin typeface="ＭＳ Ｐゴシック" panose="020B0600070205080204" pitchFamily="50" charset="-128"/>
                <a:ea typeface="ＭＳ Ｐゴシック" panose="020B0600070205080204" pitchFamily="50" charset="-128"/>
              </a:rPr>
              <a:t>（人との距離、マスク、眼保護が新型コロナコロナウイルスのヒトーヒト感染の予防効果：網羅的文献検索と統合（メタ）解析）</a:t>
            </a:r>
            <a:endParaRPr kumimoji="1" lang="ja-JP" altLang="en-US" sz="2000" dirty="0">
              <a:solidFill>
                <a:srgbClr val="0000CC"/>
              </a:solidFill>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A1207078-BEBF-4FDF-B5E3-C189B5C67C54}"/>
              </a:ext>
            </a:extLst>
          </p:cNvPr>
          <p:cNvSpPr>
            <a:spLocks noGrp="1"/>
          </p:cNvSpPr>
          <p:nvPr>
            <p:ph idx="1"/>
          </p:nvPr>
        </p:nvSpPr>
        <p:spPr>
          <a:xfrm>
            <a:off x="265444" y="1733896"/>
            <a:ext cx="11601658" cy="3248792"/>
          </a:xfrm>
        </p:spPr>
        <p:txBody>
          <a:bodyPr>
            <a:normAutofit lnSpcReduction="10000"/>
          </a:bodyPr>
          <a:lstStyle/>
          <a:p>
            <a:r>
              <a:rPr kumimoji="1" lang="en-US" altLang="ja-JP" sz="2000" dirty="0">
                <a:latin typeface="ＭＳ Ｐゴシック" panose="020B0600070205080204" pitchFamily="50" charset="-128"/>
                <a:ea typeface="ＭＳ Ｐゴシック" panose="020B0600070205080204" pitchFamily="50" charset="-128"/>
              </a:rPr>
              <a:t>16</a:t>
            </a:r>
            <a:r>
              <a:rPr kumimoji="1" lang="ja-JP" altLang="en-US" sz="2000" dirty="0">
                <a:latin typeface="ＭＳ Ｐゴシック" panose="020B0600070205080204" pitchFamily="50" charset="-128"/>
                <a:ea typeface="ＭＳ Ｐゴシック" panose="020B0600070205080204" pitchFamily="50" charset="-128"/>
              </a:rPr>
              <a:t>か国、</a:t>
            </a:r>
            <a:r>
              <a:rPr kumimoji="1" lang="en-US" altLang="ja-JP" sz="2000" dirty="0">
                <a:latin typeface="ＭＳ Ｐゴシック" panose="020B0600070205080204" pitchFamily="50" charset="-128"/>
                <a:ea typeface="ＭＳ Ｐゴシック" panose="020B0600070205080204" pitchFamily="50" charset="-128"/>
              </a:rPr>
              <a:t>6</a:t>
            </a:r>
            <a:r>
              <a:rPr kumimoji="1" lang="ja-JP" altLang="en-US" sz="2000" dirty="0">
                <a:latin typeface="ＭＳ Ｐゴシック" panose="020B0600070205080204" pitchFamily="50" charset="-128"/>
                <a:ea typeface="ＭＳ Ｐゴシック" panose="020B0600070205080204" pitchFamily="50" charset="-128"/>
              </a:rPr>
              <a:t>大陸から報告された</a:t>
            </a:r>
            <a:r>
              <a:rPr kumimoji="1" lang="en-US" altLang="ja-JP" sz="2000" dirty="0">
                <a:latin typeface="ＭＳ Ｐゴシック" panose="020B0600070205080204" pitchFamily="50" charset="-128"/>
                <a:ea typeface="ＭＳ Ｐゴシック" panose="020B0600070205080204" pitchFamily="50" charset="-128"/>
              </a:rPr>
              <a:t>172</a:t>
            </a:r>
            <a:r>
              <a:rPr kumimoji="1" lang="ja-JP" altLang="en-US" sz="2000" dirty="0">
                <a:latin typeface="ＭＳ Ｐゴシック" panose="020B0600070205080204" pitchFamily="50" charset="-128"/>
                <a:ea typeface="ＭＳ Ｐゴシック" panose="020B0600070205080204" pitchFamily="50" charset="-128"/>
              </a:rPr>
              <a:t>編の論文を抽出し、</a:t>
            </a:r>
            <a:r>
              <a:rPr kumimoji="1" lang="en-US" altLang="ja-JP" sz="2000" dirty="0">
                <a:latin typeface="ＭＳ Ｐゴシック" panose="020B0600070205080204" pitchFamily="50" charset="-128"/>
                <a:ea typeface="ＭＳ Ｐゴシック" panose="020B0600070205080204" pitchFamily="50" charset="-128"/>
              </a:rPr>
              <a:t>44</a:t>
            </a:r>
            <a:r>
              <a:rPr kumimoji="1" lang="ja-JP" altLang="en-US" sz="2000" dirty="0">
                <a:latin typeface="ＭＳ Ｐゴシック" panose="020B0600070205080204" pitchFamily="50" charset="-128"/>
                <a:ea typeface="ＭＳ Ｐゴシック" panose="020B0600070205080204" pitchFamily="50" charset="-128"/>
              </a:rPr>
              <a:t>件の比較研究</a:t>
            </a:r>
            <a:r>
              <a:rPr lang="ja-JP" altLang="en-US" sz="2000" dirty="0">
                <a:latin typeface="ＭＳ Ｐゴシック" panose="020B0600070205080204" pitchFamily="50" charset="-128"/>
                <a:ea typeface="ＭＳ Ｐゴシック" panose="020B0600070205080204" pitchFamily="50" charset="-128"/>
              </a:rPr>
              <a:t>（解析対象、医療現場と非医療現場の</a:t>
            </a:r>
            <a:r>
              <a:rPr lang="en-US" altLang="ja-JP" sz="2000" dirty="0">
                <a:latin typeface="ＭＳ Ｐゴシック" panose="020B0600070205080204" pitchFamily="50" charset="-128"/>
                <a:ea typeface="ＭＳ Ｐゴシック" panose="020B0600070205080204" pitchFamily="50" charset="-128"/>
              </a:rPr>
              <a:t>25,697</a:t>
            </a:r>
            <a:r>
              <a:rPr lang="ja-JP" altLang="en-US" sz="2000" dirty="0">
                <a:latin typeface="ＭＳ Ｐゴシック" panose="020B0600070205080204" pitchFamily="50" charset="-128"/>
                <a:ea typeface="ＭＳ Ｐゴシック" panose="020B0600070205080204" pitchFamily="50" charset="-128"/>
              </a:rPr>
              <a:t>人）</a:t>
            </a:r>
            <a:r>
              <a:rPr kumimoji="1" lang="ja-JP" altLang="en-US" sz="2000" dirty="0">
                <a:latin typeface="ＭＳ Ｐゴシック" panose="020B0600070205080204" pitchFamily="50" charset="-128"/>
                <a:ea typeface="ＭＳ Ｐゴシック" panose="020B0600070205080204" pitchFamily="50" charset="-128"/>
              </a:rPr>
              <a:t>をメタ分析した。</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ウイルスの伝播のリスク</a:t>
            </a:r>
            <a:endParaRPr kumimoji="1" lang="en-US" altLang="ja-JP" sz="2000" dirty="0">
              <a:latin typeface="ＭＳ Ｐゴシック" panose="020B0600070205080204" pitchFamily="50" charset="-128"/>
              <a:ea typeface="ＭＳ Ｐゴシック" panose="020B0600070205080204" pitchFamily="50" charset="-128"/>
            </a:endParaRPr>
          </a:p>
          <a:p>
            <a:pPr lvl="1">
              <a:buFont typeface="Wingdings" panose="05000000000000000000" pitchFamily="2" charset="2"/>
              <a:buChar char="Ø"/>
            </a:pPr>
            <a:r>
              <a:rPr lang="ja-JP" altLang="en-US" sz="2000" dirty="0">
                <a:latin typeface="ＭＳ Ｐゴシック" panose="020B0600070205080204" pitchFamily="50" charset="-128"/>
                <a:ea typeface="ＭＳ Ｐゴシック" panose="020B0600070205080204" pitchFamily="50" charset="-128"/>
              </a:rPr>
              <a:t>ヒトとの距離（解析対象</a:t>
            </a:r>
            <a:r>
              <a:rPr lang="en-US" altLang="ja-JP" sz="2000" dirty="0">
                <a:latin typeface="ＭＳ Ｐゴシック" panose="020B0600070205080204" pitchFamily="50" charset="-128"/>
                <a:ea typeface="ＭＳ Ｐゴシック" panose="020B0600070205080204" pitchFamily="50" charset="-128"/>
              </a:rPr>
              <a:t>10,736</a:t>
            </a:r>
            <a:r>
              <a:rPr lang="ja-JP" altLang="en-US" sz="2000" dirty="0">
                <a:latin typeface="ＭＳ Ｐゴシック" panose="020B0600070205080204" pitchFamily="50" charset="-128"/>
                <a:ea typeface="ＭＳ Ｐゴシック" panose="020B0600070205080204" pitchFamily="50" charset="-128"/>
              </a:rPr>
              <a:t>例）、</a:t>
            </a:r>
            <a:r>
              <a:rPr lang="en-US" altLang="ja-JP" sz="2000" dirty="0">
                <a:latin typeface="ＭＳ Ｐゴシック" panose="020B0600070205080204" pitchFamily="50" charset="-128"/>
                <a:ea typeface="ＭＳ Ｐゴシック" panose="020B0600070205080204" pitchFamily="50" charset="-128"/>
              </a:rPr>
              <a:t>1m</a:t>
            </a:r>
            <a:r>
              <a:rPr lang="ja-JP" altLang="en-US" sz="2000" dirty="0">
                <a:latin typeface="ＭＳ Ｐゴシック" panose="020B0600070205080204" pitchFamily="50" charset="-128"/>
                <a:ea typeface="ＭＳ Ｐゴシック" panose="020B0600070205080204" pitchFamily="50" charset="-128"/>
              </a:rPr>
              <a:t>以上は</a:t>
            </a:r>
            <a:r>
              <a:rPr lang="en-US" altLang="ja-JP" sz="2000" dirty="0">
                <a:latin typeface="ＭＳ Ｐゴシック" panose="020B0600070205080204" pitchFamily="50" charset="-128"/>
                <a:ea typeface="ＭＳ Ｐゴシック" panose="020B0600070205080204" pitchFamily="50" charset="-128"/>
              </a:rPr>
              <a:t>1m</a:t>
            </a:r>
            <a:r>
              <a:rPr lang="ja-JP" altLang="en-US" sz="2000" dirty="0">
                <a:latin typeface="ＭＳ Ｐゴシック" panose="020B0600070205080204" pitchFamily="50" charset="-128"/>
                <a:ea typeface="ＭＳ Ｐゴシック" panose="020B0600070205080204" pitchFamily="50" charset="-128"/>
              </a:rPr>
              <a:t>以下よりもリスクは優位に低かった（調整後オッズ比</a:t>
            </a:r>
            <a:r>
              <a:rPr lang="en-US" altLang="ja-JP" sz="2000" dirty="0">
                <a:latin typeface="ＭＳ Ｐゴシック" panose="020B0600070205080204" pitchFamily="50" charset="-128"/>
                <a:ea typeface="ＭＳ Ｐゴシック" panose="020B0600070205080204" pitchFamily="50" charset="-128"/>
              </a:rPr>
              <a:t>0.18[95%</a:t>
            </a:r>
            <a:r>
              <a:rPr lang="ja-JP" altLang="en-US" sz="2000" dirty="0">
                <a:latin typeface="ＭＳ Ｐゴシック" panose="020B0600070205080204" pitchFamily="50" charset="-128"/>
                <a:ea typeface="ＭＳ Ｐゴシック" panose="020B0600070205080204" pitchFamily="50" charset="-128"/>
              </a:rPr>
              <a:t>信頼区間</a:t>
            </a:r>
            <a:r>
              <a:rPr lang="en-US" altLang="ja-JP" sz="2000" dirty="0">
                <a:latin typeface="ＭＳ Ｐゴシック" panose="020B0600070205080204" pitchFamily="50" charset="-128"/>
                <a:ea typeface="ＭＳ Ｐゴシック" panose="020B0600070205080204" pitchFamily="50" charset="-128"/>
              </a:rPr>
              <a:t>0.09-0.38]</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1m</a:t>
            </a:r>
            <a:r>
              <a:rPr lang="ja-JP" altLang="en-US" sz="2000" dirty="0">
                <a:latin typeface="ＭＳ Ｐゴシック" panose="020B0600070205080204" pitchFamily="50" charset="-128"/>
                <a:ea typeface="ＭＳ Ｐゴシック" panose="020B0600070205080204" pitchFamily="50" charset="-128"/>
              </a:rPr>
              <a:t>より</a:t>
            </a:r>
            <a:r>
              <a:rPr lang="en-US" altLang="ja-JP" sz="2000" dirty="0">
                <a:latin typeface="ＭＳ Ｐゴシック" panose="020B0600070205080204" pitchFamily="50" charset="-128"/>
                <a:ea typeface="ＭＳ Ｐゴシック" panose="020B0600070205080204" pitchFamily="50" charset="-128"/>
              </a:rPr>
              <a:t>2m</a:t>
            </a:r>
            <a:r>
              <a:rPr lang="ja-JP" altLang="en-US" sz="2000" dirty="0">
                <a:latin typeface="ＭＳ Ｐゴシック" panose="020B0600070205080204" pitchFamily="50" charset="-128"/>
                <a:ea typeface="ＭＳ Ｐゴシック" panose="020B0600070205080204" pitchFamily="50" charset="-128"/>
              </a:rPr>
              <a:t>離れたほうがより感染しにくく、人との距離が</a:t>
            </a:r>
            <a:r>
              <a:rPr lang="en-US" altLang="ja-JP" sz="2000" dirty="0">
                <a:latin typeface="ＭＳ Ｐゴシック" panose="020B0600070205080204" pitchFamily="50" charset="-128"/>
                <a:ea typeface="ＭＳ Ｐゴシック" panose="020B0600070205080204" pitchFamily="50" charset="-128"/>
              </a:rPr>
              <a:t>1m</a:t>
            </a:r>
            <a:r>
              <a:rPr lang="ja-JP" altLang="en-US" sz="2000" dirty="0" smtClean="0">
                <a:latin typeface="ＭＳ Ｐゴシック" panose="020B0600070205080204" pitchFamily="50" charset="-128"/>
                <a:ea typeface="ＭＳ Ｐゴシック" panose="020B0600070205080204" pitchFamily="50" charset="-128"/>
              </a:rPr>
              <a:t>ごとに</a:t>
            </a:r>
            <a:r>
              <a:rPr lang="ja-JP" altLang="en-US" sz="2000" dirty="0">
                <a:latin typeface="ＭＳ Ｐゴシック" panose="020B0600070205080204" pitchFamily="50" charset="-128"/>
                <a:ea typeface="ＭＳ Ｐゴシック" panose="020B0600070205080204" pitchFamily="50" charset="-128"/>
              </a:rPr>
              <a:t>相対</a:t>
            </a:r>
            <a:r>
              <a:rPr lang="ja-JP" altLang="en-US" sz="2000" dirty="0" smtClean="0">
                <a:latin typeface="ＭＳ Ｐゴシック" panose="020B0600070205080204" pitchFamily="50" charset="-128"/>
                <a:ea typeface="ＭＳ Ｐゴシック" panose="020B0600070205080204" pitchFamily="50" charset="-128"/>
              </a:rPr>
              <a:t>リスク</a:t>
            </a:r>
            <a:r>
              <a:rPr lang="ja-JP" altLang="en-US" sz="2000" dirty="0">
                <a:latin typeface="ＭＳ Ｐゴシック" panose="020B0600070205080204" pitchFamily="50" charset="-128"/>
                <a:ea typeface="ＭＳ Ｐゴシック" panose="020B0600070205080204" pitchFamily="50" charset="-128"/>
              </a:rPr>
              <a:t>が</a:t>
            </a:r>
            <a:r>
              <a:rPr lang="en-US" altLang="ja-JP" sz="2000" dirty="0">
                <a:latin typeface="ＭＳ Ｐゴシック" panose="020B0600070205080204" pitchFamily="50" charset="-128"/>
                <a:ea typeface="ＭＳ Ｐゴシック" panose="020B0600070205080204" pitchFamily="50" charset="-128"/>
              </a:rPr>
              <a:t>2.02</a:t>
            </a:r>
            <a:r>
              <a:rPr lang="ja-JP" altLang="en-US" sz="2000" dirty="0">
                <a:latin typeface="ＭＳ Ｐゴシック" panose="020B0600070205080204" pitchFamily="50" charset="-128"/>
                <a:ea typeface="ＭＳ Ｐゴシック" panose="020B0600070205080204" pitchFamily="50" charset="-128"/>
              </a:rPr>
              <a:t>倍低下した。</a:t>
            </a:r>
            <a:endParaRPr lang="en-US" altLang="ja-JP" sz="2000" dirty="0">
              <a:latin typeface="ＭＳ Ｐゴシック" panose="020B0600070205080204" pitchFamily="50" charset="-128"/>
              <a:ea typeface="ＭＳ Ｐゴシック" panose="020B0600070205080204" pitchFamily="50" charset="-128"/>
            </a:endParaRPr>
          </a:p>
          <a:p>
            <a:pPr lvl="1">
              <a:buFont typeface="Wingdings" panose="05000000000000000000" pitchFamily="2" charset="2"/>
              <a:buChar char="Ø"/>
            </a:pPr>
            <a:r>
              <a:rPr kumimoji="1" lang="ja-JP" altLang="en-US" sz="2000" dirty="0">
                <a:latin typeface="ＭＳ Ｐゴシック" panose="020B0600070205080204" pitchFamily="50" charset="-128"/>
                <a:ea typeface="ＭＳ Ｐゴシック" panose="020B0600070205080204" pitchFamily="50" charset="-128"/>
              </a:rPr>
              <a:t>マスクをつけると</a:t>
            </a:r>
            <a:r>
              <a:rPr lang="ja-JP" altLang="en-US" sz="2000" dirty="0">
                <a:latin typeface="ＭＳ Ｐゴシック" panose="020B0600070205080204" pitchFamily="50" charset="-128"/>
                <a:ea typeface="ＭＳ Ｐゴシック" panose="020B0600070205080204" pitchFamily="50" charset="-128"/>
              </a:rPr>
              <a:t>（解析対象</a:t>
            </a:r>
            <a:r>
              <a:rPr lang="en-US" altLang="ja-JP" sz="2000" dirty="0">
                <a:latin typeface="ＭＳ Ｐゴシック" panose="020B0600070205080204" pitchFamily="50" charset="-128"/>
                <a:ea typeface="ＭＳ Ｐゴシック" panose="020B0600070205080204" pitchFamily="50" charset="-128"/>
              </a:rPr>
              <a:t>2,647</a:t>
            </a:r>
            <a:r>
              <a:rPr lang="ja-JP" altLang="en-US" sz="2000" dirty="0">
                <a:latin typeface="ＭＳ Ｐゴシック" panose="020B0600070205080204" pitchFamily="50" charset="-128"/>
                <a:ea typeface="ＭＳ Ｐゴシック" panose="020B0600070205080204" pitchFamily="50" charset="-128"/>
              </a:rPr>
              <a:t>例） </a:t>
            </a:r>
            <a:r>
              <a:rPr kumimoji="1" lang="ja-JP" altLang="en-US"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マスクを着けていないときに比べ、</a:t>
            </a:r>
            <a:r>
              <a:rPr kumimoji="1" lang="ja-JP" altLang="en-US" sz="2000" dirty="0">
                <a:latin typeface="ＭＳ Ｐゴシック" panose="020B0600070205080204" pitchFamily="50" charset="-128"/>
                <a:ea typeface="ＭＳ Ｐゴシック" panose="020B0600070205080204" pitchFamily="50" charset="-128"/>
              </a:rPr>
              <a:t>大きくリスクは低減した</a:t>
            </a:r>
            <a:r>
              <a:rPr lang="ja-JP" altLang="en-US" sz="2000" dirty="0">
                <a:latin typeface="ＭＳ Ｐゴシック" panose="020B0600070205080204" pitchFamily="50" charset="-128"/>
                <a:ea typeface="ＭＳ Ｐゴシック" panose="020B0600070205080204" pitchFamily="50" charset="-128"/>
              </a:rPr>
              <a:t>（調整後オッズ比</a:t>
            </a:r>
            <a:r>
              <a:rPr lang="en-US" altLang="ja-JP" sz="2000" dirty="0">
                <a:latin typeface="ＭＳ Ｐゴシック" panose="020B0600070205080204" pitchFamily="50" charset="-128"/>
                <a:ea typeface="ＭＳ Ｐゴシック" panose="020B0600070205080204" pitchFamily="50" charset="-128"/>
              </a:rPr>
              <a:t>0.15[95%</a:t>
            </a:r>
            <a:r>
              <a:rPr lang="ja-JP" altLang="en-US" sz="2000" dirty="0">
                <a:latin typeface="ＭＳ Ｐゴシック" panose="020B0600070205080204" pitchFamily="50" charset="-128"/>
                <a:ea typeface="ＭＳ Ｐゴシック" panose="020B0600070205080204" pitchFamily="50" charset="-128"/>
              </a:rPr>
              <a:t>信頼区間</a:t>
            </a:r>
            <a:r>
              <a:rPr lang="en-US" altLang="ja-JP" sz="2000" dirty="0">
                <a:latin typeface="ＭＳ Ｐゴシック" panose="020B0600070205080204" pitchFamily="50" charset="-128"/>
                <a:ea typeface="ＭＳ Ｐゴシック" panose="020B0600070205080204" pitchFamily="50" charset="-128"/>
              </a:rPr>
              <a:t>0.07-0.34]</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N95</a:t>
            </a:r>
            <a:r>
              <a:rPr lang="ja-JP" altLang="en-US" sz="2000" dirty="0">
                <a:latin typeface="ＭＳ Ｐゴシック" panose="020B0600070205080204" pitchFamily="50" charset="-128"/>
                <a:ea typeface="ＭＳ Ｐゴシック" panose="020B0600070205080204" pitchFamily="50" charset="-128"/>
              </a:rPr>
              <a:t> マスクはサージカルマスクよりさらにリスクを低減した。</a:t>
            </a:r>
            <a:endParaRPr lang="en-US" altLang="ja-JP" sz="2000" dirty="0">
              <a:latin typeface="ＭＳ Ｐゴシック" panose="020B0600070205080204" pitchFamily="50" charset="-128"/>
              <a:ea typeface="ＭＳ Ｐゴシック" panose="020B0600070205080204" pitchFamily="50" charset="-128"/>
            </a:endParaRPr>
          </a:p>
          <a:p>
            <a:pPr lvl="1">
              <a:buFont typeface="Wingdings" panose="05000000000000000000" pitchFamily="2" charset="2"/>
              <a:buChar char="Ø"/>
            </a:pPr>
            <a:r>
              <a:rPr lang="ja-JP" altLang="en-US" sz="2000" dirty="0">
                <a:latin typeface="ＭＳ Ｐゴシック" panose="020B0600070205080204" pitchFamily="50" charset="-128"/>
                <a:ea typeface="ＭＳ Ｐゴシック" panose="020B0600070205080204" pitchFamily="50" charset="-128"/>
              </a:rPr>
              <a:t>眼の粘膜の保護（フェースマスクやゴーグル、 解析対象</a:t>
            </a:r>
            <a:r>
              <a:rPr lang="en-US" altLang="ja-JP" sz="2000" dirty="0">
                <a:latin typeface="ＭＳ Ｐゴシック" panose="020B0600070205080204" pitchFamily="50" charset="-128"/>
                <a:ea typeface="ＭＳ Ｐゴシック" panose="020B0600070205080204" pitchFamily="50" charset="-128"/>
              </a:rPr>
              <a:t>3,713</a:t>
            </a:r>
            <a:r>
              <a:rPr lang="ja-JP" altLang="en-US" sz="2000" dirty="0">
                <a:latin typeface="ＭＳ Ｐゴシック" panose="020B0600070205080204" pitchFamily="50" charset="-128"/>
                <a:ea typeface="ＭＳ Ｐゴシック" panose="020B0600070205080204" pitchFamily="50" charset="-128"/>
              </a:rPr>
              <a:t>例 ）は、 感染のリスクを低減する（調整後オッズ比</a:t>
            </a:r>
            <a:r>
              <a:rPr lang="en-US" altLang="ja-JP" sz="2000" dirty="0">
                <a:latin typeface="ＭＳ Ｐゴシック" panose="020B0600070205080204" pitchFamily="50" charset="-128"/>
                <a:ea typeface="ＭＳ Ｐゴシック" panose="020B0600070205080204" pitchFamily="50" charset="-128"/>
              </a:rPr>
              <a:t>0.22[95%</a:t>
            </a:r>
            <a:r>
              <a:rPr lang="ja-JP" altLang="en-US" sz="2000" dirty="0">
                <a:latin typeface="ＭＳ Ｐゴシック" panose="020B0600070205080204" pitchFamily="50" charset="-128"/>
                <a:ea typeface="ＭＳ Ｐゴシック" panose="020B0600070205080204" pitchFamily="50" charset="-128"/>
              </a:rPr>
              <a:t>信頼区間</a:t>
            </a:r>
            <a:r>
              <a:rPr lang="en-US" altLang="ja-JP" sz="2000" dirty="0">
                <a:latin typeface="ＭＳ Ｐゴシック" panose="020B0600070205080204" pitchFamily="50" charset="-128"/>
                <a:ea typeface="ＭＳ Ｐゴシック" panose="020B0600070205080204" pitchFamily="50" charset="-128"/>
              </a:rPr>
              <a:t>0.12-0.39]</a:t>
            </a:r>
            <a:r>
              <a:rPr lang="ja-JP" altLang="en-US" sz="2000" dirty="0">
                <a:latin typeface="ＭＳ Ｐゴシック" panose="020B0600070205080204" pitchFamily="50" charset="-128"/>
                <a:ea typeface="ＭＳ Ｐゴシック" panose="020B0600070205080204" pitchFamily="50" charset="-128"/>
              </a:rPr>
              <a:t>）。</a:t>
            </a:r>
            <a:endParaRPr lang="en-US" altLang="ja-JP" sz="2000" dirty="0">
              <a:latin typeface="ＭＳ Ｐゴシック" panose="020B0600070205080204" pitchFamily="50" charset="-128"/>
              <a:ea typeface="ＭＳ Ｐゴシック" panose="020B0600070205080204" pitchFamily="50" charset="-128"/>
            </a:endParaRPr>
          </a:p>
        </p:txBody>
      </p:sp>
      <p:sp>
        <p:nvSpPr>
          <p:cNvPr id="5" name="Rectangle 1">
            <a:extLst>
              <a:ext uri="{FF2B5EF4-FFF2-40B4-BE49-F238E27FC236}">
                <a16:creationId xmlns:a16="http://schemas.microsoft.com/office/drawing/2014/main" id="{ECC9972E-AC4C-4DF2-82A9-A1F6A9383DD3}"/>
              </a:ext>
            </a:extLst>
          </p:cNvPr>
          <p:cNvSpPr>
            <a:spLocks noChangeArrowheads="1"/>
          </p:cNvSpPr>
          <p:nvPr/>
        </p:nvSpPr>
        <p:spPr bwMode="auto">
          <a:xfrm>
            <a:off x="6374087" y="6492875"/>
            <a:ext cx="55955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ja-JP" sz="1400" b="0" i="0" u="none" strike="noStrike" cap="none" normalizeH="0" baseline="0" dirty="0">
                <a:ln>
                  <a:noFill/>
                </a:ln>
                <a:effectLst/>
                <a:latin typeface="Arial" panose="020B0604020202020204" pitchFamily="34" charset="0"/>
              </a:rPr>
              <a:t>Chu, DK, </a:t>
            </a:r>
            <a:r>
              <a:rPr kumimoji="0" lang="ja-JP" altLang="en-US" sz="1400" b="0" i="0" u="none" strike="noStrike" cap="none" normalizeH="0" baseline="0" dirty="0">
                <a:ln>
                  <a:noFill/>
                </a:ln>
                <a:effectLst/>
                <a:latin typeface="Arial" panose="020B0604020202020204" pitchFamily="34" charset="0"/>
              </a:rPr>
              <a:t>他</a:t>
            </a:r>
            <a:r>
              <a:rPr kumimoji="0" lang="en-US" altLang="ja-JP" sz="1400" b="0" i="0" u="none" strike="noStrike" cap="none" normalizeH="0" baseline="0" dirty="0">
                <a:ln>
                  <a:noFill/>
                </a:ln>
                <a:effectLst/>
                <a:latin typeface="Arial" panose="020B0604020202020204" pitchFamily="34" charset="0"/>
              </a:rPr>
              <a:t>. Lancet </a:t>
            </a:r>
            <a:r>
              <a:rPr kumimoji="0" lang="ja-JP" altLang="ja-JP" sz="1400" b="0" i="0" u="none" strike="noStrike" cap="none" normalizeH="0" baseline="0" dirty="0">
                <a:ln>
                  <a:noFill/>
                </a:ln>
                <a:solidFill>
                  <a:schemeClr val="tx1"/>
                </a:solidFill>
                <a:effectLst/>
                <a:latin typeface="Arial" panose="020B0604020202020204" pitchFamily="34" charset="0"/>
              </a:rPr>
              <a:t>2020 Jun 1</a:t>
            </a:r>
            <a:r>
              <a:rPr kumimoji="0" lang="en-US" altLang="ja-JP" sz="1400" b="0" i="0" u="none" strike="noStrike" cap="none" normalizeH="0" baseline="0" dirty="0">
                <a:ln>
                  <a:noFill/>
                </a:ln>
                <a:solidFill>
                  <a:schemeClr val="tx1"/>
                </a:solidFill>
                <a:effectLst/>
                <a:latin typeface="Arial" panose="020B0604020202020204" pitchFamily="34" charset="0"/>
              </a:rPr>
              <a:t>. </a:t>
            </a:r>
            <a:r>
              <a:rPr kumimoji="0" lang="ja-JP" altLang="ja-JP" sz="1400" b="0" i="0" u="none" strike="noStrike" cap="none" normalizeH="0" baseline="0" dirty="0">
                <a:ln>
                  <a:noFill/>
                </a:ln>
                <a:solidFill>
                  <a:srgbClr val="5B616B"/>
                </a:solidFill>
                <a:effectLst/>
                <a:latin typeface="Arial" panose="020B0604020202020204" pitchFamily="34" charset="0"/>
                <a:ea typeface="BlinkMacSystemFont"/>
              </a:rPr>
              <a:t>doi: 10.1016/S0140-6736(20)31142-9</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 name="テキスト ボックス 3"/>
          <p:cNvSpPr txBox="1"/>
          <p:nvPr/>
        </p:nvSpPr>
        <p:spPr>
          <a:xfrm>
            <a:off x="1140046" y="5206871"/>
            <a:ext cx="9089348" cy="1200329"/>
          </a:xfrm>
          <a:prstGeom prst="rect">
            <a:avLst/>
          </a:prstGeom>
          <a:noFill/>
          <a:ln>
            <a:solidFill>
              <a:srgbClr val="FF0000"/>
            </a:solidFill>
          </a:ln>
        </p:spPr>
        <p:txBody>
          <a:bodyPr wrap="none" rtlCol="0">
            <a:spAutoFit/>
          </a:bodyPr>
          <a:lstStyle/>
          <a:p>
            <a:pPr marL="285750" indent="-285750">
              <a:buFont typeface="Arial" panose="020B0604020202020204" pitchFamily="34" charset="0"/>
              <a:buChar char="•"/>
            </a:pP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マスクをしていない場合には人との距離</a:t>
            </a:r>
            <a:r>
              <a:rPr kumimoji="1" lang="en-US" altLang="ja-JP" sz="2400" dirty="0">
                <a:solidFill>
                  <a:srgbClr val="0000CC"/>
                </a:solidFill>
                <a:latin typeface="ＭＳ Ｐゴシック" panose="020B0600070205080204" pitchFamily="50" charset="-128"/>
                <a:ea typeface="ＭＳ Ｐゴシック" panose="020B0600070205080204" pitchFamily="50" charset="-128"/>
              </a:rPr>
              <a:t>1m</a:t>
            </a: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以上、</a:t>
            </a:r>
            <a:r>
              <a:rPr kumimoji="1" lang="en-US" altLang="ja-JP" sz="2400" dirty="0">
                <a:solidFill>
                  <a:srgbClr val="0000CC"/>
                </a:solidFill>
                <a:latin typeface="ＭＳ Ｐゴシック" panose="020B0600070205080204" pitchFamily="50" charset="-128"/>
                <a:ea typeface="ＭＳ Ｐゴシック" panose="020B0600070205080204" pitchFamily="50" charset="-128"/>
              </a:rPr>
              <a:t>2m</a:t>
            </a: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ならさらに有効</a:t>
            </a:r>
            <a:endParaRPr kumimoji="1" lang="en-US" altLang="ja-JP" sz="2400" dirty="0">
              <a:solidFill>
                <a:srgbClr val="0000CC"/>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2400" dirty="0">
                <a:solidFill>
                  <a:srgbClr val="0000CC"/>
                </a:solidFill>
                <a:latin typeface="ＭＳ Ｐゴシック" panose="020B0600070205080204" pitchFamily="50" charset="-128"/>
                <a:ea typeface="ＭＳ Ｐゴシック" panose="020B0600070205080204" pitchFamily="50" charset="-128"/>
              </a:rPr>
              <a:t>マスクを着けるとリスクは有意に減少する</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眼の粘膜の保護も飛</a:t>
            </a:r>
            <a:r>
              <a:rPr kumimoji="1" lang="ja-JP" altLang="en-US" sz="2400" dirty="0" err="1">
                <a:solidFill>
                  <a:srgbClr val="0000CC"/>
                </a:solidFill>
                <a:latin typeface="ＭＳ Ｐゴシック" panose="020B0600070205080204" pitchFamily="50" charset="-128"/>
                <a:ea typeface="ＭＳ Ｐゴシック" panose="020B0600070205080204" pitchFamily="50" charset="-128"/>
              </a:rPr>
              <a:t>まつの</a:t>
            </a: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とんでくる状況では有効</a:t>
            </a:r>
          </a:p>
        </p:txBody>
      </p:sp>
      <p:sp>
        <p:nvSpPr>
          <p:cNvPr id="6" name="スライド番号プレースホルダー 5"/>
          <p:cNvSpPr>
            <a:spLocks noGrp="1"/>
          </p:cNvSpPr>
          <p:nvPr>
            <p:ph type="sldNum" sz="quarter" idx="12"/>
          </p:nvPr>
        </p:nvSpPr>
        <p:spPr/>
        <p:txBody>
          <a:bodyPr/>
          <a:lstStyle/>
          <a:p>
            <a:fld id="{34830365-98F3-4C08-A140-841221DA7E31}" type="slidenum">
              <a:rPr kumimoji="1" lang="ja-JP" altLang="en-US" smtClean="0"/>
              <a:t>23</a:t>
            </a:fld>
            <a:endParaRPr kumimoji="1" lang="ja-JP" altLang="en-US"/>
          </a:p>
        </p:txBody>
      </p:sp>
    </p:spTree>
    <p:extLst>
      <p:ext uri="{BB962C8B-B14F-4D97-AF65-F5344CB8AC3E}">
        <p14:creationId xmlns:p14="http://schemas.microsoft.com/office/powerpoint/2010/main" val="71830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B7CE51A-B473-4EA2-BF3A-876876648D6E}"/>
              </a:ext>
            </a:extLst>
          </p:cNvPr>
          <p:cNvPicPr>
            <a:picLocks noChangeAspect="1"/>
          </p:cNvPicPr>
          <p:nvPr/>
        </p:nvPicPr>
        <p:blipFill rotWithShape="1">
          <a:blip r:embed="rId2"/>
          <a:srcRect l="22197" t="11010" r="21687" b="5324"/>
          <a:stretch/>
        </p:blipFill>
        <p:spPr>
          <a:xfrm>
            <a:off x="98991" y="67579"/>
            <a:ext cx="7214532" cy="6722842"/>
          </a:xfrm>
          <a:prstGeom prst="rect">
            <a:avLst/>
          </a:prstGeom>
        </p:spPr>
      </p:pic>
      <p:sp>
        <p:nvSpPr>
          <p:cNvPr id="5" name="正方形/長方形 4">
            <a:extLst>
              <a:ext uri="{FF2B5EF4-FFF2-40B4-BE49-F238E27FC236}">
                <a16:creationId xmlns:a16="http://schemas.microsoft.com/office/drawing/2014/main" id="{4205FF1F-8D4D-41CF-8447-B74059AEC387}"/>
              </a:ext>
            </a:extLst>
          </p:cNvPr>
          <p:cNvSpPr/>
          <p:nvPr/>
        </p:nvSpPr>
        <p:spPr>
          <a:xfrm>
            <a:off x="7317997" y="5388570"/>
            <a:ext cx="4299237" cy="923330"/>
          </a:xfrm>
          <a:prstGeom prst="rect">
            <a:avLst/>
          </a:prstGeom>
        </p:spPr>
        <p:txBody>
          <a:bodyPr wrap="square">
            <a:spAutoFit/>
          </a:bodyPr>
          <a:lstStyle/>
          <a:p>
            <a:r>
              <a:rPr lang="ja-JP" altLang="en-US" dirty="0"/>
              <a:t>国立感染症研究所：新型コロナウイルス</a:t>
            </a:r>
            <a:r>
              <a:rPr lang="en-US" altLang="ja-JP" dirty="0"/>
              <a:t>SARS-CoV-2</a:t>
            </a:r>
            <a:r>
              <a:rPr lang="ja-JP" altLang="en-US" dirty="0"/>
              <a:t>のゲノム分⼦疫学調査 （</a:t>
            </a:r>
            <a:r>
              <a:rPr lang="en-US" altLang="ja-JP" dirty="0"/>
              <a:t>2020/4/16</a:t>
            </a:r>
            <a:r>
              <a:rPr lang="ja-JP" altLang="en-US" dirty="0"/>
              <a:t>現在） </a:t>
            </a:r>
          </a:p>
        </p:txBody>
      </p:sp>
      <p:sp>
        <p:nvSpPr>
          <p:cNvPr id="6" name="正方形/長方形 5">
            <a:extLst>
              <a:ext uri="{FF2B5EF4-FFF2-40B4-BE49-F238E27FC236}">
                <a16:creationId xmlns:a16="http://schemas.microsoft.com/office/drawing/2014/main" id="{CEE0BF0E-A467-4069-B5C5-B3B23B38B5C1}"/>
              </a:ext>
            </a:extLst>
          </p:cNvPr>
          <p:cNvSpPr/>
          <p:nvPr/>
        </p:nvSpPr>
        <p:spPr>
          <a:xfrm>
            <a:off x="7401886" y="6311900"/>
            <a:ext cx="4691123" cy="430887"/>
          </a:xfrm>
          <a:prstGeom prst="rect">
            <a:avLst/>
          </a:prstGeom>
        </p:spPr>
        <p:txBody>
          <a:bodyPr wrap="square">
            <a:spAutoFit/>
          </a:bodyPr>
          <a:lstStyle/>
          <a:p>
            <a:r>
              <a:rPr lang="en-US" altLang="ja-JP" sz="1100" dirty="0"/>
              <a:t>https://www.niid.go.jp/niid/images/research_info/genome-2020_SARS-CoV-MolecularEpidemiology.pdf</a:t>
            </a:r>
            <a:endParaRPr lang="ja-JP" altLang="en-US" sz="1100" dirty="0"/>
          </a:p>
        </p:txBody>
      </p:sp>
      <p:sp>
        <p:nvSpPr>
          <p:cNvPr id="7" name="正方形/長方形 6">
            <a:extLst>
              <a:ext uri="{FF2B5EF4-FFF2-40B4-BE49-F238E27FC236}">
                <a16:creationId xmlns:a16="http://schemas.microsoft.com/office/drawing/2014/main" id="{97C96580-B4BE-421A-BF4F-D79F8D0044CE}"/>
              </a:ext>
            </a:extLst>
          </p:cNvPr>
          <p:cNvSpPr/>
          <p:nvPr/>
        </p:nvSpPr>
        <p:spPr>
          <a:xfrm>
            <a:off x="7401885" y="546100"/>
            <a:ext cx="4376257" cy="4247317"/>
          </a:xfrm>
          <a:prstGeom prst="rect">
            <a:avLst/>
          </a:prstGeom>
        </p:spPr>
        <p:txBody>
          <a:bodyPr wrap="square">
            <a:spAutoFit/>
          </a:bodyPr>
          <a:lstStyle/>
          <a:p>
            <a:r>
              <a:rPr lang="ja-JP" altLang="en-US" dirty="0"/>
              <a:t>中国からの第１波による感染クラスターを抑え込みながらも、世界では３⽉初旬からヨーロッパおよび北⽶で感染拡⼤と感染爆発の傾向がみられ、⽇本においてもヨーロッパ株を基点にした</a:t>
            </a:r>
            <a:r>
              <a:rPr lang="en-US" altLang="ja-JP" dirty="0"/>
              <a:t>SARS-CoV-2 </a:t>
            </a:r>
            <a:r>
              <a:rPr lang="ja-JP" altLang="en-US" dirty="0"/>
              <a:t>株が検出された（図１ 左上・⾚</a:t>
            </a:r>
            <a:r>
              <a:rPr lang="ja-JP" altLang="en-US" dirty="0">
                <a:solidFill>
                  <a:srgbClr val="FF0000"/>
                </a:solidFill>
              </a:rPr>
              <a:t>●</a:t>
            </a:r>
            <a:r>
              <a:rPr lang="ja-JP" altLang="en-US" dirty="0"/>
              <a:t>）。その後、⽇本での３⽉における⾏動制限が不⼗分な中、⼤都市圏で の感染拡⼤を発端に全国各地へ“感染リンク不明”とされた孤発例が多数検出されるようになった。</a:t>
            </a:r>
            <a:r>
              <a:rPr lang="en-US" altLang="ja-JP" dirty="0"/>
              <a:t>2020 </a:t>
            </a:r>
            <a:r>
              <a:rPr lang="ja-JP" altLang="en-US" dirty="0"/>
              <a:t>年</a:t>
            </a:r>
            <a:r>
              <a:rPr lang="en-US" altLang="ja-JP" dirty="0"/>
              <a:t>3⽉</a:t>
            </a:r>
            <a:r>
              <a:rPr lang="ja-JP" altLang="en-US" dirty="0"/>
              <a:t>末から４⽉中旬における⽇本の状況は、初期の中国経由（第１波）の封じ込めに成功した⼀⽅、欧⽶経由（第２波）の輸⼊症例が国内に拡散したものと強く⽰唆された。 </a:t>
            </a:r>
          </a:p>
        </p:txBody>
      </p:sp>
      <p:sp>
        <p:nvSpPr>
          <p:cNvPr id="2" name="スライド番号プレースホルダー 1"/>
          <p:cNvSpPr>
            <a:spLocks noGrp="1"/>
          </p:cNvSpPr>
          <p:nvPr>
            <p:ph type="sldNum" sz="quarter" idx="12"/>
          </p:nvPr>
        </p:nvSpPr>
        <p:spPr>
          <a:xfrm>
            <a:off x="9203028" y="6377662"/>
            <a:ext cx="2743200" cy="365125"/>
          </a:xfrm>
        </p:spPr>
        <p:txBody>
          <a:bodyPr/>
          <a:lstStyle/>
          <a:p>
            <a:fld id="{34830365-98F3-4C08-A140-841221DA7E31}" type="slidenum">
              <a:rPr kumimoji="1" lang="ja-JP" altLang="en-US" smtClean="0"/>
              <a:t>3</a:t>
            </a:fld>
            <a:endParaRPr kumimoji="1" lang="ja-JP" altLang="en-US" dirty="0"/>
          </a:p>
        </p:txBody>
      </p:sp>
    </p:spTree>
    <p:extLst>
      <p:ext uri="{BB962C8B-B14F-4D97-AF65-F5344CB8AC3E}">
        <p14:creationId xmlns:p14="http://schemas.microsoft.com/office/powerpoint/2010/main" val="385574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1E73E6B-D961-46D9-93C9-DF907D5CD358}"/>
              </a:ext>
            </a:extLst>
          </p:cNvPr>
          <p:cNvSpPr>
            <a:spLocks noGrp="1"/>
          </p:cNvSpPr>
          <p:nvPr>
            <p:ph idx="1"/>
          </p:nvPr>
        </p:nvSpPr>
        <p:spPr>
          <a:xfrm>
            <a:off x="57583" y="1112669"/>
            <a:ext cx="5101205" cy="5648966"/>
          </a:xfrm>
        </p:spPr>
        <p:txBody>
          <a:bodyPr>
            <a:normAutofit/>
          </a:bodyPr>
          <a:lstStyle/>
          <a:p>
            <a:r>
              <a:rPr kumimoji="1" lang="ja-JP" altLang="en-US" sz="2000" dirty="0"/>
              <a:t>感染爆発（オーバーシュート）とは、</a:t>
            </a:r>
            <a:r>
              <a:rPr kumimoji="1" lang="en-US" altLang="ja-JP" sz="2000" dirty="0"/>
              <a:t>1</a:t>
            </a:r>
            <a:r>
              <a:rPr kumimoji="1" lang="ja-JP" altLang="en-US" sz="2000" dirty="0"/>
              <a:t>人の感染者が</a:t>
            </a:r>
            <a:r>
              <a:rPr kumimoji="1" lang="en-US" altLang="ja-JP" sz="2000" dirty="0"/>
              <a:t>1</a:t>
            </a:r>
            <a:r>
              <a:rPr kumimoji="1" lang="ja-JP" altLang="en-US" sz="2000" dirty="0"/>
              <a:t>人以上に感染伝播を繰り返すことによる指数関数的な増加のうちでも倍加時間が</a:t>
            </a:r>
            <a:r>
              <a:rPr kumimoji="1" lang="en-US" altLang="ja-JP" sz="2000" dirty="0"/>
              <a:t>2~3</a:t>
            </a:r>
            <a:r>
              <a:rPr kumimoji="1" lang="ja-JP" altLang="en-US" sz="2000" dirty="0"/>
              <a:t>日の状況と定義されており、多くの国が流行の初期に</a:t>
            </a:r>
            <a:r>
              <a:rPr lang="ja-JP" altLang="en-US" sz="2000" dirty="0"/>
              <a:t>この状況に至っている。</a:t>
            </a:r>
            <a:endParaRPr lang="en-US" altLang="ja-JP" sz="2000" dirty="0"/>
          </a:p>
          <a:p>
            <a:r>
              <a:rPr kumimoji="1" lang="ja-JP" altLang="en-US" sz="2000" dirty="0"/>
              <a:t>日本</a:t>
            </a:r>
            <a:r>
              <a:rPr lang="ja-JP" altLang="en-US" sz="2000" dirty="0"/>
              <a:t>やインド、インドネシア、タイなどのアジアの国々は、増加の速度が</a:t>
            </a:r>
            <a:r>
              <a:rPr lang="en-US" altLang="ja-JP" sz="2000" dirty="0"/>
              <a:t>5</a:t>
            </a:r>
            <a:r>
              <a:rPr lang="ja-JP" altLang="en-US" sz="2000" dirty="0"/>
              <a:t>日から</a:t>
            </a:r>
            <a:r>
              <a:rPr lang="en-US" altLang="ja-JP" sz="2000" dirty="0"/>
              <a:t>10</a:t>
            </a:r>
            <a:r>
              <a:rPr lang="ja-JP" altLang="en-US" sz="2000" dirty="0"/>
              <a:t>日ぐらいに鈍化して始まっている。</a:t>
            </a:r>
            <a:endParaRPr lang="en-US" altLang="ja-JP" sz="2000" dirty="0"/>
          </a:p>
          <a:p>
            <a:r>
              <a:rPr kumimoji="1" lang="ja-JP" altLang="en-US" sz="2000" dirty="0"/>
              <a:t>可能性としては、日本に入ってくる感染者の数には閾値が存在し、欧米からの感染した帰国者の数が、日本の対策で“制御可能な人数”であったことが考えられる。</a:t>
            </a:r>
            <a:endParaRPr kumimoji="1" lang="en-US" altLang="ja-JP" sz="2000" dirty="0"/>
          </a:p>
          <a:p>
            <a:r>
              <a:rPr lang="ja-JP" altLang="en-US" sz="2000" dirty="0"/>
              <a:t>制御可能な人数の規定因子としては、クラスター対策、外出の自粛、院内感染対策、医療提供体制が考えられる。</a:t>
            </a:r>
            <a:endParaRPr kumimoji="1" lang="ja-JP" altLang="en-US" sz="2000" dirty="0"/>
          </a:p>
        </p:txBody>
      </p:sp>
      <p:sp>
        <p:nvSpPr>
          <p:cNvPr id="4" name="タイトル 1">
            <a:extLst>
              <a:ext uri="{FF2B5EF4-FFF2-40B4-BE49-F238E27FC236}">
                <a16:creationId xmlns:a16="http://schemas.microsoft.com/office/drawing/2014/main" id="{5855A5D6-D429-4F78-8399-1EAEE23FD96A}"/>
              </a:ext>
            </a:extLst>
          </p:cNvPr>
          <p:cNvSpPr>
            <a:spLocks noGrp="1"/>
          </p:cNvSpPr>
          <p:nvPr>
            <p:ph type="title"/>
          </p:nvPr>
        </p:nvSpPr>
        <p:spPr>
          <a:xfrm>
            <a:off x="838200" y="365125"/>
            <a:ext cx="10515600" cy="549275"/>
          </a:xfrm>
        </p:spPr>
        <p:txBody>
          <a:bodyPr>
            <a:normAutofit/>
          </a:bodyPr>
          <a:lstStyle/>
          <a:p>
            <a:r>
              <a:rPr kumimoji="1" lang="en-US" altLang="ja-JP" sz="2800" dirty="0">
                <a:solidFill>
                  <a:srgbClr val="0000CC"/>
                </a:solidFill>
              </a:rPr>
              <a:t>3</a:t>
            </a:r>
            <a:r>
              <a:rPr kumimoji="1" lang="ja-JP" altLang="en-US" sz="2800" dirty="0">
                <a:solidFill>
                  <a:srgbClr val="0000CC"/>
                </a:solidFill>
              </a:rPr>
              <a:t>月末から</a:t>
            </a:r>
            <a:r>
              <a:rPr kumimoji="1" lang="en-US" altLang="ja-JP" sz="2800" dirty="0">
                <a:solidFill>
                  <a:srgbClr val="0000CC"/>
                </a:solidFill>
              </a:rPr>
              <a:t>4</a:t>
            </a:r>
            <a:r>
              <a:rPr kumimoji="1" lang="ja-JP" altLang="en-US" sz="2800" dirty="0">
                <a:solidFill>
                  <a:srgbClr val="0000CC"/>
                </a:solidFill>
              </a:rPr>
              <a:t>月にかけての波はなぜ感染爆発しなかったのか？</a:t>
            </a:r>
          </a:p>
        </p:txBody>
      </p:sp>
      <p:sp>
        <p:nvSpPr>
          <p:cNvPr id="5" name="テキスト ボックス 4">
            <a:extLst>
              <a:ext uri="{FF2B5EF4-FFF2-40B4-BE49-F238E27FC236}">
                <a16:creationId xmlns:a16="http://schemas.microsoft.com/office/drawing/2014/main" id="{E83AD10F-9F69-4460-BFE8-DDFDE82DCF49}"/>
              </a:ext>
            </a:extLst>
          </p:cNvPr>
          <p:cNvSpPr txBox="1"/>
          <p:nvPr/>
        </p:nvSpPr>
        <p:spPr>
          <a:xfrm>
            <a:off x="6216242" y="208909"/>
            <a:ext cx="1620957" cy="307777"/>
          </a:xfrm>
          <a:prstGeom prst="rect">
            <a:avLst/>
          </a:prstGeom>
          <a:noFill/>
        </p:spPr>
        <p:txBody>
          <a:bodyPr wrap="none" rtlCol="0">
            <a:spAutoFit/>
          </a:bodyPr>
          <a:lstStyle/>
          <a:p>
            <a:r>
              <a:rPr kumimoji="1" lang="ja-JP" altLang="en-US" sz="1400">
                <a:solidFill>
                  <a:srgbClr val="0000CC"/>
                </a:solidFill>
              </a:rPr>
              <a:t>オーバーシュート</a:t>
            </a:r>
          </a:p>
        </p:txBody>
      </p:sp>
      <p:pic>
        <p:nvPicPr>
          <p:cNvPr id="6" name="図 5">
            <a:extLst>
              <a:ext uri="{FF2B5EF4-FFF2-40B4-BE49-F238E27FC236}">
                <a16:creationId xmlns:a16="http://schemas.microsoft.com/office/drawing/2014/main" id="{99B89002-5D79-41E1-8672-DAAB144884E8}"/>
              </a:ext>
            </a:extLst>
          </p:cNvPr>
          <p:cNvPicPr>
            <a:picLocks noChangeAspect="1"/>
          </p:cNvPicPr>
          <p:nvPr/>
        </p:nvPicPr>
        <p:blipFill rotWithShape="1">
          <a:blip r:embed="rId2"/>
          <a:srcRect l="20285" t="14557" r="20769" b="9480"/>
          <a:stretch/>
        </p:blipFill>
        <p:spPr>
          <a:xfrm>
            <a:off x="5511567" y="1199625"/>
            <a:ext cx="5545123" cy="5519957"/>
          </a:xfrm>
          <a:prstGeom prst="rect">
            <a:avLst/>
          </a:prstGeom>
        </p:spPr>
      </p:pic>
      <p:cxnSp>
        <p:nvCxnSpPr>
          <p:cNvPr id="10" name="直線コネクタ 9">
            <a:extLst>
              <a:ext uri="{FF2B5EF4-FFF2-40B4-BE49-F238E27FC236}">
                <a16:creationId xmlns:a16="http://schemas.microsoft.com/office/drawing/2014/main" id="{94172D72-9274-49AF-A956-A8704950DD00}"/>
              </a:ext>
            </a:extLst>
          </p:cNvPr>
          <p:cNvCxnSpPr>
            <a:cxnSpLocks/>
          </p:cNvCxnSpPr>
          <p:nvPr/>
        </p:nvCxnSpPr>
        <p:spPr>
          <a:xfrm flipV="1">
            <a:off x="5914239" y="1070616"/>
            <a:ext cx="1342238" cy="542246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F4E5E6D-73C0-4A0A-86AF-A66C169A6188}"/>
              </a:ext>
            </a:extLst>
          </p:cNvPr>
          <p:cNvCxnSpPr/>
          <p:nvPr/>
        </p:nvCxnSpPr>
        <p:spPr>
          <a:xfrm flipV="1">
            <a:off x="5914240" y="1070616"/>
            <a:ext cx="2021745" cy="55063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8C90512-2130-4DCA-9465-DF347077CD18}"/>
              </a:ext>
            </a:extLst>
          </p:cNvPr>
          <p:cNvCxnSpPr/>
          <p:nvPr/>
        </p:nvCxnSpPr>
        <p:spPr>
          <a:xfrm flipV="1">
            <a:off x="5914239" y="1070616"/>
            <a:ext cx="3338818" cy="550635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FDE96B7-E421-4315-BB99-ADCC089DB695}"/>
              </a:ext>
            </a:extLst>
          </p:cNvPr>
          <p:cNvCxnSpPr/>
          <p:nvPr/>
        </p:nvCxnSpPr>
        <p:spPr>
          <a:xfrm flipV="1">
            <a:off x="5914239" y="1879134"/>
            <a:ext cx="5687735" cy="469783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1C2B981-4C54-48CC-9A63-F98EE8B561A1}"/>
              </a:ext>
            </a:extLst>
          </p:cNvPr>
          <p:cNvSpPr txBox="1"/>
          <p:nvPr/>
        </p:nvSpPr>
        <p:spPr>
          <a:xfrm>
            <a:off x="5859385" y="793523"/>
            <a:ext cx="1107996" cy="369332"/>
          </a:xfrm>
          <a:prstGeom prst="rect">
            <a:avLst/>
          </a:prstGeom>
          <a:noFill/>
        </p:spPr>
        <p:txBody>
          <a:bodyPr wrap="none" rtlCol="0">
            <a:spAutoFit/>
          </a:bodyPr>
          <a:lstStyle/>
          <a:p>
            <a:r>
              <a:rPr kumimoji="1" lang="ja-JP" altLang="en-US" dirty="0"/>
              <a:t>倍加時間</a:t>
            </a:r>
          </a:p>
        </p:txBody>
      </p:sp>
      <p:sp>
        <p:nvSpPr>
          <p:cNvPr id="30" name="テキスト ボックス 29">
            <a:extLst>
              <a:ext uri="{FF2B5EF4-FFF2-40B4-BE49-F238E27FC236}">
                <a16:creationId xmlns:a16="http://schemas.microsoft.com/office/drawing/2014/main" id="{7085CE1F-7E69-4148-A164-471E90FC7B0C}"/>
              </a:ext>
            </a:extLst>
          </p:cNvPr>
          <p:cNvSpPr txBox="1"/>
          <p:nvPr/>
        </p:nvSpPr>
        <p:spPr>
          <a:xfrm>
            <a:off x="7043329" y="789003"/>
            <a:ext cx="543739" cy="369332"/>
          </a:xfrm>
          <a:prstGeom prst="rect">
            <a:avLst/>
          </a:prstGeom>
          <a:noFill/>
        </p:spPr>
        <p:txBody>
          <a:bodyPr wrap="none" rtlCol="0">
            <a:spAutoFit/>
          </a:bodyPr>
          <a:lstStyle/>
          <a:p>
            <a:r>
              <a:rPr kumimoji="1" lang="en-US" altLang="ja-JP" dirty="0"/>
              <a:t>2</a:t>
            </a:r>
            <a:r>
              <a:rPr kumimoji="1" lang="ja-JP" altLang="en-US" dirty="0"/>
              <a:t>日</a:t>
            </a:r>
          </a:p>
        </p:txBody>
      </p:sp>
      <p:sp>
        <p:nvSpPr>
          <p:cNvPr id="31" name="テキスト ボックス 30">
            <a:extLst>
              <a:ext uri="{FF2B5EF4-FFF2-40B4-BE49-F238E27FC236}">
                <a16:creationId xmlns:a16="http://schemas.microsoft.com/office/drawing/2014/main" id="{570FD6F4-005D-44B6-B65A-42B7DF55D6F7}"/>
              </a:ext>
            </a:extLst>
          </p:cNvPr>
          <p:cNvSpPr txBox="1"/>
          <p:nvPr/>
        </p:nvSpPr>
        <p:spPr>
          <a:xfrm>
            <a:off x="7720513" y="789003"/>
            <a:ext cx="543739" cy="369332"/>
          </a:xfrm>
          <a:prstGeom prst="rect">
            <a:avLst/>
          </a:prstGeom>
          <a:noFill/>
        </p:spPr>
        <p:txBody>
          <a:bodyPr wrap="none" rtlCol="0">
            <a:spAutoFit/>
          </a:bodyPr>
          <a:lstStyle/>
          <a:p>
            <a:r>
              <a:rPr kumimoji="1" lang="en-US" altLang="ja-JP"/>
              <a:t>3</a:t>
            </a:r>
            <a:r>
              <a:rPr kumimoji="1" lang="ja-JP" altLang="en-US" dirty="0"/>
              <a:t>日</a:t>
            </a:r>
          </a:p>
        </p:txBody>
      </p:sp>
      <p:sp>
        <p:nvSpPr>
          <p:cNvPr id="32" name="テキスト ボックス 31">
            <a:extLst>
              <a:ext uri="{FF2B5EF4-FFF2-40B4-BE49-F238E27FC236}">
                <a16:creationId xmlns:a16="http://schemas.microsoft.com/office/drawing/2014/main" id="{E3F7C611-4A92-4950-AE73-290DD01BBE6E}"/>
              </a:ext>
            </a:extLst>
          </p:cNvPr>
          <p:cNvSpPr txBox="1"/>
          <p:nvPr/>
        </p:nvSpPr>
        <p:spPr>
          <a:xfrm>
            <a:off x="8991091" y="743337"/>
            <a:ext cx="543739" cy="369332"/>
          </a:xfrm>
          <a:prstGeom prst="rect">
            <a:avLst/>
          </a:prstGeom>
          <a:noFill/>
        </p:spPr>
        <p:txBody>
          <a:bodyPr wrap="none" rtlCol="0">
            <a:spAutoFit/>
          </a:bodyPr>
          <a:lstStyle/>
          <a:p>
            <a:r>
              <a:rPr lang="en-US" altLang="ja-JP" dirty="0"/>
              <a:t>5</a:t>
            </a:r>
            <a:r>
              <a:rPr kumimoji="1" lang="ja-JP" altLang="en-US" dirty="0"/>
              <a:t>日</a:t>
            </a:r>
          </a:p>
        </p:txBody>
      </p:sp>
      <p:sp>
        <p:nvSpPr>
          <p:cNvPr id="33" name="テキスト ボックス 32">
            <a:extLst>
              <a:ext uri="{FF2B5EF4-FFF2-40B4-BE49-F238E27FC236}">
                <a16:creationId xmlns:a16="http://schemas.microsoft.com/office/drawing/2014/main" id="{D2889132-5CC1-4523-AF04-7FF4D097312F}"/>
              </a:ext>
            </a:extLst>
          </p:cNvPr>
          <p:cNvSpPr txBox="1"/>
          <p:nvPr/>
        </p:nvSpPr>
        <p:spPr>
          <a:xfrm>
            <a:off x="9893561" y="2558425"/>
            <a:ext cx="671979" cy="369332"/>
          </a:xfrm>
          <a:prstGeom prst="rect">
            <a:avLst/>
          </a:prstGeom>
          <a:noFill/>
        </p:spPr>
        <p:txBody>
          <a:bodyPr wrap="none" rtlCol="0">
            <a:spAutoFit/>
          </a:bodyPr>
          <a:lstStyle/>
          <a:p>
            <a:r>
              <a:rPr kumimoji="1" lang="en-US" altLang="ja-JP" dirty="0"/>
              <a:t>10</a:t>
            </a:r>
            <a:r>
              <a:rPr kumimoji="1" lang="ja-JP" altLang="en-US" dirty="0"/>
              <a:t>日</a:t>
            </a:r>
          </a:p>
        </p:txBody>
      </p:sp>
      <p:sp>
        <p:nvSpPr>
          <p:cNvPr id="34" name="テキスト ボックス 33">
            <a:extLst>
              <a:ext uri="{FF2B5EF4-FFF2-40B4-BE49-F238E27FC236}">
                <a16:creationId xmlns:a16="http://schemas.microsoft.com/office/drawing/2014/main" id="{238F5D97-66DF-48B9-BAE5-A21D7C96E24A}"/>
              </a:ext>
            </a:extLst>
          </p:cNvPr>
          <p:cNvSpPr txBox="1"/>
          <p:nvPr/>
        </p:nvSpPr>
        <p:spPr>
          <a:xfrm>
            <a:off x="10882079" y="1071472"/>
            <a:ext cx="646331" cy="369332"/>
          </a:xfrm>
          <a:prstGeom prst="rect">
            <a:avLst/>
          </a:prstGeom>
          <a:noFill/>
        </p:spPr>
        <p:txBody>
          <a:bodyPr wrap="none" rtlCol="0">
            <a:spAutoFit/>
          </a:bodyPr>
          <a:lstStyle/>
          <a:p>
            <a:r>
              <a:rPr kumimoji="1" lang="ja-JP" altLang="en-US" dirty="0">
                <a:solidFill>
                  <a:srgbClr val="7030A0"/>
                </a:solidFill>
              </a:rPr>
              <a:t>米国</a:t>
            </a:r>
          </a:p>
        </p:txBody>
      </p:sp>
      <p:sp>
        <p:nvSpPr>
          <p:cNvPr id="35" name="テキスト ボックス 34">
            <a:extLst>
              <a:ext uri="{FF2B5EF4-FFF2-40B4-BE49-F238E27FC236}">
                <a16:creationId xmlns:a16="http://schemas.microsoft.com/office/drawing/2014/main" id="{8F987DCB-6488-4446-B4E5-31A38B6E62D0}"/>
              </a:ext>
            </a:extLst>
          </p:cNvPr>
          <p:cNvSpPr txBox="1"/>
          <p:nvPr/>
        </p:nvSpPr>
        <p:spPr>
          <a:xfrm>
            <a:off x="10882079" y="1327445"/>
            <a:ext cx="646331" cy="369332"/>
          </a:xfrm>
          <a:prstGeom prst="rect">
            <a:avLst/>
          </a:prstGeom>
          <a:noFill/>
        </p:spPr>
        <p:txBody>
          <a:bodyPr wrap="none" rtlCol="0">
            <a:spAutoFit/>
          </a:bodyPr>
          <a:lstStyle/>
          <a:p>
            <a:r>
              <a:rPr kumimoji="1" lang="ja-JP" altLang="en-US" dirty="0">
                <a:solidFill>
                  <a:srgbClr val="CC99FF"/>
                </a:solidFill>
              </a:rPr>
              <a:t>英国</a:t>
            </a:r>
          </a:p>
        </p:txBody>
      </p:sp>
      <p:sp>
        <p:nvSpPr>
          <p:cNvPr id="36" name="テキスト ボックス 35">
            <a:extLst>
              <a:ext uri="{FF2B5EF4-FFF2-40B4-BE49-F238E27FC236}">
                <a16:creationId xmlns:a16="http://schemas.microsoft.com/office/drawing/2014/main" id="{73C29B0F-AFB7-482B-A160-06C6F1574610}"/>
              </a:ext>
            </a:extLst>
          </p:cNvPr>
          <p:cNvSpPr txBox="1"/>
          <p:nvPr/>
        </p:nvSpPr>
        <p:spPr>
          <a:xfrm>
            <a:off x="10881162" y="1530343"/>
            <a:ext cx="1107996" cy="369332"/>
          </a:xfrm>
          <a:prstGeom prst="rect">
            <a:avLst/>
          </a:prstGeom>
          <a:noFill/>
        </p:spPr>
        <p:txBody>
          <a:bodyPr wrap="none" rtlCol="0">
            <a:spAutoFit/>
          </a:bodyPr>
          <a:lstStyle/>
          <a:p>
            <a:r>
              <a:rPr kumimoji="1" lang="ja-JP" altLang="en-US" dirty="0">
                <a:solidFill>
                  <a:srgbClr val="7030A0"/>
                </a:solidFill>
              </a:rPr>
              <a:t>イタリア</a:t>
            </a:r>
          </a:p>
        </p:txBody>
      </p:sp>
      <p:sp>
        <p:nvSpPr>
          <p:cNvPr id="37" name="テキスト ボックス 36">
            <a:extLst>
              <a:ext uri="{FF2B5EF4-FFF2-40B4-BE49-F238E27FC236}">
                <a16:creationId xmlns:a16="http://schemas.microsoft.com/office/drawing/2014/main" id="{09CCDFEB-EDB3-4394-BA37-0405B7F9F92C}"/>
              </a:ext>
            </a:extLst>
          </p:cNvPr>
          <p:cNvSpPr txBox="1"/>
          <p:nvPr/>
        </p:nvSpPr>
        <p:spPr>
          <a:xfrm>
            <a:off x="9821999" y="1977532"/>
            <a:ext cx="877163" cy="369332"/>
          </a:xfrm>
          <a:prstGeom prst="rect">
            <a:avLst/>
          </a:prstGeom>
          <a:noFill/>
        </p:spPr>
        <p:txBody>
          <a:bodyPr wrap="none" rtlCol="0">
            <a:spAutoFit/>
          </a:bodyPr>
          <a:lstStyle/>
          <a:p>
            <a:r>
              <a:rPr kumimoji="1" lang="ja-JP" altLang="en-US">
                <a:solidFill>
                  <a:srgbClr val="FF0000"/>
                </a:solidFill>
              </a:rPr>
              <a:t>ドイツ</a:t>
            </a:r>
            <a:endParaRPr kumimoji="1" lang="ja-JP" altLang="en-US" dirty="0">
              <a:solidFill>
                <a:srgbClr val="FF0000"/>
              </a:solidFill>
            </a:endParaRPr>
          </a:p>
        </p:txBody>
      </p:sp>
      <p:sp>
        <p:nvSpPr>
          <p:cNvPr id="38" name="テキスト ボックス 37">
            <a:extLst>
              <a:ext uri="{FF2B5EF4-FFF2-40B4-BE49-F238E27FC236}">
                <a16:creationId xmlns:a16="http://schemas.microsoft.com/office/drawing/2014/main" id="{6B70E6B4-FC13-4C7E-8320-52CF82D73232}"/>
              </a:ext>
            </a:extLst>
          </p:cNvPr>
          <p:cNvSpPr txBox="1"/>
          <p:nvPr/>
        </p:nvSpPr>
        <p:spPr>
          <a:xfrm>
            <a:off x="10867779" y="1834508"/>
            <a:ext cx="1107996" cy="369332"/>
          </a:xfrm>
          <a:prstGeom prst="rect">
            <a:avLst/>
          </a:prstGeom>
          <a:noFill/>
        </p:spPr>
        <p:txBody>
          <a:bodyPr wrap="none" rtlCol="0">
            <a:spAutoFit/>
          </a:bodyPr>
          <a:lstStyle/>
          <a:p>
            <a:r>
              <a:rPr kumimoji="1" lang="ja-JP" altLang="en-US" dirty="0">
                <a:solidFill>
                  <a:srgbClr val="0070C0"/>
                </a:solidFill>
              </a:rPr>
              <a:t>フランス</a:t>
            </a:r>
          </a:p>
        </p:txBody>
      </p:sp>
      <p:sp>
        <p:nvSpPr>
          <p:cNvPr id="39" name="テキスト ボックス 38">
            <a:extLst>
              <a:ext uri="{FF2B5EF4-FFF2-40B4-BE49-F238E27FC236}">
                <a16:creationId xmlns:a16="http://schemas.microsoft.com/office/drawing/2014/main" id="{5F5DC43F-4F99-4B8A-AF56-9A337FADB69F}"/>
              </a:ext>
            </a:extLst>
          </p:cNvPr>
          <p:cNvSpPr txBox="1"/>
          <p:nvPr/>
        </p:nvSpPr>
        <p:spPr>
          <a:xfrm>
            <a:off x="8758049" y="2467645"/>
            <a:ext cx="1107996" cy="369332"/>
          </a:xfrm>
          <a:prstGeom prst="rect">
            <a:avLst/>
          </a:prstGeom>
          <a:noFill/>
        </p:spPr>
        <p:txBody>
          <a:bodyPr wrap="none" rtlCol="0">
            <a:spAutoFit/>
          </a:bodyPr>
          <a:lstStyle/>
          <a:p>
            <a:r>
              <a:rPr kumimoji="1" lang="ja-JP" altLang="en-US" dirty="0">
                <a:solidFill>
                  <a:srgbClr val="FFC000"/>
                </a:solidFill>
              </a:rPr>
              <a:t>ブラジル</a:t>
            </a:r>
          </a:p>
        </p:txBody>
      </p:sp>
      <p:sp>
        <p:nvSpPr>
          <p:cNvPr id="40" name="テキスト ボックス 39">
            <a:extLst>
              <a:ext uri="{FF2B5EF4-FFF2-40B4-BE49-F238E27FC236}">
                <a16:creationId xmlns:a16="http://schemas.microsoft.com/office/drawing/2014/main" id="{9804CE34-8243-478F-ABBC-5E1B94ADCE92}"/>
              </a:ext>
            </a:extLst>
          </p:cNvPr>
          <p:cNvSpPr txBox="1"/>
          <p:nvPr/>
        </p:nvSpPr>
        <p:spPr>
          <a:xfrm>
            <a:off x="10965543" y="3177681"/>
            <a:ext cx="646331" cy="369332"/>
          </a:xfrm>
          <a:prstGeom prst="rect">
            <a:avLst/>
          </a:prstGeom>
          <a:noFill/>
        </p:spPr>
        <p:txBody>
          <a:bodyPr wrap="none" rtlCol="0">
            <a:spAutoFit/>
          </a:bodyPr>
          <a:lstStyle/>
          <a:p>
            <a:r>
              <a:rPr kumimoji="1" lang="ja-JP" altLang="en-US" dirty="0">
                <a:solidFill>
                  <a:srgbClr val="CC6600"/>
                </a:solidFill>
              </a:rPr>
              <a:t>韓国</a:t>
            </a:r>
          </a:p>
        </p:txBody>
      </p:sp>
      <p:sp>
        <p:nvSpPr>
          <p:cNvPr id="41" name="テキスト ボックス 40">
            <a:extLst>
              <a:ext uri="{FF2B5EF4-FFF2-40B4-BE49-F238E27FC236}">
                <a16:creationId xmlns:a16="http://schemas.microsoft.com/office/drawing/2014/main" id="{F1E589CF-53D2-4BE2-ABF0-F3749916B2E5}"/>
              </a:ext>
            </a:extLst>
          </p:cNvPr>
          <p:cNvSpPr txBox="1"/>
          <p:nvPr/>
        </p:nvSpPr>
        <p:spPr>
          <a:xfrm>
            <a:off x="10462938" y="2871244"/>
            <a:ext cx="1800493" cy="369332"/>
          </a:xfrm>
          <a:prstGeom prst="rect">
            <a:avLst/>
          </a:prstGeom>
          <a:noFill/>
        </p:spPr>
        <p:txBody>
          <a:bodyPr wrap="none" rtlCol="0">
            <a:spAutoFit/>
          </a:bodyPr>
          <a:lstStyle/>
          <a:p>
            <a:r>
              <a:rPr kumimoji="1" lang="ja-JP" altLang="en-US">
                <a:solidFill>
                  <a:srgbClr val="FF9900"/>
                </a:solidFill>
              </a:rPr>
              <a:t>オーストラリア</a:t>
            </a:r>
            <a:endParaRPr kumimoji="1" lang="ja-JP" altLang="en-US" dirty="0">
              <a:solidFill>
                <a:srgbClr val="FF9900"/>
              </a:solidFill>
            </a:endParaRPr>
          </a:p>
        </p:txBody>
      </p:sp>
      <p:sp>
        <p:nvSpPr>
          <p:cNvPr id="42" name="テキスト ボックス 41">
            <a:extLst>
              <a:ext uri="{FF2B5EF4-FFF2-40B4-BE49-F238E27FC236}">
                <a16:creationId xmlns:a16="http://schemas.microsoft.com/office/drawing/2014/main" id="{1199A5BE-BCCD-487D-A9D4-BAE6BB0BB51D}"/>
              </a:ext>
            </a:extLst>
          </p:cNvPr>
          <p:cNvSpPr txBox="1"/>
          <p:nvPr/>
        </p:nvSpPr>
        <p:spPr>
          <a:xfrm>
            <a:off x="10989010" y="3521326"/>
            <a:ext cx="646331" cy="369332"/>
          </a:xfrm>
          <a:prstGeom prst="rect">
            <a:avLst/>
          </a:prstGeom>
          <a:noFill/>
        </p:spPr>
        <p:txBody>
          <a:bodyPr wrap="none" rtlCol="0">
            <a:spAutoFit/>
          </a:bodyPr>
          <a:lstStyle/>
          <a:p>
            <a:r>
              <a:rPr kumimoji="1" lang="ja-JP" altLang="en-US">
                <a:solidFill>
                  <a:schemeClr val="accent5">
                    <a:lumMod val="60000"/>
                    <a:lumOff val="40000"/>
                  </a:schemeClr>
                </a:solidFill>
              </a:rPr>
              <a:t>日本</a:t>
            </a:r>
            <a:endParaRPr kumimoji="1" lang="ja-JP" altLang="en-US" dirty="0">
              <a:solidFill>
                <a:schemeClr val="accent5">
                  <a:lumMod val="60000"/>
                  <a:lumOff val="40000"/>
                </a:schemeClr>
              </a:solidFill>
            </a:endParaRPr>
          </a:p>
        </p:txBody>
      </p:sp>
      <p:sp>
        <p:nvSpPr>
          <p:cNvPr id="43" name="テキスト ボックス 42">
            <a:extLst>
              <a:ext uri="{FF2B5EF4-FFF2-40B4-BE49-F238E27FC236}">
                <a16:creationId xmlns:a16="http://schemas.microsoft.com/office/drawing/2014/main" id="{D1E6A77D-1633-462D-A929-8FA7849867AB}"/>
              </a:ext>
            </a:extLst>
          </p:cNvPr>
          <p:cNvSpPr txBox="1"/>
          <p:nvPr/>
        </p:nvSpPr>
        <p:spPr>
          <a:xfrm>
            <a:off x="11006167" y="3959603"/>
            <a:ext cx="646331" cy="369332"/>
          </a:xfrm>
          <a:prstGeom prst="rect">
            <a:avLst/>
          </a:prstGeom>
          <a:noFill/>
        </p:spPr>
        <p:txBody>
          <a:bodyPr wrap="none" rtlCol="0">
            <a:spAutoFit/>
          </a:bodyPr>
          <a:lstStyle/>
          <a:p>
            <a:r>
              <a:rPr kumimoji="1" lang="ja-JP" altLang="en-US" dirty="0">
                <a:solidFill>
                  <a:srgbClr val="00B050"/>
                </a:solidFill>
              </a:rPr>
              <a:t>中国</a:t>
            </a:r>
          </a:p>
        </p:txBody>
      </p:sp>
      <p:sp>
        <p:nvSpPr>
          <p:cNvPr id="44" name="テキスト ボックス 43">
            <a:extLst>
              <a:ext uri="{FF2B5EF4-FFF2-40B4-BE49-F238E27FC236}">
                <a16:creationId xmlns:a16="http://schemas.microsoft.com/office/drawing/2014/main" id="{4297025E-1739-42B9-AF51-79A9930FB94C}"/>
              </a:ext>
            </a:extLst>
          </p:cNvPr>
          <p:cNvSpPr txBox="1"/>
          <p:nvPr/>
        </p:nvSpPr>
        <p:spPr>
          <a:xfrm>
            <a:off x="11006800" y="4181039"/>
            <a:ext cx="646331" cy="369332"/>
          </a:xfrm>
          <a:prstGeom prst="rect">
            <a:avLst/>
          </a:prstGeom>
          <a:noFill/>
        </p:spPr>
        <p:txBody>
          <a:bodyPr wrap="none" rtlCol="0">
            <a:spAutoFit/>
          </a:bodyPr>
          <a:lstStyle/>
          <a:p>
            <a:r>
              <a:rPr kumimoji="1" lang="ja-JP" altLang="en-US">
                <a:solidFill>
                  <a:srgbClr val="CC6600"/>
                </a:solidFill>
              </a:rPr>
              <a:t>タイ</a:t>
            </a:r>
            <a:endParaRPr kumimoji="1" lang="ja-JP" altLang="en-US" dirty="0">
              <a:solidFill>
                <a:srgbClr val="CC6600"/>
              </a:solidFill>
            </a:endParaRPr>
          </a:p>
        </p:txBody>
      </p:sp>
      <p:sp>
        <p:nvSpPr>
          <p:cNvPr id="45" name="テキスト ボックス 44">
            <a:extLst>
              <a:ext uri="{FF2B5EF4-FFF2-40B4-BE49-F238E27FC236}">
                <a16:creationId xmlns:a16="http://schemas.microsoft.com/office/drawing/2014/main" id="{BE42C7A5-CF93-4194-9C0A-FFFB6B0359B6}"/>
              </a:ext>
            </a:extLst>
          </p:cNvPr>
          <p:cNvSpPr txBox="1"/>
          <p:nvPr/>
        </p:nvSpPr>
        <p:spPr>
          <a:xfrm>
            <a:off x="8155939" y="3425488"/>
            <a:ext cx="877163" cy="369332"/>
          </a:xfrm>
          <a:prstGeom prst="rect">
            <a:avLst/>
          </a:prstGeom>
          <a:noFill/>
        </p:spPr>
        <p:txBody>
          <a:bodyPr wrap="none" rtlCol="0">
            <a:spAutoFit/>
          </a:bodyPr>
          <a:lstStyle/>
          <a:p>
            <a:r>
              <a:rPr kumimoji="1" lang="ja-JP" altLang="en-US" dirty="0">
                <a:solidFill>
                  <a:srgbClr val="00B050"/>
                </a:solidFill>
              </a:rPr>
              <a:t>インド</a:t>
            </a:r>
          </a:p>
        </p:txBody>
      </p:sp>
      <p:sp>
        <p:nvSpPr>
          <p:cNvPr id="46" name="テキスト ボックス 45">
            <a:extLst>
              <a:ext uri="{FF2B5EF4-FFF2-40B4-BE49-F238E27FC236}">
                <a16:creationId xmlns:a16="http://schemas.microsoft.com/office/drawing/2014/main" id="{9977CFEA-29C1-4DFF-9E8A-E15693D85882}"/>
              </a:ext>
            </a:extLst>
          </p:cNvPr>
          <p:cNvSpPr txBox="1"/>
          <p:nvPr/>
        </p:nvSpPr>
        <p:spPr>
          <a:xfrm>
            <a:off x="9722122" y="3675166"/>
            <a:ext cx="1569660" cy="369332"/>
          </a:xfrm>
          <a:prstGeom prst="rect">
            <a:avLst/>
          </a:prstGeom>
          <a:noFill/>
        </p:spPr>
        <p:txBody>
          <a:bodyPr wrap="none" rtlCol="0">
            <a:spAutoFit/>
          </a:bodyPr>
          <a:lstStyle/>
          <a:p>
            <a:r>
              <a:rPr kumimoji="1" lang="ja-JP" altLang="en-US" dirty="0">
                <a:solidFill>
                  <a:srgbClr val="FF99CC"/>
                </a:solidFill>
              </a:rPr>
              <a:t>インドネシア</a:t>
            </a:r>
          </a:p>
        </p:txBody>
      </p:sp>
      <p:sp>
        <p:nvSpPr>
          <p:cNvPr id="47" name="テキスト ボックス 46">
            <a:extLst>
              <a:ext uri="{FF2B5EF4-FFF2-40B4-BE49-F238E27FC236}">
                <a16:creationId xmlns:a16="http://schemas.microsoft.com/office/drawing/2014/main" id="{CBCFF61B-9E51-4240-9EE8-50810FD0DD65}"/>
              </a:ext>
            </a:extLst>
          </p:cNvPr>
          <p:cNvSpPr txBox="1"/>
          <p:nvPr/>
        </p:nvSpPr>
        <p:spPr>
          <a:xfrm rot="16200000">
            <a:off x="3869198" y="3885226"/>
            <a:ext cx="3211135" cy="369332"/>
          </a:xfrm>
          <a:prstGeom prst="rect">
            <a:avLst/>
          </a:prstGeom>
          <a:solidFill>
            <a:schemeClr val="bg1"/>
          </a:solidFill>
        </p:spPr>
        <p:txBody>
          <a:bodyPr wrap="none" rtlCol="0">
            <a:spAutoFit/>
          </a:bodyPr>
          <a:lstStyle/>
          <a:p>
            <a:r>
              <a:rPr lang="ja-JP" altLang="en-US" dirty="0"/>
              <a:t>人口</a:t>
            </a:r>
            <a:r>
              <a:rPr kumimoji="1" lang="en-US" altLang="ja-JP" dirty="0"/>
              <a:t>10</a:t>
            </a:r>
            <a:r>
              <a:rPr kumimoji="1" lang="ja-JP" altLang="en-US" dirty="0"/>
              <a:t>万人当たりの感染者数</a:t>
            </a:r>
          </a:p>
        </p:txBody>
      </p:sp>
      <p:sp>
        <p:nvSpPr>
          <p:cNvPr id="48" name="テキスト ボックス 47">
            <a:extLst>
              <a:ext uri="{FF2B5EF4-FFF2-40B4-BE49-F238E27FC236}">
                <a16:creationId xmlns:a16="http://schemas.microsoft.com/office/drawing/2014/main" id="{62947755-9AC1-429C-AC5D-EE1FEDAF8CCD}"/>
              </a:ext>
            </a:extLst>
          </p:cNvPr>
          <p:cNvSpPr txBox="1"/>
          <p:nvPr/>
        </p:nvSpPr>
        <p:spPr>
          <a:xfrm>
            <a:off x="7477945" y="6123543"/>
            <a:ext cx="2262158" cy="369332"/>
          </a:xfrm>
          <a:prstGeom prst="rect">
            <a:avLst/>
          </a:prstGeom>
          <a:noFill/>
        </p:spPr>
        <p:txBody>
          <a:bodyPr wrap="none" rtlCol="0">
            <a:spAutoFit/>
          </a:bodyPr>
          <a:lstStyle/>
          <a:p>
            <a:r>
              <a:rPr kumimoji="1" lang="ja-JP" altLang="en-US"/>
              <a:t>感染者発生後の日数</a:t>
            </a:r>
          </a:p>
        </p:txBody>
      </p:sp>
      <p:sp>
        <p:nvSpPr>
          <p:cNvPr id="2" name="フリーフォーム: 図形 1">
            <a:extLst>
              <a:ext uri="{FF2B5EF4-FFF2-40B4-BE49-F238E27FC236}">
                <a16:creationId xmlns:a16="http://schemas.microsoft.com/office/drawing/2014/main" id="{55929583-A4C2-4058-AB18-44644A0D251A}"/>
              </a:ext>
            </a:extLst>
          </p:cNvPr>
          <p:cNvSpPr/>
          <p:nvPr/>
        </p:nvSpPr>
        <p:spPr>
          <a:xfrm>
            <a:off x="5911273" y="1062182"/>
            <a:ext cx="2041236" cy="5458691"/>
          </a:xfrm>
          <a:custGeom>
            <a:avLst/>
            <a:gdLst>
              <a:gd name="connsiteX0" fmla="*/ 1385454 w 2041236"/>
              <a:gd name="connsiteY0" fmla="*/ 0 h 5458691"/>
              <a:gd name="connsiteX1" fmla="*/ 0 w 2041236"/>
              <a:gd name="connsiteY1" fmla="*/ 5458691 h 5458691"/>
              <a:gd name="connsiteX2" fmla="*/ 2041236 w 2041236"/>
              <a:gd name="connsiteY2" fmla="*/ 36945 h 5458691"/>
              <a:gd name="connsiteX3" fmla="*/ 1385454 w 2041236"/>
              <a:gd name="connsiteY3" fmla="*/ 0 h 5458691"/>
            </a:gdLst>
            <a:ahLst/>
            <a:cxnLst>
              <a:cxn ang="0">
                <a:pos x="connsiteX0" y="connsiteY0"/>
              </a:cxn>
              <a:cxn ang="0">
                <a:pos x="connsiteX1" y="connsiteY1"/>
              </a:cxn>
              <a:cxn ang="0">
                <a:pos x="connsiteX2" y="connsiteY2"/>
              </a:cxn>
              <a:cxn ang="0">
                <a:pos x="connsiteX3" y="connsiteY3"/>
              </a:cxn>
            </a:cxnLst>
            <a:rect l="l" t="t" r="r" b="b"/>
            <a:pathLst>
              <a:path w="2041236" h="5458691">
                <a:moveTo>
                  <a:pt x="1385454" y="0"/>
                </a:moveTo>
                <a:lnTo>
                  <a:pt x="0" y="5458691"/>
                </a:lnTo>
                <a:lnTo>
                  <a:pt x="2041236" y="36945"/>
                </a:lnTo>
                <a:lnTo>
                  <a:pt x="1385454" y="0"/>
                </a:lnTo>
                <a:close/>
              </a:path>
            </a:pathLst>
          </a:cu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4830365-98F3-4C08-A140-841221DA7E31}" type="slidenum">
              <a:rPr kumimoji="1" lang="ja-JP" altLang="en-US" smtClean="0"/>
              <a:t>4</a:t>
            </a:fld>
            <a:endParaRPr kumimoji="1" lang="ja-JP" altLang="en-US"/>
          </a:p>
        </p:txBody>
      </p:sp>
    </p:spTree>
    <p:extLst>
      <p:ext uri="{BB962C8B-B14F-4D97-AF65-F5344CB8AC3E}">
        <p14:creationId xmlns:p14="http://schemas.microsoft.com/office/powerpoint/2010/main" val="358321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584CFD5E-150C-4FE0-922B-87C049B84817}"/>
              </a:ext>
            </a:extLst>
          </p:cNvPr>
          <p:cNvPicPr>
            <a:picLocks noGrp="1" noChangeAspect="1"/>
          </p:cNvPicPr>
          <p:nvPr>
            <p:ph sz="half" idx="1"/>
          </p:nvPr>
        </p:nvPicPr>
        <p:blipFill rotWithShape="1">
          <a:blip r:embed="rId2"/>
          <a:srcRect l="19433" t="14495" r="20851" b="10311"/>
          <a:stretch/>
        </p:blipFill>
        <p:spPr>
          <a:xfrm>
            <a:off x="193943" y="1064074"/>
            <a:ext cx="6330044" cy="5616511"/>
          </a:xfrm>
          <a:prstGeom prst="rect">
            <a:avLst/>
          </a:prstGeom>
        </p:spPr>
      </p:pic>
      <p:pic>
        <p:nvPicPr>
          <p:cNvPr id="8" name="コンテンツ プレースホルダー 7">
            <a:extLst>
              <a:ext uri="{FF2B5EF4-FFF2-40B4-BE49-F238E27FC236}">
                <a16:creationId xmlns:a16="http://schemas.microsoft.com/office/drawing/2014/main" id="{E1F1E215-AF4E-431A-B82D-C010AB882BB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381" t="14144" r="20430" b="10471"/>
          <a:stretch/>
        </p:blipFill>
        <p:spPr>
          <a:xfrm>
            <a:off x="6395359" y="988429"/>
            <a:ext cx="5731328" cy="5695464"/>
          </a:xfrm>
        </p:spPr>
      </p:pic>
      <p:sp>
        <p:nvSpPr>
          <p:cNvPr id="10" name="テキスト ボックス 9">
            <a:extLst>
              <a:ext uri="{FF2B5EF4-FFF2-40B4-BE49-F238E27FC236}">
                <a16:creationId xmlns:a16="http://schemas.microsoft.com/office/drawing/2014/main" id="{B9B82AC6-4D1D-4FE1-A43B-B009E42095A9}"/>
              </a:ext>
            </a:extLst>
          </p:cNvPr>
          <p:cNvSpPr txBox="1"/>
          <p:nvPr/>
        </p:nvSpPr>
        <p:spPr>
          <a:xfrm>
            <a:off x="11386645" y="4725714"/>
            <a:ext cx="646331" cy="369332"/>
          </a:xfrm>
          <a:prstGeom prst="rect">
            <a:avLst/>
          </a:prstGeom>
          <a:noFill/>
        </p:spPr>
        <p:txBody>
          <a:bodyPr wrap="none" rtlCol="0">
            <a:spAutoFit/>
          </a:bodyPr>
          <a:lstStyle/>
          <a:p>
            <a:r>
              <a:rPr kumimoji="1" lang="ja-JP" altLang="en-US" dirty="0"/>
              <a:t>日本</a:t>
            </a:r>
          </a:p>
        </p:txBody>
      </p:sp>
      <p:sp>
        <p:nvSpPr>
          <p:cNvPr id="11" name="テキスト ボックス 10">
            <a:extLst>
              <a:ext uri="{FF2B5EF4-FFF2-40B4-BE49-F238E27FC236}">
                <a16:creationId xmlns:a16="http://schemas.microsoft.com/office/drawing/2014/main" id="{253CAA99-80AE-442B-A76F-0C8B22F65A48}"/>
              </a:ext>
            </a:extLst>
          </p:cNvPr>
          <p:cNvSpPr txBox="1"/>
          <p:nvPr/>
        </p:nvSpPr>
        <p:spPr>
          <a:xfrm>
            <a:off x="11480355" y="4247493"/>
            <a:ext cx="646331" cy="369332"/>
          </a:xfrm>
          <a:prstGeom prst="rect">
            <a:avLst/>
          </a:prstGeom>
          <a:noFill/>
        </p:spPr>
        <p:txBody>
          <a:bodyPr wrap="none" rtlCol="0">
            <a:spAutoFit/>
          </a:bodyPr>
          <a:lstStyle/>
          <a:p>
            <a:r>
              <a:rPr kumimoji="1" lang="ja-JP" altLang="en-US" dirty="0"/>
              <a:t>韓国</a:t>
            </a:r>
          </a:p>
        </p:txBody>
      </p:sp>
      <p:sp>
        <p:nvSpPr>
          <p:cNvPr id="12" name="テキスト ボックス 11">
            <a:extLst>
              <a:ext uri="{FF2B5EF4-FFF2-40B4-BE49-F238E27FC236}">
                <a16:creationId xmlns:a16="http://schemas.microsoft.com/office/drawing/2014/main" id="{FF467AD0-BDE4-4336-89F4-5232A737F5B1}"/>
              </a:ext>
            </a:extLst>
          </p:cNvPr>
          <p:cNvSpPr txBox="1"/>
          <p:nvPr/>
        </p:nvSpPr>
        <p:spPr>
          <a:xfrm>
            <a:off x="11491711" y="5678214"/>
            <a:ext cx="646331" cy="369332"/>
          </a:xfrm>
          <a:prstGeom prst="rect">
            <a:avLst/>
          </a:prstGeom>
          <a:noFill/>
        </p:spPr>
        <p:txBody>
          <a:bodyPr wrap="none" rtlCol="0">
            <a:spAutoFit/>
          </a:bodyPr>
          <a:lstStyle/>
          <a:p>
            <a:r>
              <a:rPr kumimoji="1" lang="ja-JP" altLang="en-US" dirty="0"/>
              <a:t>中国</a:t>
            </a:r>
          </a:p>
        </p:txBody>
      </p:sp>
      <p:sp>
        <p:nvSpPr>
          <p:cNvPr id="13" name="テキスト ボックス 12">
            <a:extLst>
              <a:ext uri="{FF2B5EF4-FFF2-40B4-BE49-F238E27FC236}">
                <a16:creationId xmlns:a16="http://schemas.microsoft.com/office/drawing/2014/main" id="{F6ABE953-3D10-4B51-AEE8-BB4E4335D250}"/>
              </a:ext>
            </a:extLst>
          </p:cNvPr>
          <p:cNvSpPr txBox="1"/>
          <p:nvPr/>
        </p:nvSpPr>
        <p:spPr>
          <a:xfrm>
            <a:off x="11125200" y="4002624"/>
            <a:ext cx="992579" cy="369332"/>
          </a:xfrm>
          <a:prstGeom prst="rect">
            <a:avLst/>
          </a:prstGeom>
          <a:noFill/>
        </p:spPr>
        <p:txBody>
          <a:bodyPr wrap="none" rtlCol="0">
            <a:spAutoFit/>
          </a:bodyPr>
          <a:lstStyle/>
          <a:p>
            <a:r>
              <a:rPr kumimoji="1" lang="ja-JP" altLang="en-US"/>
              <a:t>ｵｰｽﾄﾗﾘｱ</a:t>
            </a:r>
            <a:endParaRPr kumimoji="1" lang="ja-JP" altLang="en-US" dirty="0"/>
          </a:p>
        </p:txBody>
      </p:sp>
      <p:sp>
        <p:nvSpPr>
          <p:cNvPr id="14" name="テキスト ボックス 13">
            <a:extLst>
              <a:ext uri="{FF2B5EF4-FFF2-40B4-BE49-F238E27FC236}">
                <a16:creationId xmlns:a16="http://schemas.microsoft.com/office/drawing/2014/main" id="{386637B5-8BCA-46C8-80CD-C933E39F6442}"/>
              </a:ext>
            </a:extLst>
          </p:cNvPr>
          <p:cNvSpPr txBox="1"/>
          <p:nvPr/>
        </p:nvSpPr>
        <p:spPr>
          <a:xfrm>
            <a:off x="9866586" y="3878161"/>
            <a:ext cx="646331" cy="369332"/>
          </a:xfrm>
          <a:prstGeom prst="rect">
            <a:avLst/>
          </a:prstGeom>
          <a:noFill/>
        </p:spPr>
        <p:txBody>
          <a:bodyPr wrap="none" rtlCol="0">
            <a:spAutoFit/>
          </a:bodyPr>
          <a:lstStyle/>
          <a:p>
            <a:r>
              <a:rPr kumimoji="1" lang="ja-JP" altLang="en-US"/>
              <a:t>ｲﾝﾄﾞ</a:t>
            </a:r>
            <a:endParaRPr kumimoji="1" lang="ja-JP" altLang="en-US" dirty="0"/>
          </a:p>
        </p:txBody>
      </p:sp>
      <p:sp>
        <p:nvSpPr>
          <p:cNvPr id="15" name="テキスト ボックス 14">
            <a:extLst>
              <a:ext uri="{FF2B5EF4-FFF2-40B4-BE49-F238E27FC236}">
                <a16:creationId xmlns:a16="http://schemas.microsoft.com/office/drawing/2014/main" id="{0076D095-EA74-4676-8110-DF419312EDF6}"/>
              </a:ext>
            </a:extLst>
          </p:cNvPr>
          <p:cNvSpPr txBox="1"/>
          <p:nvPr/>
        </p:nvSpPr>
        <p:spPr>
          <a:xfrm>
            <a:off x="10585286" y="3001438"/>
            <a:ext cx="992579" cy="369332"/>
          </a:xfrm>
          <a:prstGeom prst="rect">
            <a:avLst/>
          </a:prstGeom>
          <a:noFill/>
        </p:spPr>
        <p:txBody>
          <a:bodyPr wrap="none" rtlCol="0">
            <a:spAutoFit/>
          </a:bodyPr>
          <a:lstStyle/>
          <a:p>
            <a:r>
              <a:rPr kumimoji="1" lang="ja-JP" altLang="en-US" dirty="0"/>
              <a:t>ｱﾙｾﾞﾝﾁﾝ</a:t>
            </a:r>
          </a:p>
        </p:txBody>
      </p:sp>
      <p:sp>
        <p:nvSpPr>
          <p:cNvPr id="16" name="テキスト ボックス 15">
            <a:extLst>
              <a:ext uri="{FF2B5EF4-FFF2-40B4-BE49-F238E27FC236}">
                <a16:creationId xmlns:a16="http://schemas.microsoft.com/office/drawing/2014/main" id="{A3A0FC14-0DF2-4D08-9BFF-193FDC9A4D94}"/>
              </a:ext>
            </a:extLst>
          </p:cNvPr>
          <p:cNvSpPr txBox="1"/>
          <p:nvPr/>
        </p:nvSpPr>
        <p:spPr>
          <a:xfrm>
            <a:off x="10467513" y="2559294"/>
            <a:ext cx="646331" cy="369332"/>
          </a:xfrm>
          <a:prstGeom prst="rect">
            <a:avLst/>
          </a:prstGeom>
          <a:noFill/>
        </p:spPr>
        <p:txBody>
          <a:bodyPr wrap="none" rtlCol="0">
            <a:spAutoFit/>
          </a:bodyPr>
          <a:lstStyle/>
          <a:p>
            <a:r>
              <a:rPr kumimoji="1" lang="ja-JP" altLang="en-US"/>
              <a:t>ﾒｷｼｺ</a:t>
            </a:r>
            <a:endParaRPr kumimoji="1" lang="ja-JP" altLang="en-US" dirty="0"/>
          </a:p>
        </p:txBody>
      </p:sp>
      <p:sp>
        <p:nvSpPr>
          <p:cNvPr id="17" name="テキスト ボックス 16">
            <a:extLst>
              <a:ext uri="{FF2B5EF4-FFF2-40B4-BE49-F238E27FC236}">
                <a16:creationId xmlns:a16="http://schemas.microsoft.com/office/drawing/2014/main" id="{59DCDA9B-82D2-4ECB-B574-4C1840B0419E}"/>
              </a:ext>
            </a:extLst>
          </p:cNvPr>
          <p:cNvSpPr txBox="1"/>
          <p:nvPr/>
        </p:nvSpPr>
        <p:spPr>
          <a:xfrm>
            <a:off x="11207179" y="2131513"/>
            <a:ext cx="646331" cy="369332"/>
          </a:xfrm>
          <a:prstGeom prst="rect">
            <a:avLst/>
          </a:prstGeom>
          <a:noFill/>
        </p:spPr>
        <p:txBody>
          <a:bodyPr wrap="none" rtlCol="0">
            <a:spAutoFit/>
          </a:bodyPr>
          <a:lstStyle/>
          <a:p>
            <a:r>
              <a:rPr kumimoji="1" lang="ja-JP" altLang="en-US"/>
              <a:t>ﾄﾞｲﾂ</a:t>
            </a:r>
            <a:endParaRPr kumimoji="1" lang="ja-JP" altLang="en-US" dirty="0"/>
          </a:p>
        </p:txBody>
      </p:sp>
      <p:sp>
        <p:nvSpPr>
          <p:cNvPr id="18" name="テキスト ボックス 17">
            <a:extLst>
              <a:ext uri="{FF2B5EF4-FFF2-40B4-BE49-F238E27FC236}">
                <a16:creationId xmlns:a16="http://schemas.microsoft.com/office/drawing/2014/main" id="{89F1BC7A-8798-49F4-B9BE-705843B9CBCC}"/>
              </a:ext>
            </a:extLst>
          </p:cNvPr>
          <p:cNvSpPr txBox="1"/>
          <p:nvPr/>
        </p:nvSpPr>
        <p:spPr>
          <a:xfrm>
            <a:off x="11417078" y="1559086"/>
            <a:ext cx="646331" cy="369332"/>
          </a:xfrm>
          <a:prstGeom prst="rect">
            <a:avLst/>
          </a:prstGeom>
          <a:noFill/>
        </p:spPr>
        <p:txBody>
          <a:bodyPr wrap="none" rtlCol="0">
            <a:spAutoFit/>
          </a:bodyPr>
          <a:lstStyle/>
          <a:p>
            <a:r>
              <a:rPr kumimoji="1" lang="ja-JP" altLang="en-US"/>
              <a:t>ｲﾀﾘｱ</a:t>
            </a:r>
            <a:endParaRPr kumimoji="1" lang="ja-JP" altLang="en-US" dirty="0"/>
          </a:p>
        </p:txBody>
      </p:sp>
      <p:sp>
        <p:nvSpPr>
          <p:cNvPr id="19" name="テキスト ボックス 18">
            <a:extLst>
              <a:ext uri="{FF2B5EF4-FFF2-40B4-BE49-F238E27FC236}">
                <a16:creationId xmlns:a16="http://schemas.microsoft.com/office/drawing/2014/main" id="{F8200037-0B38-4E52-A91D-B83E8FA63D50}"/>
              </a:ext>
            </a:extLst>
          </p:cNvPr>
          <p:cNvSpPr txBox="1"/>
          <p:nvPr/>
        </p:nvSpPr>
        <p:spPr>
          <a:xfrm>
            <a:off x="11200252" y="1167330"/>
            <a:ext cx="877163" cy="369332"/>
          </a:xfrm>
          <a:prstGeom prst="rect">
            <a:avLst/>
          </a:prstGeom>
          <a:noFill/>
        </p:spPr>
        <p:txBody>
          <a:bodyPr wrap="none" rtlCol="0">
            <a:spAutoFit/>
          </a:bodyPr>
          <a:lstStyle/>
          <a:p>
            <a:r>
              <a:rPr kumimoji="1" lang="ja-JP" altLang="en-US" dirty="0"/>
              <a:t>ｽｪｰﾃﾞﾝ</a:t>
            </a:r>
          </a:p>
        </p:txBody>
      </p:sp>
      <p:sp>
        <p:nvSpPr>
          <p:cNvPr id="20" name="テキスト ボックス 19">
            <a:extLst>
              <a:ext uri="{FF2B5EF4-FFF2-40B4-BE49-F238E27FC236}">
                <a16:creationId xmlns:a16="http://schemas.microsoft.com/office/drawing/2014/main" id="{D6F66CA2-3833-4649-874B-E648C9CA8FFA}"/>
              </a:ext>
            </a:extLst>
          </p:cNvPr>
          <p:cNvSpPr txBox="1"/>
          <p:nvPr/>
        </p:nvSpPr>
        <p:spPr>
          <a:xfrm>
            <a:off x="10967141" y="1400636"/>
            <a:ext cx="646331" cy="369332"/>
          </a:xfrm>
          <a:prstGeom prst="rect">
            <a:avLst/>
          </a:prstGeom>
          <a:noFill/>
        </p:spPr>
        <p:txBody>
          <a:bodyPr wrap="none" rtlCol="0">
            <a:spAutoFit/>
          </a:bodyPr>
          <a:lstStyle/>
          <a:p>
            <a:r>
              <a:rPr kumimoji="1" lang="ja-JP" altLang="en-US" dirty="0"/>
              <a:t>英国</a:t>
            </a:r>
          </a:p>
        </p:txBody>
      </p:sp>
      <p:sp>
        <p:nvSpPr>
          <p:cNvPr id="21" name="テキスト ボックス 20">
            <a:extLst>
              <a:ext uri="{FF2B5EF4-FFF2-40B4-BE49-F238E27FC236}">
                <a16:creationId xmlns:a16="http://schemas.microsoft.com/office/drawing/2014/main" id="{B03E873A-385F-4ACC-ADCA-615C5EEE7CD4}"/>
              </a:ext>
            </a:extLst>
          </p:cNvPr>
          <p:cNvSpPr txBox="1"/>
          <p:nvPr/>
        </p:nvSpPr>
        <p:spPr>
          <a:xfrm>
            <a:off x="10910289" y="944885"/>
            <a:ext cx="646331" cy="369332"/>
          </a:xfrm>
          <a:prstGeom prst="rect">
            <a:avLst/>
          </a:prstGeom>
          <a:noFill/>
        </p:spPr>
        <p:txBody>
          <a:bodyPr wrap="none" rtlCol="0">
            <a:spAutoFit/>
          </a:bodyPr>
          <a:lstStyle/>
          <a:p>
            <a:r>
              <a:rPr kumimoji="1" lang="ja-JP" altLang="en-US"/>
              <a:t>米国</a:t>
            </a:r>
            <a:endParaRPr kumimoji="1" lang="ja-JP" altLang="en-US" dirty="0"/>
          </a:p>
        </p:txBody>
      </p:sp>
      <p:sp>
        <p:nvSpPr>
          <p:cNvPr id="22" name="テキスト ボックス 21">
            <a:extLst>
              <a:ext uri="{FF2B5EF4-FFF2-40B4-BE49-F238E27FC236}">
                <a16:creationId xmlns:a16="http://schemas.microsoft.com/office/drawing/2014/main" id="{BC6D9961-3CE5-420A-87EC-2332AD76A5F9}"/>
              </a:ext>
            </a:extLst>
          </p:cNvPr>
          <p:cNvSpPr txBox="1"/>
          <p:nvPr/>
        </p:nvSpPr>
        <p:spPr>
          <a:xfrm>
            <a:off x="4738997" y="1078235"/>
            <a:ext cx="646331" cy="369332"/>
          </a:xfrm>
          <a:prstGeom prst="rect">
            <a:avLst/>
          </a:prstGeom>
          <a:noFill/>
        </p:spPr>
        <p:txBody>
          <a:bodyPr wrap="none" rtlCol="0">
            <a:spAutoFit/>
          </a:bodyPr>
          <a:lstStyle/>
          <a:p>
            <a:r>
              <a:rPr kumimoji="1" lang="ja-JP" altLang="en-US" dirty="0"/>
              <a:t>日本</a:t>
            </a:r>
          </a:p>
        </p:txBody>
      </p:sp>
      <p:sp>
        <p:nvSpPr>
          <p:cNvPr id="23" name="テキスト ボックス 22">
            <a:extLst>
              <a:ext uri="{FF2B5EF4-FFF2-40B4-BE49-F238E27FC236}">
                <a16:creationId xmlns:a16="http://schemas.microsoft.com/office/drawing/2014/main" id="{4D7E82AE-E8EF-4081-84B0-F8A99FAB52B0}"/>
              </a:ext>
            </a:extLst>
          </p:cNvPr>
          <p:cNvSpPr txBox="1"/>
          <p:nvPr/>
        </p:nvSpPr>
        <p:spPr>
          <a:xfrm>
            <a:off x="606825" y="1129551"/>
            <a:ext cx="646331" cy="369332"/>
          </a:xfrm>
          <a:prstGeom prst="rect">
            <a:avLst/>
          </a:prstGeom>
          <a:noFill/>
        </p:spPr>
        <p:txBody>
          <a:bodyPr wrap="none" rtlCol="0">
            <a:spAutoFit/>
          </a:bodyPr>
          <a:lstStyle/>
          <a:p>
            <a:r>
              <a:rPr kumimoji="1" lang="ja-JP" altLang="en-US" dirty="0"/>
              <a:t>韓国</a:t>
            </a:r>
          </a:p>
        </p:txBody>
      </p:sp>
      <p:sp>
        <p:nvSpPr>
          <p:cNvPr id="24" name="テキスト ボックス 23">
            <a:extLst>
              <a:ext uri="{FF2B5EF4-FFF2-40B4-BE49-F238E27FC236}">
                <a16:creationId xmlns:a16="http://schemas.microsoft.com/office/drawing/2014/main" id="{CD5AD7D0-8009-47B4-9B42-5E87703F2985}"/>
              </a:ext>
            </a:extLst>
          </p:cNvPr>
          <p:cNvSpPr txBox="1"/>
          <p:nvPr/>
        </p:nvSpPr>
        <p:spPr>
          <a:xfrm>
            <a:off x="5589311" y="2022960"/>
            <a:ext cx="646331" cy="369332"/>
          </a:xfrm>
          <a:prstGeom prst="rect">
            <a:avLst/>
          </a:prstGeom>
          <a:noFill/>
        </p:spPr>
        <p:txBody>
          <a:bodyPr wrap="none" rtlCol="0">
            <a:spAutoFit/>
          </a:bodyPr>
          <a:lstStyle/>
          <a:p>
            <a:r>
              <a:rPr kumimoji="1" lang="ja-JP" altLang="en-US" dirty="0"/>
              <a:t>中国</a:t>
            </a:r>
          </a:p>
        </p:txBody>
      </p:sp>
      <p:sp>
        <p:nvSpPr>
          <p:cNvPr id="25" name="テキスト ボックス 24">
            <a:extLst>
              <a:ext uri="{FF2B5EF4-FFF2-40B4-BE49-F238E27FC236}">
                <a16:creationId xmlns:a16="http://schemas.microsoft.com/office/drawing/2014/main" id="{FC55F45F-1C77-4CBD-A144-634B8E034D8D}"/>
              </a:ext>
            </a:extLst>
          </p:cNvPr>
          <p:cNvSpPr txBox="1"/>
          <p:nvPr/>
        </p:nvSpPr>
        <p:spPr>
          <a:xfrm>
            <a:off x="1518320" y="611258"/>
            <a:ext cx="658911" cy="646331"/>
          </a:xfrm>
          <a:prstGeom prst="rect">
            <a:avLst/>
          </a:prstGeom>
          <a:noFill/>
        </p:spPr>
        <p:txBody>
          <a:bodyPr wrap="square" rtlCol="0">
            <a:spAutoFit/>
          </a:bodyPr>
          <a:lstStyle/>
          <a:p>
            <a:r>
              <a:rPr kumimoji="1" lang="ja-JP" altLang="en-US" dirty="0"/>
              <a:t>ｵｰｽﾄﾗﾘｱ</a:t>
            </a:r>
          </a:p>
        </p:txBody>
      </p:sp>
      <p:sp>
        <p:nvSpPr>
          <p:cNvPr id="26" name="テキスト ボックス 25">
            <a:extLst>
              <a:ext uri="{FF2B5EF4-FFF2-40B4-BE49-F238E27FC236}">
                <a16:creationId xmlns:a16="http://schemas.microsoft.com/office/drawing/2014/main" id="{9AC36E58-80E7-4E73-B5D6-50DCFE205D3D}"/>
              </a:ext>
            </a:extLst>
          </p:cNvPr>
          <p:cNvSpPr txBox="1"/>
          <p:nvPr/>
        </p:nvSpPr>
        <p:spPr>
          <a:xfrm>
            <a:off x="3253146" y="807299"/>
            <a:ext cx="646331" cy="369332"/>
          </a:xfrm>
          <a:prstGeom prst="rect">
            <a:avLst/>
          </a:prstGeom>
          <a:noFill/>
        </p:spPr>
        <p:txBody>
          <a:bodyPr wrap="none" rtlCol="0">
            <a:spAutoFit/>
          </a:bodyPr>
          <a:lstStyle/>
          <a:p>
            <a:r>
              <a:rPr kumimoji="1" lang="ja-JP" altLang="en-US" dirty="0"/>
              <a:t>ｲﾝﾄﾞ</a:t>
            </a:r>
          </a:p>
        </p:txBody>
      </p:sp>
      <p:sp>
        <p:nvSpPr>
          <p:cNvPr id="27" name="テキスト ボックス 26">
            <a:extLst>
              <a:ext uri="{FF2B5EF4-FFF2-40B4-BE49-F238E27FC236}">
                <a16:creationId xmlns:a16="http://schemas.microsoft.com/office/drawing/2014/main" id="{AED02149-7C78-4F4D-A43E-137F6DE942F2}"/>
              </a:ext>
            </a:extLst>
          </p:cNvPr>
          <p:cNvSpPr txBox="1"/>
          <p:nvPr/>
        </p:nvSpPr>
        <p:spPr>
          <a:xfrm>
            <a:off x="2732484" y="530300"/>
            <a:ext cx="712531" cy="646331"/>
          </a:xfrm>
          <a:prstGeom prst="rect">
            <a:avLst/>
          </a:prstGeom>
          <a:noFill/>
        </p:spPr>
        <p:txBody>
          <a:bodyPr wrap="square" rtlCol="0">
            <a:spAutoFit/>
          </a:bodyPr>
          <a:lstStyle/>
          <a:p>
            <a:r>
              <a:rPr kumimoji="1" lang="ja-JP" altLang="en-US" dirty="0"/>
              <a:t>ｱﾙｾﾞﾝﾁﾝ</a:t>
            </a:r>
          </a:p>
        </p:txBody>
      </p:sp>
      <p:sp>
        <p:nvSpPr>
          <p:cNvPr id="28" name="テキスト ボックス 27">
            <a:extLst>
              <a:ext uri="{FF2B5EF4-FFF2-40B4-BE49-F238E27FC236}">
                <a16:creationId xmlns:a16="http://schemas.microsoft.com/office/drawing/2014/main" id="{6AE08639-BD08-46E2-907F-21967470570C}"/>
              </a:ext>
            </a:extLst>
          </p:cNvPr>
          <p:cNvSpPr txBox="1"/>
          <p:nvPr/>
        </p:nvSpPr>
        <p:spPr>
          <a:xfrm>
            <a:off x="1959579" y="1121830"/>
            <a:ext cx="646331" cy="369332"/>
          </a:xfrm>
          <a:prstGeom prst="rect">
            <a:avLst/>
          </a:prstGeom>
          <a:noFill/>
        </p:spPr>
        <p:txBody>
          <a:bodyPr wrap="none" rtlCol="0">
            <a:spAutoFit/>
          </a:bodyPr>
          <a:lstStyle/>
          <a:p>
            <a:r>
              <a:rPr kumimoji="1" lang="ja-JP" altLang="en-US" dirty="0"/>
              <a:t>ﾒｷｼｺ</a:t>
            </a:r>
          </a:p>
        </p:txBody>
      </p:sp>
      <p:sp>
        <p:nvSpPr>
          <p:cNvPr id="29" name="テキスト ボックス 28">
            <a:extLst>
              <a:ext uri="{FF2B5EF4-FFF2-40B4-BE49-F238E27FC236}">
                <a16:creationId xmlns:a16="http://schemas.microsoft.com/office/drawing/2014/main" id="{1ECDB02F-2F5C-45CA-B89C-6007F0EEF69A}"/>
              </a:ext>
            </a:extLst>
          </p:cNvPr>
          <p:cNvSpPr txBox="1"/>
          <p:nvPr/>
        </p:nvSpPr>
        <p:spPr>
          <a:xfrm>
            <a:off x="1027110" y="617547"/>
            <a:ext cx="646331" cy="369332"/>
          </a:xfrm>
          <a:prstGeom prst="rect">
            <a:avLst/>
          </a:prstGeom>
          <a:noFill/>
        </p:spPr>
        <p:txBody>
          <a:bodyPr wrap="none" rtlCol="0">
            <a:spAutoFit/>
          </a:bodyPr>
          <a:lstStyle/>
          <a:p>
            <a:r>
              <a:rPr kumimoji="1" lang="ja-JP" altLang="en-US" dirty="0"/>
              <a:t>ﾄﾞｲﾂ</a:t>
            </a:r>
          </a:p>
        </p:txBody>
      </p:sp>
      <p:sp>
        <p:nvSpPr>
          <p:cNvPr id="30" name="テキスト ボックス 29">
            <a:extLst>
              <a:ext uri="{FF2B5EF4-FFF2-40B4-BE49-F238E27FC236}">
                <a16:creationId xmlns:a16="http://schemas.microsoft.com/office/drawing/2014/main" id="{E48AD85A-5892-4AB3-B446-676FF9205970}"/>
              </a:ext>
            </a:extLst>
          </p:cNvPr>
          <p:cNvSpPr txBox="1"/>
          <p:nvPr/>
        </p:nvSpPr>
        <p:spPr>
          <a:xfrm>
            <a:off x="673372" y="842554"/>
            <a:ext cx="646331" cy="369332"/>
          </a:xfrm>
          <a:prstGeom prst="rect">
            <a:avLst/>
          </a:prstGeom>
          <a:noFill/>
        </p:spPr>
        <p:txBody>
          <a:bodyPr wrap="none" rtlCol="0">
            <a:spAutoFit/>
          </a:bodyPr>
          <a:lstStyle/>
          <a:p>
            <a:r>
              <a:rPr kumimoji="1" lang="ja-JP" altLang="en-US" dirty="0"/>
              <a:t>ｲﾀﾘｱ</a:t>
            </a:r>
          </a:p>
        </p:txBody>
      </p:sp>
      <p:sp>
        <p:nvSpPr>
          <p:cNvPr id="31" name="テキスト ボックス 30">
            <a:extLst>
              <a:ext uri="{FF2B5EF4-FFF2-40B4-BE49-F238E27FC236}">
                <a16:creationId xmlns:a16="http://schemas.microsoft.com/office/drawing/2014/main" id="{743A7993-54BD-47AF-A132-B417B380BD6D}"/>
              </a:ext>
            </a:extLst>
          </p:cNvPr>
          <p:cNvSpPr txBox="1"/>
          <p:nvPr/>
        </p:nvSpPr>
        <p:spPr>
          <a:xfrm>
            <a:off x="996537" y="258668"/>
            <a:ext cx="877163" cy="369332"/>
          </a:xfrm>
          <a:prstGeom prst="rect">
            <a:avLst/>
          </a:prstGeom>
          <a:noFill/>
        </p:spPr>
        <p:txBody>
          <a:bodyPr wrap="none" rtlCol="0">
            <a:spAutoFit/>
          </a:bodyPr>
          <a:lstStyle/>
          <a:p>
            <a:r>
              <a:rPr kumimoji="1" lang="ja-JP" altLang="en-US" dirty="0"/>
              <a:t>ｽｪｰﾃﾞﾝ</a:t>
            </a:r>
          </a:p>
        </p:txBody>
      </p:sp>
      <p:sp>
        <p:nvSpPr>
          <p:cNvPr id="32" name="テキスト ボックス 31">
            <a:extLst>
              <a:ext uri="{FF2B5EF4-FFF2-40B4-BE49-F238E27FC236}">
                <a16:creationId xmlns:a16="http://schemas.microsoft.com/office/drawing/2014/main" id="{CE18BF5A-0D08-4063-A7EA-7583E844AAD8}"/>
              </a:ext>
            </a:extLst>
          </p:cNvPr>
          <p:cNvSpPr txBox="1"/>
          <p:nvPr/>
        </p:nvSpPr>
        <p:spPr>
          <a:xfrm>
            <a:off x="673372" y="28513"/>
            <a:ext cx="646331" cy="369332"/>
          </a:xfrm>
          <a:prstGeom prst="rect">
            <a:avLst/>
          </a:prstGeom>
          <a:noFill/>
        </p:spPr>
        <p:txBody>
          <a:bodyPr wrap="none" rtlCol="0">
            <a:spAutoFit/>
          </a:bodyPr>
          <a:lstStyle/>
          <a:p>
            <a:r>
              <a:rPr kumimoji="1" lang="ja-JP" altLang="en-US" dirty="0"/>
              <a:t>英国</a:t>
            </a:r>
          </a:p>
        </p:txBody>
      </p:sp>
      <p:sp>
        <p:nvSpPr>
          <p:cNvPr id="33" name="テキスト ボックス 32">
            <a:extLst>
              <a:ext uri="{FF2B5EF4-FFF2-40B4-BE49-F238E27FC236}">
                <a16:creationId xmlns:a16="http://schemas.microsoft.com/office/drawing/2014/main" id="{69E606BD-4A36-4F58-9AC5-EB3EAE2013E4}"/>
              </a:ext>
            </a:extLst>
          </p:cNvPr>
          <p:cNvSpPr txBox="1"/>
          <p:nvPr/>
        </p:nvSpPr>
        <p:spPr>
          <a:xfrm>
            <a:off x="537571" y="507696"/>
            <a:ext cx="646331" cy="369332"/>
          </a:xfrm>
          <a:prstGeom prst="rect">
            <a:avLst/>
          </a:prstGeom>
          <a:noFill/>
        </p:spPr>
        <p:txBody>
          <a:bodyPr wrap="none" rtlCol="0">
            <a:spAutoFit/>
          </a:bodyPr>
          <a:lstStyle/>
          <a:p>
            <a:r>
              <a:rPr kumimoji="1" lang="ja-JP" altLang="en-US" dirty="0"/>
              <a:t>米国</a:t>
            </a:r>
          </a:p>
        </p:txBody>
      </p:sp>
      <p:sp>
        <p:nvSpPr>
          <p:cNvPr id="34" name="テキスト ボックス 33">
            <a:extLst>
              <a:ext uri="{FF2B5EF4-FFF2-40B4-BE49-F238E27FC236}">
                <a16:creationId xmlns:a16="http://schemas.microsoft.com/office/drawing/2014/main" id="{B5692971-7056-4A03-A3D2-2DA8F85A46BE}"/>
              </a:ext>
            </a:extLst>
          </p:cNvPr>
          <p:cNvSpPr txBox="1"/>
          <p:nvPr/>
        </p:nvSpPr>
        <p:spPr>
          <a:xfrm>
            <a:off x="1894228" y="820378"/>
            <a:ext cx="877163" cy="369332"/>
          </a:xfrm>
          <a:prstGeom prst="rect">
            <a:avLst/>
          </a:prstGeom>
          <a:noFill/>
        </p:spPr>
        <p:txBody>
          <a:bodyPr wrap="none" rtlCol="0">
            <a:spAutoFit/>
          </a:bodyPr>
          <a:lstStyle/>
          <a:p>
            <a:r>
              <a:rPr kumimoji="1" lang="ja-JP" altLang="en-US" dirty="0"/>
              <a:t>ﾌﾞﾗｼﾞﾙ</a:t>
            </a:r>
          </a:p>
        </p:txBody>
      </p:sp>
      <p:sp>
        <p:nvSpPr>
          <p:cNvPr id="35" name="テキスト ボックス 34">
            <a:extLst>
              <a:ext uri="{FF2B5EF4-FFF2-40B4-BE49-F238E27FC236}">
                <a16:creationId xmlns:a16="http://schemas.microsoft.com/office/drawing/2014/main" id="{06A701C3-0905-498B-A324-6D078167B2BE}"/>
              </a:ext>
            </a:extLst>
          </p:cNvPr>
          <p:cNvSpPr txBox="1"/>
          <p:nvPr/>
        </p:nvSpPr>
        <p:spPr>
          <a:xfrm>
            <a:off x="9029027" y="2574391"/>
            <a:ext cx="877163" cy="369332"/>
          </a:xfrm>
          <a:prstGeom prst="rect">
            <a:avLst/>
          </a:prstGeom>
          <a:noFill/>
        </p:spPr>
        <p:txBody>
          <a:bodyPr wrap="none" rtlCol="0">
            <a:spAutoFit/>
          </a:bodyPr>
          <a:lstStyle/>
          <a:p>
            <a:r>
              <a:rPr kumimoji="1" lang="ja-JP" altLang="en-US" dirty="0"/>
              <a:t>ﾌﾞﾗｼﾞﾙ</a:t>
            </a:r>
          </a:p>
        </p:txBody>
      </p:sp>
      <p:sp>
        <p:nvSpPr>
          <p:cNvPr id="43" name="フリーフォーム: 図形 42">
            <a:extLst>
              <a:ext uri="{FF2B5EF4-FFF2-40B4-BE49-F238E27FC236}">
                <a16:creationId xmlns:a16="http://schemas.microsoft.com/office/drawing/2014/main" id="{51C72DE3-4C5E-4455-BD97-8CD86C0D4FF5}"/>
              </a:ext>
            </a:extLst>
          </p:cNvPr>
          <p:cNvSpPr/>
          <p:nvPr/>
        </p:nvSpPr>
        <p:spPr>
          <a:xfrm>
            <a:off x="703385" y="828431"/>
            <a:ext cx="961292" cy="5673969"/>
          </a:xfrm>
          <a:custGeom>
            <a:avLst/>
            <a:gdLst>
              <a:gd name="connsiteX0" fmla="*/ 617415 w 961292"/>
              <a:gd name="connsiteY0" fmla="*/ 0 h 5673969"/>
              <a:gd name="connsiteX1" fmla="*/ 867507 w 961292"/>
              <a:gd name="connsiteY1" fmla="*/ 0 h 5673969"/>
              <a:gd name="connsiteX2" fmla="*/ 961292 w 961292"/>
              <a:gd name="connsiteY2" fmla="*/ 7815 h 5673969"/>
              <a:gd name="connsiteX3" fmla="*/ 0 w 961292"/>
              <a:gd name="connsiteY3" fmla="*/ 5673969 h 5673969"/>
              <a:gd name="connsiteX4" fmla="*/ 617415 w 961292"/>
              <a:gd name="connsiteY4" fmla="*/ 0 h 5673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2" h="5673969">
                <a:moveTo>
                  <a:pt x="617415" y="0"/>
                </a:moveTo>
                <a:lnTo>
                  <a:pt x="867507" y="0"/>
                </a:lnTo>
                <a:cubicBezTo>
                  <a:pt x="945614" y="8678"/>
                  <a:pt x="914255" y="7815"/>
                  <a:pt x="961292" y="7815"/>
                </a:cubicBezTo>
                <a:lnTo>
                  <a:pt x="0" y="5673969"/>
                </a:lnTo>
                <a:lnTo>
                  <a:pt x="617415" y="0"/>
                </a:lnTo>
                <a:close/>
              </a:path>
            </a:pathLst>
          </a:cu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E800F2FC-D644-489D-AF4A-5753F84CFB12}"/>
              </a:ext>
            </a:extLst>
          </p:cNvPr>
          <p:cNvSpPr/>
          <p:nvPr/>
        </p:nvSpPr>
        <p:spPr>
          <a:xfrm>
            <a:off x="6554000" y="4822092"/>
            <a:ext cx="3449692" cy="1858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a:extLst>
              <a:ext uri="{FF2B5EF4-FFF2-40B4-BE49-F238E27FC236}">
                <a16:creationId xmlns:a16="http://schemas.microsoft.com/office/drawing/2014/main" id="{B72B8C6A-9472-4725-B201-F7B490D72A22}"/>
              </a:ext>
            </a:extLst>
          </p:cNvPr>
          <p:cNvCxnSpPr>
            <a:cxnSpLocks/>
          </p:cNvCxnSpPr>
          <p:nvPr/>
        </p:nvCxnSpPr>
        <p:spPr>
          <a:xfrm flipH="1" flipV="1">
            <a:off x="5171047" y="5158154"/>
            <a:ext cx="1344091" cy="59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BCF31B2-AB32-4E55-9C9B-6190A8306AD7}"/>
              </a:ext>
            </a:extLst>
          </p:cNvPr>
          <p:cNvSpPr txBox="1"/>
          <p:nvPr/>
        </p:nvSpPr>
        <p:spPr>
          <a:xfrm>
            <a:off x="2760510" y="2882889"/>
            <a:ext cx="3335489" cy="2308324"/>
          </a:xfrm>
          <a:prstGeom prst="rect">
            <a:avLst/>
          </a:prstGeom>
          <a:noFill/>
        </p:spPr>
        <p:txBody>
          <a:bodyPr wrap="square" rtlCol="0">
            <a:spAutoFit/>
          </a:bodyPr>
          <a:lstStyle/>
          <a:p>
            <a:r>
              <a:rPr kumimoji="1" lang="ja-JP" altLang="en-US" dirty="0"/>
              <a:t>多くの国で倍加時間がオーバーシュートに相当する</a:t>
            </a:r>
            <a:r>
              <a:rPr lang="ja-JP" altLang="en-US" dirty="0"/>
              <a:t>２～３日で拡大し、対策によって拡大の高さが抑えられる。</a:t>
            </a:r>
            <a:endParaRPr lang="en-US" altLang="ja-JP" dirty="0"/>
          </a:p>
          <a:p>
            <a:r>
              <a:rPr kumimoji="1" lang="ja-JP" altLang="en-US" dirty="0"/>
              <a:t>日本とインドなどは緩やかに増加しているが、インド、アルゼンチンなどの国で</a:t>
            </a:r>
            <a:r>
              <a:rPr kumimoji="1" lang="ja-JP" altLang="en-US" dirty="0" err="1"/>
              <a:t>はは</a:t>
            </a:r>
            <a:r>
              <a:rPr kumimoji="1" lang="ja-JP" altLang="en-US" dirty="0"/>
              <a:t>増加が続いている。</a:t>
            </a:r>
          </a:p>
        </p:txBody>
      </p:sp>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5</a:t>
            </a:fld>
            <a:endParaRPr kumimoji="1" lang="ja-JP" altLang="en-US"/>
          </a:p>
        </p:txBody>
      </p:sp>
    </p:spTree>
    <p:extLst>
      <p:ext uri="{BB962C8B-B14F-4D97-AF65-F5344CB8AC3E}">
        <p14:creationId xmlns:p14="http://schemas.microsoft.com/office/powerpoint/2010/main" val="37738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A51884-11C2-4F16-B1CA-C346D6A5BF33}"/>
              </a:ext>
            </a:extLst>
          </p:cNvPr>
          <p:cNvPicPr>
            <a:picLocks noChangeAspect="1"/>
          </p:cNvPicPr>
          <p:nvPr/>
        </p:nvPicPr>
        <p:blipFill rotWithShape="1">
          <a:blip r:embed="rId2">
            <a:extLst>
              <a:ext uri="{28A0092B-C50C-407E-A947-70E740481C1C}">
                <a14:useLocalDpi xmlns:a14="http://schemas.microsoft.com/office/drawing/2010/main" val="0"/>
              </a:ext>
            </a:extLst>
          </a:blip>
          <a:srcRect l="19649" t="8088" r="20925" b="14973"/>
          <a:stretch/>
        </p:blipFill>
        <p:spPr>
          <a:xfrm>
            <a:off x="0" y="479685"/>
            <a:ext cx="7771143" cy="6288375"/>
          </a:xfrm>
          <a:prstGeom prst="rect">
            <a:avLst/>
          </a:prstGeom>
        </p:spPr>
      </p:pic>
      <p:pic>
        <p:nvPicPr>
          <p:cNvPr id="6" name="図 5">
            <a:extLst>
              <a:ext uri="{FF2B5EF4-FFF2-40B4-BE49-F238E27FC236}">
                <a16:creationId xmlns:a16="http://schemas.microsoft.com/office/drawing/2014/main" id="{21A75188-6639-4019-8A70-59D0A23242A1}"/>
              </a:ext>
            </a:extLst>
          </p:cNvPr>
          <p:cNvPicPr>
            <a:picLocks noChangeAspect="1"/>
          </p:cNvPicPr>
          <p:nvPr/>
        </p:nvPicPr>
        <p:blipFill>
          <a:blip r:embed="rId3"/>
          <a:stretch>
            <a:fillRect/>
          </a:stretch>
        </p:blipFill>
        <p:spPr>
          <a:xfrm>
            <a:off x="7597191" y="1396158"/>
            <a:ext cx="4146278" cy="3455232"/>
          </a:xfrm>
          <a:prstGeom prst="rect">
            <a:avLst/>
          </a:prstGeom>
        </p:spPr>
      </p:pic>
      <p:pic>
        <p:nvPicPr>
          <p:cNvPr id="7" name="図 6">
            <a:extLst>
              <a:ext uri="{FF2B5EF4-FFF2-40B4-BE49-F238E27FC236}">
                <a16:creationId xmlns:a16="http://schemas.microsoft.com/office/drawing/2014/main" id="{46D5F413-D187-4B5B-89F5-508D0EFABF6D}"/>
              </a:ext>
            </a:extLst>
          </p:cNvPr>
          <p:cNvPicPr>
            <a:picLocks noChangeAspect="1"/>
          </p:cNvPicPr>
          <p:nvPr/>
        </p:nvPicPr>
        <p:blipFill>
          <a:blip r:embed="rId4"/>
          <a:stretch>
            <a:fillRect/>
          </a:stretch>
        </p:blipFill>
        <p:spPr>
          <a:xfrm>
            <a:off x="868033" y="131454"/>
            <a:ext cx="3620126" cy="2160075"/>
          </a:xfrm>
          <a:prstGeom prst="rect">
            <a:avLst/>
          </a:prstGeom>
        </p:spPr>
      </p:pic>
      <p:sp>
        <p:nvSpPr>
          <p:cNvPr id="8" name="テキスト ボックス 7">
            <a:extLst>
              <a:ext uri="{FF2B5EF4-FFF2-40B4-BE49-F238E27FC236}">
                <a16:creationId xmlns:a16="http://schemas.microsoft.com/office/drawing/2014/main" id="{6811BD12-487A-4CFD-87F6-069AF8C6A391}"/>
              </a:ext>
            </a:extLst>
          </p:cNvPr>
          <p:cNvSpPr txBox="1"/>
          <p:nvPr/>
        </p:nvSpPr>
        <p:spPr>
          <a:xfrm>
            <a:off x="1950493" y="479685"/>
            <a:ext cx="1338828" cy="369332"/>
          </a:xfrm>
          <a:prstGeom prst="rect">
            <a:avLst/>
          </a:prstGeom>
          <a:noFill/>
        </p:spPr>
        <p:txBody>
          <a:bodyPr wrap="none" rtlCol="0">
            <a:spAutoFit/>
          </a:bodyPr>
          <a:lstStyle/>
          <a:p>
            <a:r>
              <a:rPr kumimoji="1" lang="ja-JP" altLang="en-US" dirty="0">
                <a:solidFill>
                  <a:schemeClr val="bg1"/>
                </a:solidFill>
              </a:rPr>
              <a:t>スェーデン</a:t>
            </a:r>
          </a:p>
        </p:txBody>
      </p:sp>
      <p:sp>
        <p:nvSpPr>
          <p:cNvPr id="9" name="テキスト ボックス 8">
            <a:extLst>
              <a:ext uri="{FF2B5EF4-FFF2-40B4-BE49-F238E27FC236}">
                <a16:creationId xmlns:a16="http://schemas.microsoft.com/office/drawing/2014/main" id="{12DCA9B5-2438-456A-B96D-2E0355F1AE98}"/>
              </a:ext>
            </a:extLst>
          </p:cNvPr>
          <p:cNvSpPr txBox="1"/>
          <p:nvPr/>
        </p:nvSpPr>
        <p:spPr>
          <a:xfrm>
            <a:off x="8304639" y="1461065"/>
            <a:ext cx="1107996" cy="369332"/>
          </a:xfrm>
          <a:prstGeom prst="rect">
            <a:avLst/>
          </a:prstGeom>
          <a:noFill/>
        </p:spPr>
        <p:txBody>
          <a:bodyPr wrap="none" rtlCol="0">
            <a:spAutoFit/>
          </a:bodyPr>
          <a:lstStyle/>
          <a:p>
            <a:r>
              <a:rPr kumimoji="1" lang="ja-JP" altLang="en-US" dirty="0"/>
              <a:t>ブラジル</a:t>
            </a:r>
          </a:p>
        </p:txBody>
      </p:sp>
      <p:sp>
        <p:nvSpPr>
          <p:cNvPr id="10" name="テキスト ボックス 9">
            <a:extLst>
              <a:ext uri="{FF2B5EF4-FFF2-40B4-BE49-F238E27FC236}">
                <a16:creationId xmlns:a16="http://schemas.microsoft.com/office/drawing/2014/main" id="{4A1A5C25-0ABC-4F23-870E-F988AFF55AE7}"/>
              </a:ext>
            </a:extLst>
          </p:cNvPr>
          <p:cNvSpPr txBox="1"/>
          <p:nvPr/>
        </p:nvSpPr>
        <p:spPr>
          <a:xfrm>
            <a:off x="7849675" y="4546965"/>
            <a:ext cx="4220406" cy="923330"/>
          </a:xfrm>
          <a:prstGeom prst="rect">
            <a:avLst/>
          </a:prstGeom>
          <a:noFill/>
        </p:spPr>
        <p:txBody>
          <a:bodyPr wrap="square" rtlCol="0">
            <a:spAutoFit/>
          </a:bodyPr>
          <a:lstStyle/>
          <a:p>
            <a:r>
              <a:rPr kumimoji="1" lang="ja-JP" altLang="en-US" dirty="0"/>
              <a:t>ロックダウンなどの強制的な対策を取らなかった国では感染拡大が続いている</a:t>
            </a:r>
          </a:p>
        </p:txBody>
      </p:sp>
      <p:sp>
        <p:nvSpPr>
          <p:cNvPr id="11" name="テキスト ボックス 10">
            <a:extLst>
              <a:ext uri="{FF2B5EF4-FFF2-40B4-BE49-F238E27FC236}">
                <a16:creationId xmlns:a16="http://schemas.microsoft.com/office/drawing/2014/main" id="{4C35946D-003E-4EA6-9FCA-5A639EF230CD}"/>
              </a:ext>
            </a:extLst>
          </p:cNvPr>
          <p:cNvSpPr txBox="1"/>
          <p:nvPr/>
        </p:nvSpPr>
        <p:spPr>
          <a:xfrm>
            <a:off x="6365015" y="1521547"/>
            <a:ext cx="1338828" cy="369332"/>
          </a:xfrm>
          <a:prstGeom prst="rect">
            <a:avLst/>
          </a:prstGeom>
          <a:noFill/>
        </p:spPr>
        <p:txBody>
          <a:bodyPr wrap="none" rtlCol="0">
            <a:spAutoFit/>
          </a:bodyPr>
          <a:lstStyle/>
          <a:p>
            <a:r>
              <a:rPr kumimoji="1" lang="ja-JP" altLang="en-US" dirty="0"/>
              <a:t>スェーデン</a:t>
            </a:r>
          </a:p>
        </p:txBody>
      </p:sp>
      <p:sp>
        <p:nvSpPr>
          <p:cNvPr id="12" name="テキスト ボックス 11">
            <a:extLst>
              <a:ext uri="{FF2B5EF4-FFF2-40B4-BE49-F238E27FC236}">
                <a16:creationId xmlns:a16="http://schemas.microsoft.com/office/drawing/2014/main" id="{2E3B3D0C-EA9D-457E-ACB3-400C397B05AE}"/>
              </a:ext>
            </a:extLst>
          </p:cNvPr>
          <p:cNvSpPr txBox="1"/>
          <p:nvPr/>
        </p:nvSpPr>
        <p:spPr>
          <a:xfrm>
            <a:off x="6237541" y="446618"/>
            <a:ext cx="1107996" cy="369332"/>
          </a:xfrm>
          <a:prstGeom prst="rect">
            <a:avLst/>
          </a:prstGeom>
          <a:noFill/>
        </p:spPr>
        <p:txBody>
          <a:bodyPr wrap="none" rtlCol="0">
            <a:spAutoFit/>
          </a:bodyPr>
          <a:lstStyle/>
          <a:p>
            <a:r>
              <a:rPr kumimoji="1" lang="ja-JP" altLang="en-US" dirty="0"/>
              <a:t>ブラジル</a:t>
            </a:r>
          </a:p>
        </p:txBody>
      </p:sp>
      <p:sp>
        <p:nvSpPr>
          <p:cNvPr id="13" name="テキスト ボックス 12">
            <a:extLst>
              <a:ext uri="{FF2B5EF4-FFF2-40B4-BE49-F238E27FC236}">
                <a16:creationId xmlns:a16="http://schemas.microsoft.com/office/drawing/2014/main" id="{181A2ED5-7D2D-4DC4-8115-69364091CF73}"/>
              </a:ext>
            </a:extLst>
          </p:cNvPr>
          <p:cNvSpPr txBox="1"/>
          <p:nvPr/>
        </p:nvSpPr>
        <p:spPr>
          <a:xfrm>
            <a:off x="4026494" y="5121324"/>
            <a:ext cx="461665" cy="697941"/>
          </a:xfrm>
          <a:prstGeom prst="rect">
            <a:avLst/>
          </a:prstGeom>
          <a:noFill/>
        </p:spPr>
        <p:txBody>
          <a:bodyPr vert="eaVert" wrap="square" rtlCol="0">
            <a:spAutoFit/>
          </a:bodyPr>
          <a:lstStyle/>
          <a:p>
            <a:r>
              <a:rPr kumimoji="1" lang="ja-JP" altLang="en-US" dirty="0"/>
              <a:t>日本</a:t>
            </a:r>
          </a:p>
        </p:txBody>
      </p:sp>
      <p:sp>
        <p:nvSpPr>
          <p:cNvPr id="14" name="正方形/長方形 13">
            <a:extLst>
              <a:ext uri="{FF2B5EF4-FFF2-40B4-BE49-F238E27FC236}">
                <a16:creationId xmlns:a16="http://schemas.microsoft.com/office/drawing/2014/main" id="{388D3711-E019-4EA6-A712-615E3C928D12}"/>
              </a:ext>
            </a:extLst>
          </p:cNvPr>
          <p:cNvSpPr/>
          <p:nvPr/>
        </p:nvSpPr>
        <p:spPr>
          <a:xfrm>
            <a:off x="5549808" y="6572981"/>
            <a:ext cx="4134465" cy="307777"/>
          </a:xfrm>
          <a:prstGeom prst="rect">
            <a:avLst/>
          </a:prstGeom>
        </p:spPr>
        <p:txBody>
          <a:bodyPr wrap="none">
            <a:spAutoFit/>
          </a:bodyPr>
          <a:lstStyle/>
          <a:p>
            <a:r>
              <a:rPr lang="ja-JP" altLang="en-US" sz="1400" dirty="0">
                <a:solidFill>
                  <a:srgbClr val="000000"/>
                </a:solidFill>
                <a:latin typeface="YakuHanJP"/>
              </a:rPr>
              <a:t>札幌医科大学医学部附属フロンティア医学研究所</a:t>
            </a:r>
            <a:endParaRPr lang="ja-JP" altLang="en-US" sz="1400" dirty="0"/>
          </a:p>
        </p:txBody>
      </p:sp>
      <p:sp>
        <p:nvSpPr>
          <p:cNvPr id="15" name="テキスト ボックス 14">
            <a:extLst>
              <a:ext uri="{FF2B5EF4-FFF2-40B4-BE49-F238E27FC236}">
                <a16:creationId xmlns:a16="http://schemas.microsoft.com/office/drawing/2014/main" id="{15A2260F-443A-4147-AB52-F6E38E62D7CE}"/>
              </a:ext>
            </a:extLst>
          </p:cNvPr>
          <p:cNvSpPr txBox="1"/>
          <p:nvPr/>
        </p:nvSpPr>
        <p:spPr>
          <a:xfrm>
            <a:off x="10635914" y="1330260"/>
            <a:ext cx="1449436" cy="261610"/>
          </a:xfrm>
          <a:prstGeom prst="rect">
            <a:avLst/>
          </a:prstGeom>
          <a:noFill/>
        </p:spPr>
        <p:txBody>
          <a:bodyPr wrap="none" rtlCol="0">
            <a:spAutoFit/>
          </a:bodyPr>
          <a:lstStyle/>
          <a:p>
            <a:r>
              <a:rPr kumimoji="1" lang="en-US" altLang="ja-JP" sz="1100" dirty="0"/>
              <a:t>Johns</a:t>
            </a:r>
            <a:r>
              <a:rPr kumimoji="1" lang="ja-JP" altLang="en-US" sz="1100" dirty="0"/>
              <a:t> </a:t>
            </a:r>
            <a:r>
              <a:rPr kumimoji="1" lang="en-US" altLang="ja-JP" sz="1100" dirty="0"/>
              <a:t>Hopkins</a:t>
            </a:r>
            <a:r>
              <a:rPr kumimoji="1" lang="ja-JP" altLang="en-US" sz="1100" dirty="0"/>
              <a:t> 大学</a:t>
            </a:r>
          </a:p>
        </p:txBody>
      </p:sp>
      <p:sp>
        <p:nvSpPr>
          <p:cNvPr id="16" name="テキスト ボックス 15">
            <a:extLst>
              <a:ext uri="{FF2B5EF4-FFF2-40B4-BE49-F238E27FC236}">
                <a16:creationId xmlns:a16="http://schemas.microsoft.com/office/drawing/2014/main" id="{850E8540-FB0E-43F4-833C-B05080C3E6E1}"/>
              </a:ext>
            </a:extLst>
          </p:cNvPr>
          <p:cNvSpPr txBox="1"/>
          <p:nvPr/>
        </p:nvSpPr>
        <p:spPr>
          <a:xfrm>
            <a:off x="1417811" y="926095"/>
            <a:ext cx="1449436" cy="261610"/>
          </a:xfrm>
          <a:prstGeom prst="rect">
            <a:avLst/>
          </a:prstGeom>
          <a:noFill/>
        </p:spPr>
        <p:txBody>
          <a:bodyPr wrap="none" rtlCol="0">
            <a:spAutoFit/>
          </a:bodyPr>
          <a:lstStyle/>
          <a:p>
            <a:r>
              <a:rPr kumimoji="1" lang="en-US" altLang="ja-JP" sz="1100" dirty="0">
                <a:solidFill>
                  <a:schemeClr val="bg1"/>
                </a:solidFill>
              </a:rPr>
              <a:t>Johns</a:t>
            </a:r>
            <a:r>
              <a:rPr kumimoji="1" lang="ja-JP" altLang="en-US" sz="1100" dirty="0">
                <a:solidFill>
                  <a:schemeClr val="bg1"/>
                </a:solidFill>
              </a:rPr>
              <a:t> </a:t>
            </a:r>
            <a:r>
              <a:rPr kumimoji="1" lang="en-US" altLang="ja-JP" sz="1100" dirty="0">
                <a:solidFill>
                  <a:schemeClr val="bg1"/>
                </a:solidFill>
              </a:rPr>
              <a:t>Hopkins</a:t>
            </a:r>
            <a:r>
              <a:rPr kumimoji="1" lang="ja-JP" altLang="en-US" sz="1100" dirty="0">
                <a:solidFill>
                  <a:schemeClr val="bg1"/>
                </a:solidFill>
              </a:rPr>
              <a:t> 大学</a:t>
            </a:r>
          </a:p>
        </p:txBody>
      </p:sp>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6</a:t>
            </a:fld>
            <a:endParaRPr kumimoji="1" lang="ja-JP" altLang="en-US"/>
          </a:p>
        </p:txBody>
      </p:sp>
    </p:spTree>
    <p:extLst>
      <p:ext uri="{BB962C8B-B14F-4D97-AF65-F5344CB8AC3E}">
        <p14:creationId xmlns:p14="http://schemas.microsoft.com/office/powerpoint/2010/main" val="60728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0CF0450-5E22-496A-896E-DDE71D872B37}"/>
              </a:ext>
            </a:extLst>
          </p:cNvPr>
          <p:cNvSpPr/>
          <p:nvPr/>
        </p:nvSpPr>
        <p:spPr>
          <a:xfrm>
            <a:off x="10704562" y="923635"/>
            <a:ext cx="415176" cy="5024079"/>
          </a:xfrm>
          <a:prstGeom prst="rect">
            <a:avLst/>
          </a:prstGeom>
          <a:solidFill>
            <a:schemeClr val="accent2">
              <a:lumMod val="40000"/>
              <a:lumOff val="60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612FBF7E-09D6-4A8D-A20D-B38F3649F82D}"/>
              </a:ext>
            </a:extLst>
          </p:cNvPr>
          <p:cNvSpPr/>
          <p:nvPr/>
        </p:nvSpPr>
        <p:spPr>
          <a:xfrm>
            <a:off x="8539640" y="509701"/>
            <a:ext cx="2283434" cy="5420052"/>
          </a:xfrm>
          <a:custGeom>
            <a:avLst/>
            <a:gdLst>
              <a:gd name="connsiteX0" fmla="*/ 0 w 2283434"/>
              <a:gd name="connsiteY0" fmla="*/ 5373870 h 5420052"/>
              <a:gd name="connsiteX1" fmla="*/ 184728 w 2283434"/>
              <a:gd name="connsiteY1" fmla="*/ 5327689 h 5420052"/>
              <a:gd name="connsiteX2" fmla="*/ 711200 w 2283434"/>
              <a:gd name="connsiteY2" fmla="*/ 4875107 h 5420052"/>
              <a:gd name="connsiteX3" fmla="*/ 1117600 w 2283434"/>
              <a:gd name="connsiteY3" fmla="*/ 4237798 h 5420052"/>
              <a:gd name="connsiteX4" fmla="*/ 1717964 w 2283434"/>
              <a:gd name="connsiteY4" fmla="*/ 2843107 h 5420052"/>
              <a:gd name="connsiteX5" fmla="*/ 2050473 w 2283434"/>
              <a:gd name="connsiteY5" fmla="*/ 1614670 h 5420052"/>
              <a:gd name="connsiteX6" fmla="*/ 2198255 w 2283434"/>
              <a:gd name="connsiteY6" fmla="*/ 755689 h 5420052"/>
              <a:gd name="connsiteX7" fmla="*/ 2253673 w 2283434"/>
              <a:gd name="connsiteY7" fmla="*/ 358525 h 5420052"/>
              <a:gd name="connsiteX8" fmla="*/ 2262909 w 2283434"/>
              <a:gd name="connsiteY8" fmla="*/ 312343 h 5420052"/>
              <a:gd name="connsiteX9" fmla="*/ 2244437 w 2283434"/>
              <a:gd name="connsiteY9" fmla="*/ 4514889 h 5420052"/>
              <a:gd name="connsiteX10" fmla="*/ 2253673 w 2283434"/>
              <a:gd name="connsiteY10" fmla="*/ 4819689 h 5420052"/>
              <a:gd name="connsiteX11" fmla="*/ 2253673 w 2283434"/>
              <a:gd name="connsiteY11" fmla="*/ 5170670 h 5420052"/>
              <a:gd name="connsiteX12" fmla="*/ 2281382 w 2283434"/>
              <a:gd name="connsiteY12" fmla="*/ 5355398 h 5420052"/>
              <a:gd name="connsiteX13" fmla="*/ 2281382 w 2283434"/>
              <a:gd name="connsiteY13" fmla="*/ 5392343 h 5420052"/>
              <a:gd name="connsiteX14" fmla="*/ 2272146 w 2283434"/>
              <a:gd name="connsiteY14" fmla="*/ 5392343 h 5420052"/>
              <a:gd name="connsiteX15" fmla="*/ 1801091 w 2283434"/>
              <a:gd name="connsiteY15" fmla="*/ 5383107 h 5420052"/>
              <a:gd name="connsiteX16" fmla="*/ 1634837 w 2283434"/>
              <a:gd name="connsiteY16" fmla="*/ 5420052 h 5420052"/>
              <a:gd name="connsiteX17" fmla="*/ 193964 w 2283434"/>
              <a:gd name="connsiteY17" fmla="*/ 5383107 h 54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3434" h="5420052">
                <a:moveTo>
                  <a:pt x="0" y="5373870"/>
                </a:moveTo>
                <a:cubicBezTo>
                  <a:pt x="33097" y="5392343"/>
                  <a:pt x="66195" y="5410816"/>
                  <a:pt x="184728" y="5327689"/>
                </a:cubicBezTo>
                <a:cubicBezTo>
                  <a:pt x="303261" y="5244562"/>
                  <a:pt x="555721" y="5056755"/>
                  <a:pt x="711200" y="4875107"/>
                </a:cubicBezTo>
                <a:cubicBezTo>
                  <a:pt x="866679" y="4693459"/>
                  <a:pt x="949806" y="4576465"/>
                  <a:pt x="1117600" y="4237798"/>
                </a:cubicBezTo>
                <a:cubicBezTo>
                  <a:pt x="1285394" y="3899131"/>
                  <a:pt x="1562485" y="3280295"/>
                  <a:pt x="1717964" y="2843107"/>
                </a:cubicBezTo>
                <a:cubicBezTo>
                  <a:pt x="1873443" y="2405919"/>
                  <a:pt x="1970424" y="1962573"/>
                  <a:pt x="2050473" y="1614670"/>
                </a:cubicBezTo>
                <a:cubicBezTo>
                  <a:pt x="2130522" y="1266767"/>
                  <a:pt x="2164388" y="965046"/>
                  <a:pt x="2198255" y="755689"/>
                </a:cubicBezTo>
                <a:cubicBezTo>
                  <a:pt x="2232122" y="546332"/>
                  <a:pt x="2242897" y="432416"/>
                  <a:pt x="2253673" y="358525"/>
                </a:cubicBezTo>
                <a:cubicBezTo>
                  <a:pt x="2264449" y="284634"/>
                  <a:pt x="2264448" y="-380384"/>
                  <a:pt x="2262909" y="312343"/>
                </a:cubicBezTo>
                <a:cubicBezTo>
                  <a:pt x="2261370" y="1005070"/>
                  <a:pt x="2245976" y="3763665"/>
                  <a:pt x="2244437" y="4514889"/>
                </a:cubicBezTo>
                <a:cubicBezTo>
                  <a:pt x="2242898" y="5266113"/>
                  <a:pt x="2252134" y="4710392"/>
                  <a:pt x="2253673" y="4819689"/>
                </a:cubicBezTo>
                <a:cubicBezTo>
                  <a:pt x="2255212" y="4928986"/>
                  <a:pt x="2249055" y="5081385"/>
                  <a:pt x="2253673" y="5170670"/>
                </a:cubicBezTo>
                <a:cubicBezTo>
                  <a:pt x="2258291" y="5259955"/>
                  <a:pt x="2281382" y="5355398"/>
                  <a:pt x="2281382" y="5355398"/>
                </a:cubicBezTo>
                <a:cubicBezTo>
                  <a:pt x="2286000" y="5392343"/>
                  <a:pt x="2281382" y="5392343"/>
                  <a:pt x="2281382" y="5392343"/>
                </a:cubicBezTo>
                <a:cubicBezTo>
                  <a:pt x="2279843" y="5398500"/>
                  <a:pt x="2272146" y="5392343"/>
                  <a:pt x="2272146" y="5392343"/>
                </a:cubicBezTo>
                <a:cubicBezTo>
                  <a:pt x="2192098" y="5390804"/>
                  <a:pt x="1907309" y="5378489"/>
                  <a:pt x="1801091" y="5383107"/>
                </a:cubicBezTo>
                <a:cubicBezTo>
                  <a:pt x="1694873" y="5387725"/>
                  <a:pt x="1902691" y="5420052"/>
                  <a:pt x="1634837" y="5420052"/>
                </a:cubicBezTo>
                <a:cubicBezTo>
                  <a:pt x="1366983" y="5420052"/>
                  <a:pt x="780473" y="5401579"/>
                  <a:pt x="193964" y="5383107"/>
                </a:cubicBezTo>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F8238414-68B7-496A-8F3D-D2603DC37DBA}"/>
              </a:ext>
            </a:extLst>
          </p:cNvPr>
          <p:cNvSpPr/>
          <p:nvPr/>
        </p:nvSpPr>
        <p:spPr>
          <a:xfrm>
            <a:off x="832942" y="4880945"/>
            <a:ext cx="1533236" cy="1048808"/>
          </a:xfrm>
          <a:custGeom>
            <a:avLst/>
            <a:gdLst>
              <a:gd name="connsiteX0" fmla="*/ 0 w 1533236"/>
              <a:gd name="connsiteY0" fmla="*/ 1021099 h 1048808"/>
              <a:gd name="connsiteX1" fmla="*/ 332509 w 1533236"/>
              <a:gd name="connsiteY1" fmla="*/ 670117 h 1048808"/>
              <a:gd name="connsiteX2" fmla="*/ 591127 w 1533236"/>
              <a:gd name="connsiteY2" fmla="*/ 51281 h 1048808"/>
              <a:gd name="connsiteX3" fmla="*/ 840509 w 1533236"/>
              <a:gd name="connsiteY3" fmla="*/ 97463 h 1048808"/>
              <a:gd name="connsiteX4" fmla="*/ 1062182 w 1533236"/>
              <a:gd name="connsiteY4" fmla="*/ 596226 h 1048808"/>
              <a:gd name="connsiteX5" fmla="*/ 1533236 w 1533236"/>
              <a:gd name="connsiteY5" fmla="*/ 1039572 h 1048808"/>
              <a:gd name="connsiteX6" fmla="*/ 1533236 w 1533236"/>
              <a:gd name="connsiteY6" fmla="*/ 1039572 h 1048808"/>
              <a:gd name="connsiteX7" fmla="*/ 942109 w 1533236"/>
              <a:gd name="connsiteY7" fmla="*/ 1048808 h 1048808"/>
              <a:gd name="connsiteX8" fmla="*/ 0 w 1533236"/>
              <a:gd name="connsiteY8" fmla="*/ 1021099 h 104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36" h="1048808">
                <a:moveTo>
                  <a:pt x="0" y="1021099"/>
                </a:moveTo>
                <a:cubicBezTo>
                  <a:pt x="116994" y="926426"/>
                  <a:pt x="233988" y="831753"/>
                  <a:pt x="332509" y="670117"/>
                </a:cubicBezTo>
                <a:cubicBezTo>
                  <a:pt x="431030" y="508481"/>
                  <a:pt x="506460" y="146723"/>
                  <a:pt x="591127" y="51281"/>
                </a:cubicBezTo>
                <a:cubicBezTo>
                  <a:pt x="675794" y="-44161"/>
                  <a:pt x="762000" y="6639"/>
                  <a:pt x="840509" y="97463"/>
                </a:cubicBezTo>
                <a:cubicBezTo>
                  <a:pt x="919018" y="188287"/>
                  <a:pt x="946728" y="439208"/>
                  <a:pt x="1062182" y="596226"/>
                </a:cubicBezTo>
                <a:cubicBezTo>
                  <a:pt x="1177636" y="753244"/>
                  <a:pt x="1533236" y="1039572"/>
                  <a:pt x="1533236" y="1039572"/>
                </a:cubicBezTo>
                <a:lnTo>
                  <a:pt x="1533236" y="1039572"/>
                </a:lnTo>
                <a:lnTo>
                  <a:pt x="942109" y="1048808"/>
                </a:lnTo>
                <a:lnTo>
                  <a:pt x="0" y="1021099"/>
                </a:lnTo>
                <a:close/>
              </a:path>
            </a:pathLst>
          </a:custGeom>
          <a:solidFill>
            <a:schemeClr val="accent2">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08B597B-147C-4F85-BB8A-1D2744FFD9E8}"/>
              </a:ext>
            </a:extLst>
          </p:cNvPr>
          <p:cNvSpPr>
            <a:spLocks noGrp="1"/>
          </p:cNvSpPr>
          <p:nvPr>
            <p:ph type="title"/>
          </p:nvPr>
        </p:nvSpPr>
        <p:spPr>
          <a:xfrm>
            <a:off x="351833" y="130735"/>
            <a:ext cx="10515600" cy="549275"/>
          </a:xfrm>
        </p:spPr>
        <p:txBody>
          <a:bodyPr>
            <a:normAutofit/>
          </a:bodyPr>
          <a:lstStyle/>
          <a:p>
            <a:r>
              <a:rPr kumimoji="1" lang="en-US" altLang="ja-JP" sz="2800" dirty="0">
                <a:solidFill>
                  <a:srgbClr val="0000CC"/>
                </a:solidFill>
              </a:rPr>
              <a:t>3</a:t>
            </a:r>
            <a:r>
              <a:rPr kumimoji="1" lang="ja-JP" altLang="en-US" sz="2800" dirty="0">
                <a:solidFill>
                  <a:srgbClr val="0000CC"/>
                </a:solidFill>
              </a:rPr>
              <a:t>月末から</a:t>
            </a:r>
            <a:r>
              <a:rPr kumimoji="1" lang="en-US" altLang="ja-JP" sz="2800" dirty="0">
                <a:solidFill>
                  <a:srgbClr val="0000CC"/>
                </a:solidFill>
              </a:rPr>
              <a:t>4</a:t>
            </a:r>
            <a:r>
              <a:rPr kumimoji="1" lang="ja-JP" altLang="en-US" sz="2800" dirty="0">
                <a:solidFill>
                  <a:srgbClr val="0000CC"/>
                </a:solidFill>
              </a:rPr>
              <a:t>月にかけての波はなぜ起こったか？</a:t>
            </a:r>
          </a:p>
        </p:txBody>
      </p:sp>
      <p:sp>
        <p:nvSpPr>
          <p:cNvPr id="3" name="コンテンツ プレースホルダー 2">
            <a:extLst>
              <a:ext uri="{FF2B5EF4-FFF2-40B4-BE49-F238E27FC236}">
                <a16:creationId xmlns:a16="http://schemas.microsoft.com/office/drawing/2014/main" id="{6A28BA2D-415F-48F0-B6DE-18BDE626730A}"/>
              </a:ext>
            </a:extLst>
          </p:cNvPr>
          <p:cNvSpPr>
            <a:spLocks noGrp="1"/>
          </p:cNvSpPr>
          <p:nvPr>
            <p:ph idx="1"/>
          </p:nvPr>
        </p:nvSpPr>
        <p:spPr>
          <a:xfrm>
            <a:off x="507117" y="657601"/>
            <a:ext cx="9740192" cy="2353565"/>
          </a:xfrm>
        </p:spPr>
        <p:txBody>
          <a:bodyPr>
            <a:noAutofit/>
          </a:bodyPr>
          <a:lstStyle/>
          <a:p>
            <a:r>
              <a:rPr kumimoji="1" lang="ja-JP" altLang="en-US" sz="2000" dirty="0"/>
              <a:t>遺伝子疫学の解析から、武漢の波は収束し、ダイアモンドプリンセス号の</a:t>
            </a:r>
            <a:r>
              <a:rPr kumimoji="1" lang="en-US" altLang="ja-JP" sz="2000" dirty="0"/>
              <a:t>SARS</a:t>
            </a:r>
            <a:r>
              <a:rPr kumimoji="1" lang="ja-JP" altLang="en-US" sz="2000" dirty="0"/>
              <a:t>－</a:t>
            </a:r>
            <a:r>
              <a:rPr kumimoji="1" lang="en-US" altLang="ja-JP" sz="2000" dirty="0"/>
              <a:t>CoV-2</a:t>
            </a:r>
            <a:r>
              <a:rPr kumimoji="1" lang="ja-JP" altLang="en-US" sz="2000" dirty="0"/>
              <a:t>は船外に広がらなかった。</a:t>
            </a:r>
            <a:endParaRPr kumimoji="1" lang="en-US" altLang="ja-JP" sz="2000" dirty="0"/>
          </a:p>
          <a:p>
            <a:r>
              <a:rPr lang="ja-JP" altLang="en-US" sz="2000" dirty="0"/>
              <a:t>その後の</a:t>
            </a:r>
            <a:r>
              <a:rPr lang="en-US" altLang="ja-JP" sz="2000" dirty="0"/>
              <a:t>3</a:t>
            </a:r>
            <a:r>
              <a:rPr lang="ja-JP" altLang="en-US" sz="2000" dirty="0"/>
              <a:t>月から</a:t>
            </a:r>
            <a:r>
              <a:rPr lang="en-US" altLang="ja-JP" sz="2000" dirty="0"/>
              <a:t>4</a:t>
            </a:r>
            <a:r>
              <a:rPr lang="ja-JP" altLang="en-US" sz="2000" dirty="0"/>
              <a:t>月にかけての波は、主にヨーロッパ、および米国からの帰国者によってもたらされたウイルスの感染伝播によるものであった。</a:t>
            </a:r>
            <a:endParaRPr lang="en-US" altLang="ja-JP" sz="2000" dirty="0"/>
          </a:p>
          <a:p>
            <a:r>
              <a:rPr kumimoji="1" lang="ja-JP" altLang="en-US" sz="2000" dirty="0"/>
              <a:t>武漢の波（</a:t>
            </a:r>
            <a:r>
              <a:rPr kumimoji="1" lang="en-US" altLang="ja-JP" sz="2000" dirty="0"/>
              <a:t>2</a:t>
            </a:r>
            <a:r>
              <a:rPr kumimoji="1" lang="ja-JP" altLang="en-US" sz="2000" dirty="0"/>
              <a:t>月～</a:t>
            </a:r>
            <a:r>
              <a:rPr kumimoji="1" lang="en-US" altLang="ja-JP" sz="2000" dirty="0"/>
              <a:t>3</a:t>
            </a:r>
            <a:r>
              <a:rPr kumimoji="1" lang="ja-JP" altLang="en-US" sz="2000" dirty="0"/>
              <a:t>月初旬）と欧米からの波（</a:t>
            </a:r>
            <a:r>
              <a:rPr kumimoji="1" lang="en-US" altLang="ja-JP" sz="2000" dirty="0"/>
              <a:t>3</a:t>
            </a:r>
            <a:r>
              <a:rPr kumimoji="1" lang="ja-JP" altLang="en-US" sz="2000" dirty="0"/>
              <a:t>月末～</a:t>
            </a:r>
            <a:r>
              <a:rPr kumimoji="1" lang="en-US" altLang="ja-JP" sz="2000" dirty="0"/>
              <a:t>4</a:t>
            </a:r>
            <a:r>
              <a:rPr kumimoji="1" lang="ja-JP" altLang="en-US" sz="2000" dirty="0"/>
              <a:t>月）は、幸いにも感染爆発に至らない日本の感染対策で制御可能な波の大きさであった可能性がある。</a:t>
            </a:r>
          </a:p>
        </p:txBody>
      </p:sp>
      <p:sp>
        <p:nvSpPr>
          <p:cNvPr id="8" name="フリーフォーム: 図形 7">
            <a:extLst>
              <a:ext uri="{FF2B5EF4-FFF2-40B4-BE49-F238E27FC236}">
                <a16:creationId xmlns:a16="http://schemas.microsoft.com/office/drawing/2014/main" id="{F5A26B03-C05C-4250-AAE0-787C67996127}"/>
              </a:ext>
            </a:extLst>
          </p:cNvPr>
          <p:cNvSpPr/>
          <p:nvPr/>
        </p:nvSpPr>
        <p:spPr>
          <a:xfrm rot="21268731">
            <a:off x="875622" y="5771850"/>
            <a:ext cx="702234" cy="197239"/>
          </a:xfrm>
          <a:custGeom>
            <a:avLst/>
            <a:gdLst>
              <a:gd name="connsiteX0" fmla="*/ 0 w 702234"/>
              <a:gd name="connsiteY0" fmla="*/ 110866 h 149863"/>
              <a:gd name="connsiteX1" fmla="*/ 203200 w 702234"/>
              <a:gd name="connsiteY1" fmla="*/ 30 h 149863"/>
              <a:gd name="connsiteX2" fmla="*/ 646545 w 702234"/>
              <a:gd name="connsiteY2" fmla="*/ 120102 h 149863"/>
              <a:gd name="connsiteX3" fmla="*/ 692727 w 702234"/>
              <a:gd name="connsiteY3" fmla="*/ 147811 h 149863"/>
              <a:gd name="connsiteX4" fmla="*/ 618836 w 702234"/>
              <a:gd name="connsiteY4" fmla="*/ 147811 h 149863"/>
              <a:gd name="connsiteX5" fmla="*/ 0 w 702234"/>
              <a:gd name="connsiteY5" fmla="*/ 110866 h 1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234" h="149863">
                <a:moveTo>
                  <a:pt x="0" y="110866"/>
                </a:moveTo>
                <a:cubicBezTo>
                  <a:pt x="47721" y="54678"/>
                  <a:pt x="95443" y="-1509"/>
                  <a:pt x="203200" y="30"/>
                </a:cubicBezTo>
                <a:cubicBezTo>
                  <a:pt x="310957" y="1569"/>
                  <a:pt x="564957" y="95472"/>
                  <a:pt x="646545" y="120102"/>
                </a:cubicBezTo>
                <a:cubicBezTo>
                  <a:pt x="728133" y="144732"/>
                  <a:pt x="697345" y="143193"/>
                  <a:pt x="692727" y="147811"/>
                </a:cubicBezTo>
                <a:cubicBezTo>
                  <a:pt x="688109" y="152429"/>
                  <a:pt x="618836" y="147811"/>
                  <a:pt x="618836" y="147811"/>
                </a:cubicBezTo>
                <a:lnTo>
                  <a:pt x="0" y="110866"/>
                </a:lnTo>
                <a:close/>
              </a:path>
            </a:pathLst>
          </a:custGeom>
          <a:solidFill>
            <a:srgbClr val="FF0000">
              <a:alpha val="6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396CFF7C-AB94-4066-A10C-4E2ABB8AE867}"/>
              </a:ext>
            </a:extLst>
          </p:cNvPr>
          <p:cNvCxnSpPr/>
          <p:nvPr/>
        </p:nvCxnSpPr>
        <p:spPr>
          <a:xfrm>
            <a:off x="567590" y="5929753"/>
            <a:ext cx="26046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フリーフォーム: 図形 9">
            <a:extLst>
              <a:ext uri="{FF2B5EF4-FFF2-40B4-BE49-F238E27FC236}">
                <a16:creationId xmlns:a16="http://schemas.microsoft.com/office/drawing/2014/main" id="{982899AA-4190-4D43-A488-09E80943FF0B}"/>
              </a:ext>
            </a:extLst>
          </p:cNvPr>
          <p:cNvSpPr/>
          <p:nvPr/>
        </p:nvSpPr>
        <p:spPr>
          <a:xfrm>
            <a:off x="4991415" y="3984258"/>
            <a:ext cx="2339302" cy="1945495"/>
          </a:xfrm>
          <a:custGeom>
            <a:avLst/>
            <a:gdLst>
              <a:gd name="connsiteX0" fmla="*/ 0 w 1533236"/>
              <a:gd name="connsiteY0" fmla="*/ 1021099 h 1048808"/>
              <a:gd name="connsiteX1" fmla="*/ 332509 w 1533236"/>
              <a:gd name="connsiteY1" fmla="*/ 670117 h 1048808"/>
              <a:gd name="connsiteX2" fmla="*/ 591127 w 1533236"/>
              <a:gd name="connsiteY2" fmla="*/ 51281 h 1048808"/>
              <a:gd name="connsiteX3" fmla="*/ 840509 w 1533236"/>
              <a:gd name="connsiteY3" fmla="*/ 97463 h 1048808"/>
              <a:gd name="connsiteX4" fmla="*/ 1062182 w 1533236"/>
              <a:gd name="connsiteY4" fmla="*/ 596226 h 1048808"/>
              <a:gd name="connsiteX5" fmla="*/ 1533236 w 1533236"/>
              <a:gd name="connsiteY5" fmla="*/ 1039572 h 1048808"/>
              <a:gd name="connsiteX6" fmla="*/ 1533236 w 1533236"/>
              <a:gd name="connsiteY6" fmla="*/ 1039572 h 1048808"/>
              <a:gd name="connsiteX7" fmla="*/ 942109 w 1533236"/>
              <a:gd name="connsiteY7" fmla="*/ 1048808 h 1048808"/>
              <a:gd name="connsiteX8" fmla="*/ 0 w 1533236"/>
              <a:gd name="connsiteY8" fmla="*/ 1021099 h 104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36" h="1048808">
                <a:moveTo>
                  <a:pt x="0" y="1021099"/>
                </a:moveTo>
                <a:cubicBezTo>
                  <a:pt x="116994" y="926426"/>
                  <a:pt x="233988" y="831753"/>
                  <a:pt x="332509" y="670117"/>
                </a:cubicBezTo>
                <a:cubicBezTo>
                  <a:pt x="431030" y="508481"/>
                  <a:pt x="506460" y="146723"/>
                  <a:pt x="591127" y="51281"/>
                </a:cubicBezTo>
                <a:cubicBezTo>
                  <a:pt x="675794" y="-44161"/>
                  <a:pt x="762000" y="6639"/>
                  <a:pt x="840509" y="97463"/>
                </a:cubicBezTo>
                <a:cubicBezTo>
                  <a:pt x="919018" y="188287"/>
                  <a:pt x="946728" y="439208"/>
                  <a:pt x="1062182" y="596226"/>
                </a:cubicBezTo>
                <a:cubicBezTo>
                  <a:pt x="1177636" y="753244"/>
                  <a:pt x="1533236" y="1039572"/>
                  <a:pt x="1533236" y="1039572"/>
                </a:cubicBezTo>
                <a:lnTo>
                  <a:pt x="1533236" y="1039572"/>
                </a:lnTo>
                <a:lnTo>
                  <a:pt x="942109" y="1048808"/>
                </a:lnTo>
                <a:lnTo>
                  <a:pt x="0" y="1021099"/>
                </a:lnTo>
                <a:close/>
              </a:path>
            </a:pathLst>
          </a:cu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1981C4C7-D45D-47A3-92A1-09E945AA5758}"/>
              </a:ext>
            </a:extLst>
          </p:cNvPr>
          <p:cNvCxnSpPr/>
          <p:nvPr/>
        </p:nvCxnSpPr>
        <p:spPr>
          <a:xfrm>
            <a:off x="4726063" y="5929753"/>
            <a:ext cx="26046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フリーフォーム: 図形 12">
            <a:extLst>
              <a:ext uri="{FF2B5EF4-FFF2-40B4-BE49-F238E27FC236}">
                <a16:creationId xmlns:a16="http://schemas.microsoft.com/office/drawing/2014/main" id="{AA5FE316-59BE-411C-9A36-7F4DC08A721B}"/>
              </a:ext>
            </a:extLst>
          </p:cNvPr>
          <p:cNvSpPr/>
          <p:nvPr/>
        </p:nvSpPr>
        <p:spPr>
          <a:xfrm>
            <a:off x="4952355" y="5519486"/>
            <a:ext cx="1282486" cy="404379"/>
          </a:xfrm>
          <a:custGeom>
            <a:avLst/>
            <a:gdLst>
              <a:gd name="connsiteX0" fmla="*/ 0 w 1282486"/>
              <a:gd name="connsiteY0" fmla="*/ 404379 h 404379"/>
              <a:gd name="connsiteX1" fmla="*/ 249382 w 1282486"/>
              <a:gd name="connsiteY1" fmla="*/ 210416 h 404379"/>
              <a:gd name="connsiteX2" fmla="*/ 434109 w 1282486"/>
              <a:gd name="connsiteY2" fmla="*/ 34925 h 404379"/>
              <a:gd name="connsiteX3" fmla="*/ 572655 w 1282486"/>
              <a:gd name="connsiteY3" fmla="*/ 7216 h 404379"/>
              <a:gd name="connsiteX4" fmla="*/ 766618 w 1282486"/>
              <a:gd name="connsiteY4" fmla="*/ 127288 h 404379"/>
              <a:gd name="connsiteX5" fmla="*/ 1016000 w 1282486"/>
              <a:gd name="connsiteY5" fmla="*/ 302779 h 404379"/>
              <a:gd name="connsiteX6" fmla="*/ 1265382 w 1282486"/>
              <a:gd name="connsiteY6" fmla="*/ 385906 h 404379"/>
              <a:gd name="connsiteX7" fmla="*/ 1228436 w 1282486"/>
              <a:gd name="connsiteY7" fmla="*/ 395143 h 404379"/>
              <a:gd name="connsiteX8" fmla="*/ 969818 w 1282486"/>
              <a:gd name="connsiteY8" fmla="*/ 404379 h 404379"/>
              <a:gd name="connsiteX9" fmla="*/ 0 w 1282486"/>
              <a:gd name="connsiteY9" fmla="*/ 404379 h 40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2486" h="404379">
                <a:moveTo>
                  <a:pt x="0" y="404379"/>
                </a:moveTo>
                <a:cubicBezTo>
                  <a:pt x="88515" y="338185"/>
                  <a:pt x="177031" y="271992"/>
                  <a:pt x="249382" y="210416"/>
                </a:cubicBezTo>
                <a:cubicBezTo>
                  <a:pt x="321734" y="148840"/>
                  <a:pt x="380230" y="68792"/>
                  <a:pt x="434109" y="34925"/>
                </a:cubicBezTo>
                <a:cubicBezTo>
                  <a:pt x="487988" y="1058"/>
                  <a:pt x="517237" y="-8178"/>
                  <a:pt x="572655" y="7216"/>
                </a:cubicBezTo>
                <a:cubicBezTo>
                  <a:pt x="628073" y="22610"/>
                  <a:pt x="692727" y="78028"/>
                  <a:pt x="766618" y="127288"/>
                </a:cubicBezTo>
                <a:cubicBezTo>
                  <a:pt x="840509" y="176548"/>
                  <a:pt x="932873" y="259676"/>
                  <a:pt x="1016000" y="302779"/>
                </a:cubicBezTo>
                <a:cubicBezTo>
                  <a:pt x="1099127" y="345882"/>
                  <a:pt x="1265382" y="385906"/>
                  <a:pt x="1265382" y="385906"/>
                </a:cubicBezTo>
                <a:cubicBezTo>
                  <a:pt x="1300788" y="401300"/>
                  <a:pt x="1277697" y="392064"/>
                  <a:pt x="1228436" y="395143"/>
                </a:cubicBezTo>
                <a:cubicBezTo>
                  <a:pt x="1179175" y="398222"/>
                  <a:pt x="969818" y="404379"/>
                  <a:pt x="969818" y="404379"/>
                </a:cubicBezTo>
                <a:lnTo>
                  <a:pt x="0" y="404379"/>
                </a:lnTo>
                <a:close/>
              </a:path>
            </a:pathLst>
          </a:custGeom>
          <a:solidFill>
            <a:srgbClr val="FF0000">
              <a:alpha val="6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F9B5CA0B-0AE8-4215-B869-35D8305EF88D}"/>
              </a:ext>
            </a:extLst>
          </p:cNvPr>
          <p:cNvCxnSpPr/>
          <p:nvPr/>
        </p:nvCxnSpPr>
        <p:spPr>
          <a:xfrm>
            <a:off x="8515084" y="5903314"/>
            <a:ext cx="26046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フリーフォーム: 図形 17">
            <a:extLst>
              <a:ext uri="{FF2B5EF4-FFF2-40B4-BE49-F238E27FC236}">
                <a16:creationId xmlns:a16="http://schemas.microsoft.com/office/drawing/2014/main" id="{B1EB1862-5A89-44DF-916D-129BE6A9EDC9}"/>
              </a:ext>
            </a:extLst>
          </p:cNvPr>
          <p:cNvSpPr/>
          <p:nvPr/>
        </p:nvSpPr>
        <p:spPr>
          <a:xfrm>
            <a:off x="8621209" y="5010948"/>
            <a:ext cx="2083353" cy="928040"/>
          </a:xfrm>
          <a:custGeom>
            <a:avLst/>
            <a:gdLst>
              <a:gd name="connsiteX0" fmla="*/ 87218 w 2083353"/>
              <a:gd name="connsiteY0" fmla="*/ 894772 h 928040"/>
              <a:gd name="connsiteX1" fmla="*/ 650636 w 2083353"/>
              <a:gd name="connsiteY1" fmla="*/ 414481 h 928040"/>
              <a:gd name="connsiteX2" fmla="*/ 927727 w 2083353"/>
              <a:gd name="connsiteY2" fmla="*/ 45027 h 928040"/>
              <a:gd name="connsiteX3" fmla="*/ 1140164 w 2083353"/>
              <a:gd name="connsiteY3" fmla="*/ 35790 h 928040"/>
              <a:gd name="connsiteX4" fmla="*/ 1435727 w 2083353"/>
              <a:gd name="connsiteY4" fmla="*/ 312881 h 928040"/>
              <a:gd name="connsiteX5" fmla="*/ 1666636 w 2083353"/>
              <a:gd name="connsiteY5" fmla="*/ 645390 h 928040"/>
              <a:gd name="connsiteX6" fmla="*/ 2082273 w 2083353"/>
              <a:gd name="connsiteY6" fmla="*/ 876299 h 928040"/>
              <a:gd name="connsiteX7" fmla="*/ 1795945 w 2083353"/>
              <a:gd name="connsiteY7" fmla="*/ 867063 h 928040"/>
              <a:gd name="connsiteX8" fmla="*/ 179582 w 2083353"/>
              <a:gd name="connsiteY8" fmla="*/ 885536 h 928040"/>
              <a:gd name="connsiteX9" fmla="*/ 87218 w 2083353"/>
              <a:gd name="connsiteY9" fmla="*/ 894772 h 9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353" h="928040">
                <a:moveTo>
                  <a:pt x="87218" y="894772"/>
                </a:moveTo>
                <a:cubicBezTo>
                  <a:pt x="165727" y="816263"/>
                  <a:pt x="510551" y="556105"/>
                  <a:pt x="650636" y="414481"/>
                </a:cubicBezTo>
                <a:cubicBezTo>
                  <a:pt x="790721" y="272857"/>
                  <a:pt x="846139" y="108142"/>
                  <a:pt x="927727" y="45027"/>
                </a:cubicBezTo>
                <a:cubicBezTo>
                  <a:pt x="1009315" y="-18088"/>
                  <a:pt x="1055497" y="-8852"/>
                  <a:pt x="1140164" y="35790"/>
                </a:cubicBezTo>
                <a:cubicBezTo>
                  <a:pt x="1224831" y="80432"/>
                  <a:pt x="1347982" y="211281"/>
                  <a:pt x="1435727" y="312881"/>
                </a:cubicBezTo>
                <a:cubicBezTo>
                  <a:pt x="1523472" y="414481"/>
                  <a:pt x="1558878" y="551487"/>
                  <a:pt x="1666636" y="645390"/>
                </a:cubicBezTo>
                <a:cubicBezTo>
                  <a:pt x="1774394" y="739293"/>
                  <a:pt x="2060722" y="839354"/>
                  <a:pt x="2082273" y="876299"/>
                </a:cubicBezTo>
                <a:cubicBezTo>
                  <a:pt x="2103824" y="913244"/>
                  <a:pt x="1795945" y="867063"/>
                  <a:pt x="1795945" y="867063"/>
                </a:cubicBezTo>
                <a:lnTo>
                  <a:pt x="179582" y="885536"/>
                </a:lnTo>
                <a:cubicBezTo>
                  <a:pt x="-97509" y="888615"/>
                  <a:pt x="8709" y="973281"/>
                  <a:pt x="87218" y="894772"/>
                </a:cubicBezTo>
                <a:close/>
              </a:path>
            </a:pathLst>
          </a:custGeom>
          <a:solidFill>
            <a:srgbClr val="FF0000">
              <a:alpha val="6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65D5ACB-867C-4EB6-A5DE-E78F2DC86277}"/>
              </a:ext>
            </a:extLst>
          </p:cNvPr>
          <p:cNvSpPr txBox="1"/>
          <p:nvPr/>
        </p:nvSpPr>
        <p:spPr>
          <a:xfrm>
            <a:off x="198533" y="6091780"/>
            <a:ext cx="3762568" cy="646331"/>
          </a:xfrm>
          <a:prstGeom prst="rect">
            <a:avLst/>
          </a:prstGeom>
          <a:noFill/>
        </p:spPr>
        <p:txBody>
          <a:bodyPr wrap="none" rtlCol="0">
            <a:spAutoFit/>
          </a:bodyPr>
          <a:lstStyle/>
          <a:p>
            <a:pPr marL="342900" indent="-342900">
              <a:buAutoNum type="alphaUcParenR"/>
            </a:pPr>
            <a:r>
              <a:rPr kumimoji="1" lang="ja-JP" altLang="en-US" dirty="0"/>
              <a:t>社会への流入人数の少ないとき</a:t>
            </a:r>
            <a:endParaRPr kumimoji="1" lang="en-US" altLang="ja-JP" dirty="0"/>
          </a:p>
          <a:p>
            <a:pPr algn="ctr"/>
            <a:r>
              <a:rPr lang="ja-JP" altLang="en-US" dirty="0"/>
              <a:t>（武漢からの感染者）</a:t>
            </a:r>
            <a:endParaRPr kumimoji="1" lang="en-US" altLang="ja-JP" dirty="0"/>
          </a:p>
        </p:txBody>
      </p:sp>
      <p:sp>
        <p:nvSpPr>
          <p:cNvPr id="20" name="テキスト ボックス 19">
            <a:extLst>
              <a:ext uri="{FF2B5EF4-FFF2-40B4-BE49-F238E27FC236}">
                <a16:creationId xmlns:a16="http://schemas.microsoft.com/office/drawing/2014/main" id="{4E9DA739-41CC-4E1F-AE0B-AE03244A2B25}"/>
              </a:ext>
            </a:extLst>
          </p:cNvPr>
          <p:cNvSpPr txBox="1"/>
          <p:nvPr/>
        </p:nvSpPr>
        <p:spPr>
          <a:xfrm>
            <a:off x="4051276" y="6091781"/>
            <a:ext cx="3959738" cy="646331"/>
          </a:xfrm>
          <a:prstGeom prst="rect">
            <a:avLst/>
          </a:prstGeom>
          <a:noFill/>
        </p:spPr>
        <p:txBody>
          <a:bodyPr wrap="none" rtlCol="0">
            <a:spAutoFit/>
          </a:bodyPr>
          <a:lstStyle/>
          <a:p>
            <a:r>
              <a:rPr kumimoji="1" lang="en-US" altLang="ja-JP" dirty="0"/>
              <a:t>B) </a:t>
            </a:r>
            <a:r>
              <a:rPr kumimoji="1" lang="ja-JP" altLang="en-US" dirty="0"/>
              <a:t>社会への流入人数のやや多いとき</a:t>
            </a:r>
            <a:endParaRPr kumimoji="1" lang="en-US" altLang="ja-JP" dirty="0"/>
          </a:p>
          <a:p>
            <a:pPr algn="ctr"/>
            <a:r>
              <a:rPr lang="ja-JP" altLang="en-US" dirty="0"/>
              <a:t>（欧米からの感染者）</a:t>
            </a:r>
            <a:endParaRPr kumimoji="1" lang="ja-JP" altLang="en-US" dirty="0"/>
          </a:p>
        </p:txBody>
      </p:sp>
      <p:sp>
        <p:nvSpPr>
          <p:cNvPr id="21" name="テキスト ボックス 20">
            <a:extLst>
              <a:ext uri="{FF2B5EF4-FFF2-40B4-BE49-F238E27FC236}">
                <a16:creationId xmlns:a16="http://schemas.microsoft.com/office/drawing/2014/main" id="{7EAE8B58-E483-4247-A1DD-D29FFE1D4A04}"/>
              </a:ext>
            </a:extLst>
          </p:cNvPr>
          <p:cNvSpPr txBox="1"/>
          <p:nvPr/>
        </p:nvSpPr>
        <p:spPr>
          <a:xfrm>
            <a:off x="7994194" y="6055859"/>
            <a:ext cx="3959739" cy="646331"/>
          </a:xfrm>
          <a:prstGeom prst="rect">
            <a:avLst/>
          </a:prstGeom>
          <a:noFill/>
        </p:spPr>
        <p:txBody>
          <a:bodyPr wrap="square" rtlCol="0">
            <a:spAutoFit/>
          </a:bodyPr>
          <a:lstStyle/>
          <a:p>
            <a:r>
              <a:rPr kumimoji="1" lang="en-US" altLang="ja-JP" dirty="0"/>
              <a:t>C) </a:t>
            </a:r>
            <a:r>
              <a:rPr kumimoji="1" lang="ja-JP" altLang="en-US" dirty="0"/>
              <a:t>制御閾値を超えた感染者の流入</a:t>
            </a:r>
            <a:endParaRPr kumimoji="1" lang="en-US" altLang="ja-JP" dirty="0"/>
          </a:p>
          <a:p>
            <a:r>
              <a:rPr kumimoji="1" lang="ja-JP" altLang="en-US" dirty="0"/>
              <a:t>＋対策を取らない（感染爆発誘発）</a:t>
            </a:r>
          </a:p>
        </p:txBody>
      </p:sp>
      <p:sp>
        <p:nvSpPr>
          <p:cNvPr id="22" name="正方形/長方形 21">
            <a:extLst>
              <a:ext uri="{FF2B5EF4-FFF2-40B4-BE49-F238E27FC236}">
                <a16:creationId xmlns:a16="http://schemas.microsoft.com/office/drawing/2014/main" id="{251A72C6-AEB5-4763-85AC-90CC1874791E}"/>
              </a:ext>
            </a:extLst>
          </p:cNvPr>
          <p:cNvSpPr/>
          <p:nvPr/>
        </p:nvSpPr>
        <p:spPr>
          <a:xfrm>
            <a:off x="1072262" y="3556441"/>
            <a:ext cx="1595309" cy="369332"/>
          </a:xfrm>
          <a:prstGeom prst="rect">
            <a:avLst/>
          </a:prstGeom>
          <a:ln>
            <a:solidFill>
              <a:srgbClr val="0000CC"/>
            </a:solidFill>
          </a:ln>
        </p:spPr>
        <p:txBody>
          <a:bodyPr wrap="none">
            <a:spAutoFit/>
          </a:bodyPr>
          <a:lstStyle/>
          <a:p>
            <a:r>
              <a:rPr lang="en-US" altLang="ja-JP" dirty="0">
                <a:solidFill>
                  <a:srgbClr val="0000CC"/>
                </a:solidFill>
              </a:rPr>
              <a:t>2</a:t>
            </a:r>
            <a:r>
              <a:rPr lang="ja-JP" altLang="en-US" dirty="0">
                <a:solidFill>
                  <a:srgbClr val="0000CC"/>
                </a:solidFill>
              </a:rPr>
              <a:t>月～</a:t>
            </a:r>
            <a:r>
              <a:rPr lang="en-US" altLang="ja-JP" dirty="0">
                <a:solidFill>
                  <a:srgbClr val="0000CC"/>
                </a:solidFill>
              </a:rPr>
              <a:t>3</a:t>
            </a:r>
            <a:r>
              <a:rPr lang="ja-JP" altLang="en-US" dirty="0">
                <a:solidFill>
                  <a:srgbClr val="0000CC"/>
                </a:solidFill>
              </a:rPr>
              <a:t>月初旬</a:t>
            </a:r>
          </a:p>
        </p:txBody>
      </p:sp>
      <p:sp>
        <p:nvSpPr>
          <p:cNvPr id="23" name="正方形/長方形 22">
            <a:extLst>
              <a:ext uri="{FF2B5EF4-FFF2-40B4-BE49-F238E27FC236}">
                <a16:creationId xmlns:a16="http://schemas.microsoft.com/office/drawing/2014/main" id="{7D13561A-E720-4989-820B-C11270D2B826}"/>
              </a:ext>
            </a:extLst>
          </p:cNvPr>
          <p:cNvSpPr/>
          <p:nvPr/>
        </p:nvSpPr>
        <p:spPr>
          <a:xfrm>
            <a:off x="5346152" y="3541277"/>
            <a:ext cx="1364476" cy="369332"/>
          </a:xfrm>
          <a:prstGeom prst="rect">
            <a:avLst/>
          </a:prstGeom>
          <a:ln>
            <a:solidFill>
              <a:srgbClr val="0000CC"/>
            </a:solidFill>
          </a:ln>
        </p:spPr>
        <p:txBody>
          <a:bodyPr wrap="none">
            <a:spAutoFit/>
          </a:bodyPr>
          <a:lstStyle/>
          <a:p>
            <a:r>
              <a:rPr lang="en-US" altLang="ja-JP" dirty="0">
                <a:solidFill>
                  <a:srgbClr val="0000CC"/>
                </a:solidFill>
              </a:rPr>
              <a:t>3</a:t>
            </a:r>
            <a:r>
              <a:rPr lang="ja-JP" altLang="en-US" dirty="0">
                <a:solidFill>
                  <a:srgbClr val="0000CC"/>
                </a:solidFill>
              </a:rPr>
              <a:t>月末～</a:t>
            </a:r>
            <a:r>
              <a:rPr lang="en-US" altLang="ja-JP" dirty="0">
                <a:solidFill>
                  <a:srgbClr val="0000CC"/>
                </a:solidFill>
              </a:rPr>
              <a:t>4</a:t>
            </a:r>
            <a:r>
              <a:rPr lang="ja-JP" altLang="en-US" dirty="0">
                <a:solidFill>
                  <a:srgbClr val="0000CC"/>
                </a:solidFill>
              </a:rPr>
              <a:t>月</a:t>
            </a:r>
          </a:p>
        </p:txBody>
      </p:sp>
      <p:sp>
        <p:nvSpPr>
          <p:cNvPr id="7" name="テキスト ボックス 6">
            <a:extLst>
              <a:ext uri="{FF2B5EF4-FFF2-40B4-BE49-F238E27FC236}">
                <a16:creationId xmlns:a16="http://schemas.microsoft.com/office/drawing/2014/main" id="{A47D0E16-92AA-45DD-827B-6B380ABC006B}"/>
              </a:ext>
            </a:extLst>
          </p:cNvPr>
          <p:cNvSpPr txBox="1"/>
          <p:nvPr/>
        </p:nvSpPr>
        <p:spPr>
          <a:xfrm>
            <a:off x="8621209" y="3529172"/>
            <a:ext cx="1107996" cy="369332"/>
          </a:xfrm>
          <a:prstGeom prst="rect">
            <a:avLst/>
          </a:prstGeom>
          <a:noFill/>
          <a:ln>
            <a:solidFill>
              <a:srgbClr val="FF0000"/>
            </a:solidFill>
          </a:ln>
        </p:spPr>
        <p:txBody>
          <a:bodyPr wrap="none" rtlCol="0">
            <a:spAutoFit/>
          </a:bodyPr>
          <a:lstStyle/>
          <a:p>
            <a:r>
              <a:rPr kumimoji="1" lang="ja-JP" altLang="en-US" dirty="0">
                <a:solidFill>
                  <a:srgbClr val="FF0000"/>
                </a:solidFill>
              </a:rPr>
              <a:t>感染爆発</a:t>
            </a:r>
          </a:p>
        </p:txBody>
      </p:sp>
      <p:sp>
        <p:nvSpPr>
          <p:cNvPr id="9" name="フリーフォーム: 図形 8">
            <a:extLst>
              <a:ext uri="{FF2B5EF4-FFF2-40B4-BE49-F238E27FC236}">
                <a16:creationId xmlns:a16="http://schemas.microsoft.com/office/drawing/2014/main" id="{1275DF82-444C-400E-93AA-56ADA0FAAD1A}"/>
              </a:ext>
            </a:extLst>
          </p:cNvPr>
          <p:cNvSpPr/>
          <p:nvPr/>
        </p:nvSpPr>
        <p:spPr>
          <a:xfrm>
            <a:off x="8718288" y="711199"/>
            <a:ext cx="2096655" cy="5163127"/>
          </a:xfrm>
          <a:custGeom>
            <a:avLst/>
            <a:gdLst>
              <a:gd name="connsiteX0" fmla="*/ 0 w 2096655"/>
              <a:gd name="connsiteY0" fmla="*/ 5163127 h 5163127"/>
              <a:gd name="connsiteX1" fmla="*/ 323273 w 2096655"/>
              <a:gd name="connsiteY1" fmla="*/ 4895272 h 5163127"/>
              <a:gd name="connsiteX2" fmla="*/ 628073 w 2096655"/>
              <a:gd name="connsiteY2" fmla="*/ 4655127 h 5163127"/>
              <a:gd name="connsiteX3" fmla="*/ 997527 w 2096655"/>
              <a:gd name="connsiteY3" fmla="*/ 3934691 h 5163127"/>
              <a:gd name="connsiteX4" fmla="*/ 1394691 w 2096655"/>
              <a:gd name="connsiteY4" fmla="*/ 3011054 h 5163127"/>
              <a:gd name="connsiteX5" fmla="*/ 1708727 w 2096655"/>
              <a:gd name="connsiteY5" fmla="*/ 2161309 h 5163127"/>
              <a:gd name="connsiteX6" fmla="*/ 1884218 w 2096655"/>
              <a:gd name="connsiteY6" fmla="*/ 1487054 h 5163127"/>
              <a:gd name="connsiteX7" fmla="*/ 2096655 w 2096655"/>
              <a:gd name="connsiteY7" fmla="*/ 0 h 516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655" h="5163127">
                <a:moveTo>
                  <a:pt x="0" y="5163127"/>
                </a:moveTo>
                <a:lnTo>
                  <a:pt x="323273" y="4895272"/>
                </a:lnTo>
                <a:cubicBezTo>
                  <a:pt x="427952" y="4810605"/>
                  <a:pt x="515697" y="4815224"/>
                  <a:pt x="628073" y="4655127"/>
                </a:cubicBezTo>
                <a:cubicBezTo>
                  <a:pt x="740449" y="4495030"/>
                  <a:pt x="869757" y="4208703"/>
                  <a:pt x="997527" y="3934691"/>
                </a:cubicBezTo>
                <a:cubicBezTo>
                  <a:pt x="1125297" y="3660679"/>
                  <a:pt x="1276158" y="3306618"/>
                  <a:pt x="1394691" y="3011054"/>
                </a:cubicBezTo>
                <a:cubicBezTo>
                  <a:pt x="1513224" y="2715490"/>
                  <a:pt x="1627139" y="2415309"/>
                  <a:pt x="1708727" y="2161309"/>
                </a:cubicBezTo>
                <a:cubicBezTo>
                  <a:pt x="1790315" y="1907309"/>
                  <a:pt x="1819563" y="1847272"/>
                  <a:pt x="1884218" y="1487054"/>
                </a:cubicBezTo>
                <a:cubicBezTo>
                  <a:pt x="1948873" y="1126836"/>
                  <a:pt x="2022764" y="563418"/>
                  <a:pt x="2096655" y="0"/>
                </a:cubicBezTo>
              </a:path>
            </a:pathLst>
          </a:custGeom>
          <a:noFill/>
          <a:ln w="19050">
            <a:solidFill>
              <a:srgbClr val="FF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68C1A87D-9E72-416D-A328-4C3904C8EB28}"/>
              </a:ext>
            </a:extLst>
          </p:cNvPr>
          <p:cNvCxnSpPr/>
          <p:nvPr/>
        </p:nvCxnSpPr>
        <p:spPr>
          <a:xfrm flipV="1">
            <a:off x="1274618" y="5200073"/>
            <a:ext cx="1293091" cy="53845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B456AE9-A3F8-4121-88AA-987B89654C0B}"/>
              </a:ext>
            </a:extLst>
          </p:cNvPr>
          <p:cNvSpPr txBox="1"/>
          <p:nvPr/>
        </p:nvSpPr>
        <p:spPr>
          <a:xfrm>
            <a:off x="2328606" y="4749915"/>
            <a:ext cx="2492990" cy="369332"/>
          </a:xfrm>
          <a:prstGeom prst="rect">
            <a:avLst/>
          </a:prstGeom>
          <a:noFill/>
        </p:spPr>
        <p:txBody>
          <a:bodyPr wrap="none" rtlCol="0">
            <a:spAutoFit/>
          </a:bodyPr>
          <a:lstStyle/>
          <a:p>
            <a:r>
              <a:rPr kumimoji="1" lang="ja-JP" altLang="en-US" dirty="0"/>
              <a:t>社会に流入した感染者</a:t>
            </a:r>
          </a:p>
        </p:txBody>
      </p:sp>
      <p:cxnSp>
        <p:nvCxnSpPr>
          <p:cNvPr id="25" name="直線矢印コネクタ 24">
            <a:extLst>
              <a:ext uri="{FF2B5EF4-FFF2-40B4-BE49-F238E27FC236}">
                <a16:creationId xmlns:a16="http://schemas.microsoft.com/office/drawing/2014/main" id="{A5F02886-998E-484D-9E1A-9D85998001A0}"/>
              </a:ext>
            </a:extLst>
          </p:cNvPr>
          <p:cNvCxnSpPr>
            <a:cxnSpLocks/>
          </p:cNvCxnSpPr>
          <p:nvPr/>
        </p:nvCxnSpPr>
        <p:spPr>
          <a:xfrm>
            <a:off x="4432505" y="5101284"/>
            <a:ext cx="741048" cy="540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AB4130C-98A8-4233-98D5-AD71F1FCF244}"/>
              </a:ext>
            </a:extLst>
          </p:cNvPr>
          <p:cNvSpPr txBox="1"/>
          <p:nvPr/>
        </p:nvSpPr>
        <p:spPr>
          <a:xfrm>
            <a:off x="3336781" y="2780817"/>
            <a:ext cx="4288353" cy="584775"/>
          </a:xfrm>
          <a:prstGeom prst="rect">
            <a:avLst/>
          </a:prstGeom>
          <a:solidFill>
            <a:srgbClr val="FFFFCC"/>
          </a:solidFill>
          <a:ln>
            <a:solidFill>
              <a:srgbClr val="0000CC"/>
            </a:solidFill>
          </a:ln>
        </p:spPr>
        <p:txBody>
          <a:bodyPr wrap="none" rtlCol="0">
            <a:spAutoFit/>
          </a:bodyPr>
          <a:lstStyle/>
          <a:p>
            <a:r>
              <a:rPr kumimoji="1" lang="ja-JP" altLang="en-US" sz="3200" dirty="0">
                <a:solidFill>
                  <a:srgbClr val="FF0000"/>
                </a:solidFill>
              </a:rPr>
              <a:t>社会の感染者数＋対策</a:t>
            </a:r>
          </a:p>
        </p:txBody>
      </p:sp>
      <p:sp>
        <p:nvSpPr>
          <p:cNvPr id="24" name="スライド番号プレースホルダー 23"/>
          <p:cNvSpPr>
            <a:spLocks noGrp="1"/>
          </p:cNvSpPr>
          <p:nvPr>
            <p:ph type="sldNum" sz="quarter" idx="12"/>
          </p:nvPr>
        </p:nvSpPr>
        <p:spPr>
          <a:xfrm>
            <a:off x="9332962" y="6401567"/>
            <a:ext cx="2743200" cy="365125"/>
          </a:xfrm>
        </p:spPr>
        <p:txBody>
          <a:bodyPr/>
          <a:lstStyle/>
          <a:p>
            <a:fld id="{34830365-98F3-4C08-A140-841221DA7E31}" type="slidenum">
              <a:rPr kumimoji="1" lang="ja-JP" altLang="en-US" smtClean="0"/>
              <a:t>7</a:t>
            </a:fld>
            <a:endParaRPr kumimoji="1" lang="ja-JP" altLang="en-US" dirty="0"/>
          </a:p>
        </p:txBody>
      </p:sp>
    </p:spTree>
    <p:extLst>
      <p:ext uri="{BB962C8B-B14F-4D97-AF65-F5344CB8AC3E}">
        <p14:creationId xmlns:p14="http://schemas.microsoft.com/office/powerpoint/2010/main" val="422815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92CAE05-BFB2-4674-86B5-607150BFDC2E}"/>
              </a:ext>
            </a:extLst>
          </p:cNvPr>
          <p:cNvSpPr>
            <a:spLocks noGrp="1"/>
          </p:cNvSpPr>
          <p:nvPr>
            <p:ph idx="1"/>
          </p:nvPr>
        </p:nvSpPr>
        <p:spPr>
          <a:xfrm>
            <a:off x="477982" y="246207"/>
            <a:ext cx="11353800" cy="1554884"/>
          </a:xfrm>
          <a:ln>
            <a:solidFill>
              <a:schemeClr val="tx1"/>
            </a:solidFill>
          </a:ln>
        </p:spPr>
        <p:txBody>
          <a:bodyPr>
            <a:normAutofit/>
          </a:bodyPr>
          <a:lstStyle/>
          <a:p>
            <a:pPr marL="0" indent="0" algn="ctr">
              <a:buNone/>
            </a:pPr>
            <a:r>
              <a:rPr kumimoji="1" lang="ja-JP" altLang="en-US" dirty="0">
                <a:solidFill>
                  <a:srgbClr val="0000CC"/>
                </a:solidFill>
              </a:rPr>
              <a:t>日本が感染爆発から逃れられた原因</a:t>
            </a:r>
            <a:endParaRPr kumimoji="1" lang="en-US" altLang="ja-JP" dirty="0">
              <a:solidFill>
                <a:srgbClr val="0000CC"/>
              </a:solidFill>
            </a:endParaRPr>
          </a:p>
          <a:p>
            <a:r>
              <a:rPr kumimoji="1" lang="ja-JP" altLang="en-US" dirty="0"/>
              <a:t>条件</a:t>
            </a:r>
            <a:r>
              <a:rPr kumimoji="1" lang="en-US" altLang="ja-JP" dirty="0"/>
              <a:t>1</a:t>
            </a:r>
            <a:r>
              <a:rPr kumimoji="1" lang="ja-JP" altLang="en-US" dirty="0"/>
              <a:t>：感染対策によって制御可能な規模の感染者の流入であった。</a:t>
            </a:r>
            <a:endParaRPr kumimoji="1" lang="en-US" altLang="ja-JP" dirty="0"/>
          </a:p>
          <a:p>
            <a:r>
              <a:rPr lang="ja-JP" altLang="en-US" dirty="0"/>
              <a:t>条件</a:t>
            </a:r>
            <a:r>
              <a:rPr lang="en-US" altLang="ja-JP" dirty="0"/>
              <a:t>2</a:t>
            </a:r>
            <a:r>
              <a:rPr lang="ja-JP" altLang="en-US" dirty="0"/>
              <a:t>：日本（大阪）で執られた感染対策の中に有効なものがあった。</a:t>
            </a:r>
            <a:endParaRPr kumimoji="1" lang="ja-JP" altLang="en-US" dirty="0"/>
          </a:p>
        </p:txBody>
      </p:sp>
      <p:sp>
        <p:nvSpPr>
          <p:cNvPr id="4" name="テキスト ボックス 3">
            <a:extLst>
              <a:ext uri="{FF2B5EF4-FFF2-40B4-BE49-F238E27FC236}">
                <a16:creationId xmlns:a16="http://schemas.microsoft.com/office/drawing/2014/main" id="{9A721921-8D21-43B4-979A-A99232105055}"/>
              </a:ext>
            </a:extLst>
          </p:cNvPr>
          <p:cNvSpPr txBox="1"/>
          <p:nvPr/>
        </p:nvSpPr>
        <p:spPr>
          <a:xfrm>
            <a:off x="2466632" y="2179784"/>
            <a:ext cx="7007046" cy="523220"/>
          </a:xfrm>
          <a:prstGeom prst="rect">
            <a:avLst/>
          </a:prstGeom>
          <a:noFill/>
        </p:spPr>
        <p:txBody>
          <a:bodyPr wrap="none" rtlCol="0">
            <a:spAutoFit/>
          </a:bodyPr>
          <a:lstStyle/>
          <a:p>
            <a:r>
              <a:rPr lang="ja-JP" altLang="en-US" sz="2800" dirty="0">
                <a:solidFill>
                  <a:srgbClr val="0000CC"/>
                </a:solidFill>
              </a:rPr>
              <a:t>どのような感染対策が有効であったのか？</a:t>
            </a:r>
            <a:endParaRPr kumimoji="1" lang="ja-JP" altLang="en-US" sz="2800" dirty="0">
              <a:solidFill>
                <a:srgbClr val="0000CC"/>
              </a:solidFill>
            </a:endParaRPr>
          </a:p>
        </p:txBody>
      </p:sp>
      <p:sp>
        <p:nvSpPr>
          <p:cNvPr id="5" name="テキスト ボックス 4">
            <a:extLst>
              <a:ext uri="{FF2B5EF4-FFF2-40B4-BE49-F238E27FC236}">
                <a16:creationId xmlns:a16="http://schemas.microsoft.com/office/drawing/2014/main" id="{2CF06764-D6E4-480B-9F33-419FB416B5A6}"/>
              </a:ext>
            </a:extLst>
          </p:cNvPr>
          <p:cNvSpPr txBox="1"/>
          <p:nvPr/>
        </p:nvSpPr>
        <p:spPr>
          <a:xfrm>
            <a:off x="628072" y="2804605"/>
            <a:ext cx="10495181" cy="2677656"/>
          </a:xfrm>
          <a:prstGeom prst="rect">
            <a:avLst/>
          </a:prstGeom>
          <a:noFill/>
          <a:ln>
            <a:solidFill>
              <a:srgbClr val="FF0000"/>
            </a:solidFill>
          </a:ln>
        </p:spPr>
        <p:txBody>
          <a:bodyPr wrap="none" rtlCol="0">
            <a:spAutoFit/>
          </a:bodyPr>
          <a:lstStyle/>
          <a:p>
            <a:pPr marL="457200" indent="-457200">
              <a:buFont typeface="+mj-lt"/>
              <a:buAutoNum type="arabicPeriod"/>
            </a:pPr>
            <a:r>
              <a:rPr kumimoji="1" lang="ja-JP" altLang="en-US" sz="2400" dirty="0"/>
              <a:t>流入感染者数を少なくする（水際対策）</a:t>
            </a:r>
            <a:endParaRPr kumimoji="1" lang="en-US" altLang="ja-JP" sz="2400" dirty="0"/>
          </a:p>
          <a:p>
            <a:pPr marL="457200" indent="-457200">
              <a:buFont typeface="+mj-lt"/>
              <a:buAutoNum type="arabicPeriod"/>
            </a:pPr>
            <a:r>
              <a:rPr lang="ja-JP" altLang="en-US" sz="2400" dirty="0"/>
              <a:t>感染者との接触回数を減らす（外出自粛、休業要請）</a:t>
            </a:r>
            <a:endParaRPr lang="en-US" altLang="ja-JP" sz="2400" dirty="0"/>
          </a:p>
          <a:p>
            <a:pPr marL="457200" indent="-457200">
              <a:buFont typeface="+mj-lt"/>
              <a:buAutoNum type="arabicPeriod"/>
            </a:pPr>
            <a:r>
              <a:rPr lang="ja-JP" altLang="en-US" sz="2400" dirty="0"/>
              <a:t>クラスターを探し出し、拡大を遮断する（クラスターサーベイランス）</a:t>
            </a:r>
            <a:endParaRPr lang="en-US" altLang="ja-JP" sz="2400" dirty="0"/>
          </a:p>
          <a:p>
            <a:pPr marL="457200" indent="-457200">
              <a:buFont typeface="+mj-lt"/>
              <a:buAutoNum type="arabicPeriod"/>
            </a:pPr>
            <a:r>
              <a:rPr lang="ja-JP" altLang="en-US" sz="2400" dirty="0"/>
              <a:t>クラスターの発生を防止する（休業の要請）</a:t>
            </a:r>
            <a:endParaRPr lang="en-US" altLang="ja-JP" sz="2400" dirty="0"/>
          </a:p>
          <a:p>
            <a:pPr marL="457200" indent="-457200">
              <a:buFont typeface="+mj-lt"/>
              <a:buAutoNum type="arabicPeriod"/>
            </a:pPr>
            <a:r>
              <a:rPr lang="ja-JP" altLang="en-US" sz="2400" dirty="0"/>
              <a:t>感染者を早期に発見し隔離する（検査機会の増加）</a:t>
            </a:r>
            <a:endParaRPr lang="en-US" altLang="ja-JP" sz="2400" dirty="0"/>
          </a:p>
          <a:p>
            <a:pPr marL="457200" indent="-457200">
              <a:buFont typeface="+mj-lt"/>
              <a:buAutoNum type="arabicPeriod"/>
            </a:pPr>
            <a:r>
              <a:rPr lang="ja-JP" altLang="en-US" sz="2400" dirty="0"/>
              <a:t>感染対策としてのマスク、手洗い</a:t>
            </a:r>
            <a:endParaRPr lang="en-US" altLang="ja-JP" sz="2400" dirty="0"/>
          </a:p>
          <a:p>
            <a:pPr marL="457200" indent="-457200">
              <a:buFont typeface="+mj-lt"/>
              <a:buAutoNum type="arabicPeriod"/>
            </a:pPr>
            <a:r>
              <a:rPr lang="ja-JP" altLang="en-US" sz="2400" dirty="0"/>
              <a:t>院内感染対策</a:t>
            </a:r>
            <a:endParaRPr lang="en-US" altLang="ja-JP" sz="2400" dirty="0"/>
          </a:p>
        </p:txBody>
      </p:sp>
      <p:sp>
        <p:nvSpPr>
          <p:cNvPr id="2" name="スライド番号プレースホルダー 1"/>
          <p:cNvSpPr>
            <a:spLocks noGrp="1"/>
          </p:cNvSpPr>
          <p:nvPr>
            <p:ph type="sldNum" sz="quarter" idx="12"/>
          </p:nvPr>
        </p:nvSpPr>
        <p:spPr/>
        <p:txBody>
          <a:bodyPr/>
          <a:lstStyle/>
          <a:p>
            <a:fld id="{34830365-98F3-4C08-A140-841221DA7E31}" type="slidenum">
              <a:rPr kumimoji="1" lang="ja-JP" altLang="en-US" smtClean="0"/>
              <a:t>8</a:t>
            </a:fld>
            <a:endParaRPr kumimoji="1" lang="ja-JP" altLang="en-US"/>
          </a:p>
        </p:txBody>
      </p:sp>
    </p:spTree>
    <p:extLst>
      <p:ext uri="{BB962C8B-B14F-4D97-AF65-F5344CB8AC3E}">
        <p14:creationId xmlns:p14="http://schemas.microsoft.com/office/powerpoint/2010/main" val="287334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415EF-FF2D-4A2D-8023-185FADA6C29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EF75A40-5887-4CD4-9B78-C2E7A9AF49E1}"/>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0E1A1FBF-6B08-4E24-9BC5-BB88E95D937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4829" t="29860" r="26844" b="41549"/>
          <a:stretch/>
        </p:blipFill>
        <p:spPr>
          <a:xfrm>
            <a:off x="635157" y="0"/>
            <a:ext cx="10871343" cy="6858000"/>
          </a:xfrm>
          <a:prstGeom prst="rect">
            <a:avLst/>
          </a:prstGeom>
        </p:spPr>
      </p:pic>
      <p:cxnSp>
        <p:nvCxnSpPr>
          <p:cNvPr id="5" name="直線矢印コネクタ 4">
            <a:extLst>
              <a:ext uri="{FF2B5EF4-FFF2-40B4-BE49-F238E27FC236}">
                <a16:creationId xmlns:a16="http://schemas.microsoft.com/office/drawing/2014/main" id="{97D501E1-4934-4D29-9294-7414C686AA63}"/>
              </a:ext>
            </a:extLst>
          </p:cNvPr>
          <p:cNvCxnSpPr/>
          <p:nvPr/>
        </p:nvCxnSpPr>
        <p:spPr>
          <a:xfrm flipH="1">
            <a:off x="6408560" y="3105043"/>
            <a:ext cx="318782" cy="551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F2CF3199-96C6-487F-AFA8-FAE73A1CC668}"/>
              </a:ext>
            </a:extLst>
          </p:cNvPr>
          <p:cNvSpPr txBox="1"/>
          <p:nvPr/>
        </p:nvSpPr>
        <p:spPr>
          <a:xfrm>
            <a:off x="6455973" y="2599563"/>
            <a:ext cx="1569660" cy="646331"/>
          </a:xfrm>
          <a:prstGeom prst="rect">
            <a:avLst/>
          </a:prstGeom>
          <a:noFill/>
        </p:spPr>
        <p:txBody>
          <a:bodyPr wrap="none" rtlCol="0">
            <a:spAutoFit/>
          </a:bodyPr>
          <a:lstStyle/>
          <a:p>
            <a:r>
              <a:rPr kumimoji="1" lang="ja-JP" altLang="en-US" dirty="0">
                <a:solidFill>
                  <a:srgbClr val="FF0000"/>
                </a:solidFill>
              </a:rPr>
              <a:t>緊急事態宣言</a:t>
            </a:r>
            <a:endParaRPr kumimoji="1" lang="en-US" altLang="ja-JP" dirty="0">
              <a:solidFill>
                <a:srgbClr val="FF0000"/>
              </a:solidFill>
            </a:endParaRPr>
          </a:p>
          <a:p>
            <a:pPr algn="ctr"/>
            <a:r>
              <a:rPr kumimoji="1" lang="en-US" altLang="ja-JP" dirty="0">
                <a:solidFill>
                  <a:srgbClr val="FF0000"/>
                </a:solidFill>
              </a:rPr>
              <a:t>4</a:t>
            </a:r>
            <a:r>
              <a:rPr kumimoji="1" lang="ja-JP" altLang="en-US" dirty="0">
                <a:solidFill>
                  <a:srgbClr val="FF0000"/>
                </a:solidFill>
              </a:rPr>
              <a:t>月</a:t>
            </a:r>
            <a:r>
              <a:rPr kumimoji="1" lang="en-US" altLang="ja-JP" dirty="0">
                <a:solidFill>
                  <a:srgbClr val="FF0000"/>
                </a:solidFill>
              </a:rPr>
              <a:t>8</a:t>
            </a:r>
            <a:r>
              <a:rPr kumimoji="1" lang="ja-JP" altLang="en-US" dirty="0">
                <a:solidFill>
                  <a:srgbClr val="FF0000"/>
                </a:solidFill>
              </a:rPr>
              <a:t>日</a:t>
            </a:r>
          </a:p>
        </p:txBody>
      </p:sp>
      <p:sp>
        <p:nvSpPr>
          <p:cNvPr id="7" name="テキスト ボックス 6">
            <a:extLst>
              <a:ext uri="{FF2B5EF4-FFF2-40B4-BE49-F238E27FC236}">
                <a16:creationId xmlns:a16="http://schemas.microsoft.com/office/drawing/2014/main" id="{FE273B86-9EC5-4092-AABF-3F9A6C3339E4}"/>
              </a:ext>
            </a:extLst>
          </p:cNvPr>
          <p:cNvSpPr txBox="1"/>
          <p:nvPr/>
        </p:nvSpPr>
        <p:spPr>
          <a:xfrm>
            <a:off x="2040390" y="3011499"/>
            <a:ext cx="1569660" cy="369332"/>
          </a:xfrm>
          <a:prstGeom prst="rect">
            <a:avLst/>
          </a:prstGeom>
          <a:noFill/>
        </p:spPr>
        <p:txBody>
          <a:bodyPr wrap="none" rtlCol="0">
            <a:spAutoFit/>
          </a:bodyPr>
          <a:lstStyle/>
          <a:p>
            <a:r>
              <a:rPr kumimoji="1" lang="ja-JP" altLang="en-US" dirty="0"/>
              <a:t>実効再生産数</a:t>
            </a:r>
          </a:p>
        </p:txBody>
      </p:sp>
      <p:sp>
        <p:nvSpPr>
          <p:cNvPr id="8" name="テキスト ボックス 7">
            <a:extLst>
              <a:ext uri="{FF2B5EF4-FFF2-40B4-BE49-F238E27FC236}">
                <a16:creationId xmlns:a16="http://schemas.microsoft.com/office/drawing/2014/main" id="{D66145E6-66D1-4550-B7D0-40A9D76CCA35}"/>
              </a:ext>
            </a:extLst>
          </p:cNvPr>
          <p:cNvSpPr txBox="1"/>
          <p:nvPr/>
        </p:nvSpPr>
        <p:spPr>
          <a:xfrm>
            <a:off x="1592946" y="6336087"/>
            <a:ext cx="2031325" cy="369332"/>
          </a:xfrm>
          <a:prstGeom prst="rect">
            <a:avLst/>
          </a:prstGeom>
          <a:noFill/>
        </p:spPr>
        <p:txBody>
          <a:bodyPr wrap="none" rtlCol="0">
            <a:spAutoFit/>
          </a:bodyPr>
          <a:lstStyle/>
          <a:p>
            <a:r>
              <a:rPr kumimoji="1" lang="ja-JP" altLang="en-US" dirty="0"/>
              <a:t>海外からの感染者</a:t>
            </a:r>
          </a:p>
        </p:txBody>
      </p:sp>
      <p:cxnSp>
        <p:nvCxnSpPr>
          <p:cNvPr id="9" name="直線矢印コネクタ 8">
            <a:extLst>
              <a:ext uri="{FF2B5EF4-FFF2-40B4-BE49-F238E27FC236}">
                <a16:creationId xmlns:a16="http://schemas.microsoft.com/office/drawing/2014/main" id="{9F3406F9-7191-4E6F-A28C-7761B0069EDC}"/>
              </a:ext>
            </a:extLst>
          </p:cNvPr>
          <p:cNvCxnSpPr>
            <a:cxnSpLocks/>
          </p:cNvCxnSpPr>
          <p:nvPr/>
        </p:nvCxnSpPr>
        <p:spPr>
          <a:xfrm flipV="1">
            <a:off x="2999063" y="5916156"/>
            <a:ext cx="173841" cy="47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C736B7F-90BB-4071-AA4B-34F18CE95A89}"/>
              </a:ext>
            </a:extLst>
          </p:cNvPr>
          <p:cNvSpPr txBox="1"/>
          <p:nvPr/>
        </p:nvSpPr>
        <p:spPr>
          <a:xfrm>
            <a:off x="2752431" y="1052572"/>
            <a:ext cx="1723549" cy="369332"/>
          </a:xfrm>
          <a:prstGeom prst="rect">
            <a:avLst/>
          </a:prstGeom>
          <a:noFill/>
        </p:spPr>
        <p:txBody>
          <a:bodyPr wrap="none" rtlCol="0">
            <a:spAutoFit/>
          </a:bodyPr>
          <a:lstStyle/>
          <a:p>
            <a:r>
              <a:rPr lang="ja-JP" altLang="en-US" dirty="0">
                <a:solidFill>
                  <a:srgbClr val="FF0000"/>
                </a:solidFill>
              </a:rPr>
              <a:t>ピーク</a:t>
            </a:r>
            <a:r>
              <a:rPr kumimoji="1" lang="en-US" altLang="ja-JP" dirty="0">
                <a:solidFill>
                  <a:srgbClr val="FF0000"/>
                </a:solidFill>
              </a:rPr>
              <a:t>3</a:t>
            </a:r>
            <a:r>
              <a:rPr kumimoji="1" lang="ja-JP" altLang="en-US" dirty="0">
                <a:solidFill>
                  <a:srgbClr val="FF0000"/>
                </a:solidFill>
              </a:rPr>
              <a:t>月</a:t>
            </a:r>
            <a:r>
              <a:rPr kumimoji="1" lang="en-US" altLang="ja-JP" dirty="0">
                <a:solidFill>
                  <a:srgbClr val="FF0000"/>
                </a:solidFill>
              </a:rPr>
              <a:t>28</a:t>
            </a:r>
            <a:r>
              <a:rPr kumimoji="1" lang="ja-JP" altLang="en-US" dirty="0">
                <a:solidFill>
                  <a:srgbClr val="FF0000"/>
                </a:solidFill>
              </a:rPr>
              <a:t>日</a:t>
            </a:r>
          </a:p>
        </p:txBody>
      </p:sp>
      <p:cxnSp>
        <p:nvCxnSpPr>
          <p:cNvPr id="11" name="直線矢印コネクタ 10">
            <a:extLst>
              <a:ext uri="{FF2B5EF4-FFF2-40B4-BE49-F238E27FC236}">
                <a16:creationId xmlns:a16="http://schemas.microsoft.com/office/drawing/2014/main" id="{EC302B64-2AE4-4D24-8AE0-D86401FC8AED}"/>
              </a:ext>
            </a:extLst>
          </p:cNvPr>
          <p:cNvCxnSpPr>
            <a:cxnSpLocks/>
            <a:stCxn id="10" idx="3"/>
          </p:cNvCxnSpPr>
          <p:nvPr/>
        </p:nvCxnSpPr>
        <p:spPr>
          <a:xfrm flipV="1">
            <a:off x="4475980" y="1052572"/>
            <a:ext cx="388553"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48C17D7F-E919-4FA8-8BA9-09FD6B2BA0A7}"/>
              </a:ext>
            </a:extLst>
          </p:cNvPr>
          <p:cNvCxnSpPr>
            <a:stCxn id="7" idx="2"/>
          </p:cNvCxnSpPr>
          <p:nvPr/>
        </p:nvCxnSpPr>
        <p:spPr>
          <a:xfrm>
            <a:off x="2825220" y="3380831"/>
            <a:ext cx="347684" cy="84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AB0AA734-9615-4865-AD4C-43B0D7A60D73}"/>
              </a:ext>
            </a:extLst>
          </p:cNvPr>
          <p:cNvCxnSpPr>
            <a:cxnSpLocks/>
          </p:cNvCxnSpPr>
          <p:nvPr/>
        </p:nvCxnSpPr>
        <p:spPr>
          <a:xfrm>
            <a:off x="4747490" y="1421904"/>
            <a:ext cx="2957604" cy="40370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F5449A3-2FF3-4052-AB97-073B9C80F114}"/>
              </a:ext>
            </a:extLst>
          </p:cNvPr>
          <p:cNvSpPr txBox="1"/>
          <p:nvPr/>
        </p:nvSpPr>
        <p:spPr>
          <a:xfrm>
            <a:off x="1808291" y="1458179"/>
            <a:ext cx="2667689" cy="1477328"/>
          </a:xfrm>
          <a:prstGeom prst="rect">
            <a:avLst/>
          </a:prstGeom>
          <a:noFill/>
        </p:spPr>
        <p:txBody>
          <a:bodyPr wrap="square" rtlCol="0">
            <a:spAutoFit/>
          </a:bodyPr>
          <a:lstStyle/>
          <a:p>
            <a:r>
              <a:rPr kumimoji="1" lang="ja-JP" altLang="en-US" dirty="0"/>
              <a:t>仮説１：緊急事態宣言、休業要請の前後で感染者の数の減少傾向に影響を与えることはなかった</a:t>
            </a:r>
          </a:p>
        </p:txBody>
      </p:sp>
      <p:cxnSp>
        <p:nvCxnSpPr>
          <p:cNvPr id="15" name="直線矢印コネクタ 14">
            <a:extLst>
              <a:ext uri="{FF2B5EF4-FFF2-40B4-BE49-F238E27FC236}">
                <a16:creationId xmlns:a16="http://schemas.microsoft.com/office/drawing/2014/main" id="{AB5FBFBF-33B0-415F-BC55-A243125749ED}"/>
              </a:ext>
            </a:extLst>
          </p:cNvPr>
          <p:cNvCxnSpPr/>
          <p:nvPr/>
        </p:nvCxnSpPr>
        <p:spPr>
          <a:xfrm flipH="1">
            <a:off x="6982203" y="3771376"/>
            <a:ext cx="318782" cy="551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EFC0661-A8B6-4ADC-9F96-62F50AEF2BF8}"/>
              </a:ext>
            </a:extLst>
          </p:cNvPr>
          <p:cNvSpPr txBox="1"/>
          <p:nvPr/>
        </p:nvSpPr>
        <p:spPr>
          <a:xfrm>
            <a:off x="7186704" y="3400833"/>
            <a:ext cx="1800493" cy="646331"/>
          </a:xfrm>
          <a:prstGeom prst="rect">
            <a:avLst/>
          </a:prstGeom>
          <a:noFill/>
        </p:spPr>
        <p:txBody>
          <a:bodyPr wrap="none" rtlCol="0">
            <a:spAutoFit/>
          </a:bodyPr>
          <a:lstStyle/>
          <a:p>
            <a:pPr algn="ctr"/>
            <a:r>
              <a:rPr kumimoji="1" lang="ja-JP" altLang="en-US" dirty="0">
                <a:solidFill>
                  <a:srgbClr val="FF0000"/>
                </a:solidFill>
              </a:rPr>
              <a:t>施設の使用制限</a:t>
            </a:r>
            <a:endParaRPr kumimoji="1" lang="en-US" altLang="ja-JP" dirty="0">
              <a:solidFill>
                <a:srgbClr val="FF0000"/>
              </a:solidFill>
            </a:endParaRPr>
          </a:p>
          <a:p>
            <a:pPr algn="ctr"/>
            <a:r>
              <a:rPr kumimoji="1" lang="en-US" altLang="ja-JP" dirty="0">
                <a:solidFill>
                  <a:srgbClr val="FF0000"/>
                </a:solidFill>
              </a:rPr>
              <a:t>4</a:t>
            </a:r>
            <a:r>
              <a:rPr kumimoji="1" lang="ja-JP" altLang="en-US" dirty="0">
                <a:solidFill>
                  <a:srgbClr val="FF0000"/>
                </a:solidFill>
              </a:rPr>
              <a:t>月</a:t>
            </a:r>
            <a:r>
              <a:rPr kumimoji="1" lang="en-US" altLang="ja-JP" dirty="0">
                <a:solidFill>
                  <a:srgbClr val="FF0000"/>
                </a:solidFill>
              </a:rPr>
              <a:t>14</a:t>
            </a:r>
            <a:r>
              <a:rPr kumimoji="1" lang="ja-JP" altLang="en-US" dirty="0">
                <a:solidFill>
                  <a:srgbClr val="FF0000"/>
                </a:solidFill>
              </a:rPr>
              <a:t>日</a:t>
            </a:r>
          </a:p>
        </p:txBody>
      </p:sp>
      <p:sp>
        <p:nvSpPr>
          <p:cNvPr id="17" name="スライド番号プレースホルダー 16"/>
          <p:cNvSpPr>
            <a:spLocks noGrp="1"/>
          </p:cNvSpPr>
          <p:nvPr>
            <p:ph type="sldNum" sz="quarter" idx="12"/>
          </p:nvPr>
        </p:nvSpPr>
        <p:spPr/>
        <p:txBody>
          <a:bodyPr/>
          <a:lstStyle/>
          <a:p>
            <a:fld id="{34830365-98F3-4C08-A140-841221DA7E31}" type="slidenum">
              <a:rPr kumimoji="1" lang="ja-JP" altLang="en-US" smtClean="0"/>
              <a:t>9</a:t>
            </a:fld>
            <a:endParaRPr kumimoji="1" lang="ja-JP" altLang="en-US"/>
          </a:p>
        </p:txBody>
      </p:sp>
    </p:spTree>
    <p:extLst>
      <p:ext uri="{BB962C8B-B14F-4D97-AF65-F5344CB8AC3E}">
        <p14:creationId xmlns:p14="http://schemas.microsoft.com/office/powerpoint/2010/main" val="9001364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2171</Words>
  <Application>Microsoft Office PowerPoint</Application>
  <PresentationFormat>ワイド画面</PresentationFormat>
  <Paragraphs>298</Paragraphs>
  <Slides>23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BlinkMacSystemFont</vt:lpstr>
      <vt:lpstr>ＭＳ Ｐゴシック</vt:lpstr>
      <vt:lpstr>YakuHanJP</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3月末から4月にかけての波はなぜ感染爆発しなかったのか？</vt:lpstr>
      <vt:lpstr>PowerPoint プレゼンテーション</vt:lpstr>
      <vt:lpstr>PowerPoint プレゼンテーション</vt:lpstr>
      <vt:lpstr>3月末から4月にかけての波はなぜ起こったか？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感染経路別感染対策</vt:lpstr>
      <vt:lpstr>PowerPoint プレゼンテーション</vt:lpstr>
      <vt:lpstr>PowerPoint プレゼンテーション</vt:lpstr>
      <vt:lpstr>PowerPoint プレゼンテーション</vt:lpstr>
      <vt:lpstr>Physical Distancing, Face Masks, and Eye Protection to Prevent Person-To-Person Transmission of SARS-CoV-2 and COVID-19: A Systematic Review and Meta-Analysis  （人との距離、マスク、眼保護が新型コロナコロナウイルスのヒトーヒト感染の予防効果：網羅的文献検索と統合（メタ）解析）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tomono</dc:creator>
  <cp:lastModifiedBy>西尾　真知</cp:lastModifiedBy>
  <cp:revision>38</cp:revision>
  <dcterms:created xsi:type="dcterms:W3CDTF">2020-06-21T01:18:49Z</dcterms:created>
  <dcterms:modified xsi:type="dcterms:W3CDTF">2020-06-22T11:42:27Z</dcterms:modified>
</cp:coreProperties>
</file>