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57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37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85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70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64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3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55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47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20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67E3-98D5-48ED-8933-E8A7F9C5B67B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C8F30-8987-4DE5-AEE2-A5193847B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26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553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院内感染防止対策の強化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478" y="636219"/>
            <a:ext cx="1202258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重症化し、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死亡に至る割合が多いのは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高齢者であり、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死亡者の感染経路の約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割が院内感染。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院内感染対策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を徹底し、府民の命を守ることにつなげる。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81127" y="92230"/>
            <a:ext cx="20311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ja-JP" altLang="en-US" dirty="0" smtClean="0"/>
              <a:t>３－２－１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59203" y="1959335"/>
            <a:ext cx="4081205" cy="4802072"/>
          </a:xfrm>
          <a:prstGeom prst="roundRect">
            <a:avLst>
              <a:gd name="adj" fmla="val 445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b="1" u="sng" dirty="0" smtClean="0"/>
              <a:t>①全医療</a:t>
            </a:r>
            <a:r>
              <a:rPr kumimoji="1" lang="ja-JP" altLang="en-US" b="1" u="sng" dirty="0" smtClean="0"/>
              <a:t>機関対象の研修等</a:t>
            </a:r>
            <a:r>
              <a:rPr kumimoji="1" lang="ja-JP" altLang="en-US" b="1" u="sng" dirty="0" smtClean="0"/>
              <a:t>の</a:t>
            </a:r>
            <a:r>
              <a:rPr lang="ja-JP" altLang="en-US" b="1" u="sng" dirty="0"/>
              <a:t>実施</a:t>
            </a:r>
            <a:r>
              <a:rPr kumimoji="1" lang="ja-JP" altLang="en-US" sz="1600" dirty="0" smtClean="0"/>
              <a:t>★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・保健所圏域ごとに、</a:t>
            </a:r>
            <a:r>
              <a:rPr lang="ja-JP" altLang="en-US" sz="1600" dirty="0"/>
              <a:t>感染症</a:t>
            </a:r>
            <a:r>
              <a:rPr lang="ja-JP" altLang="en-US" sz="1600" dirty="0" smtClean="0"/>
              <a:t>対策に精通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して</a:t>
            </a:r>
            <a:r>
              <a:rPr lang="ja-JP" altLang="en-US" sz="1600" dirty="0"/>
              <a:t>いる</a:t>
            </a:r>
            <a:r>
              <a:rPr lang="ja-JP" altLang="en-US" sz="1600" dirty="0" smtClean="0"/>
              <a:t>病院等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協力を得て研修会等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を</a:t>
            </a:r>
            <a:r>
              <a:rPr lang="ja-JP" altLang="en-US" sz="1600" dirty="0"/>
              <a:t>計画的</a:t>
            </a:r>
            <a:r>
              <a:rPr lang="ja-JP" altLang="en-US" sz="1600" dirty="0" smtClean="0"/>
              <a:t>に実施</a:t>
            </a:r>
            <a:endParaRPr lang="en-US" altLang="ja-JP" sz="1600" dirty="0" smtClean="0"/>
          </a:p>
          <a:p>
            <a:r>
              <a:rPr lang="ja-JP" altLang="en-US" sz="1600" dirty="0" smtClean="0"/>
              <a:t>⇒　全ての医療機関（病院）において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必要な知識や技術の習得をめざす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b="1" u="sng" dirty="0" smtClean="0"/>
              <a:t>②医療</a:t>
            </a:r>
            <a:r>
              <a:rPr lang="ja-JP" altLang="en-US" b="1" u="sng" dirty="0" smtClean="0"/>
              <a:t>物資の確保・支援</a:t>
            </a:r>
            <a:endParaRPr lang="en-US" altLang="ja-JP" b="1" u="sng" dirty="0" smtClean="0"/>
          </a:p>
          <a:p>
            <a:r>
              <a:rPr lang="ja-JP" altLang="en-US" sz="1600" dirty="0" smtClean="0"/>
              <a:t>・日頃の感染対策や疑い</a:t>
            </a:r>
            <a:r>
              <a:rPr lang="ja-JP" altLang="en-US" sz="1600" dirty="0"/>
              <a:t>患者への</a:t>
            </a:r>
            <a:r>
              <a:rPr lang="ja-JP" altLang="en-US" sz="1600" dirty="0" smtClean="0"/>
              <a:t>対応、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一定</a:t>
            </a:r>
            <a:r>
              <a:rPr lang="ja-JP" altLang="en-US" sz="1600" dirty="0"/>
              <a:t>の備蓄分を</a:t>
            </a:r>
            <a:r>
              <a:rPr lang="ja-JP" altLang="en-US" sz="1600" dirty="0" smtClean="0"/>
              <a:t>含めて</a:t>
            </a:r>
            <a:r>
              <a:rPr lang="ja-JP" altLang="en-US" sz="1600" dirty="0"/>
              <a:t>、必要な</a:t>
            </a:r>
            <a:r>
              <a:rPr lang="ja-JP" altLang="en-US" sz="1600" dirty="0" smtClean="0"/>
              <a:t>衛生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物品</a:t>
            </a:r>
            <a:r>
              <a:rPr lang="ja-JP" altLang="en-US" sz="1600" dirty="0"/>
              <a:t>・個人用防護</a:t>
            </a:r>
            <a:r>
              <a:rPr lang="ja-JP" altLang="en-US" sz="1600" dirty="0" smtClean="0"/>
              <a:t>具を</a:t>
            </a:r>
            <a:r>
              <a:rPr lang="ja-JP" altLang="en-US" sz="1600" dirty="0"/>
              <a:t>確保</a:t>
            </a:r>
            <a:r>
              <a:rPr lang="ja-JP" altLang="en-US" sz="1600" dirty="0" err="1"/>
              <a:t>するとと</a:t>
            </a:r>
            <a:r>
              <a:rPr lang="ja-JP" altLang="en-US" sz="1600" dirty="0" err="1" smtClean="0"/>
              <a:t>も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に</a:t>
            </a:r>
            <a:r>
              <a:rPr lang="ja-JP" altLang="en-US" sz="1600" dirty="0"/>
              <a:t>、必要に応じ支援</a:t>
            </a:r>
          </a:p>
          <a:p>
            <a:endParaRPr lang="en-US" altLang="ja-JP" b="1" dirty="0" smtClean="0"/>
          </a:p>
          <a:p>
            <a:r>
              <a:rPr lang="ja-JP" altLang="en-US" b="1" dirty="0" smtClean="0"/>
              <a:t>⇒各機関</a:t>
            </a:r>
            <a:r>
              <a:rPr lang="ja-JP" altLang="en-US" b="1" dirty="0" smtClean="0"/>
              <a:t>等における対策の実施</a:t>
            </a:r>
            <a:endParaRPr lang="en-US" altLang="ja-JP" b="1" dirty="0" smtClean="0"/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例）マニュアルの作成・確認や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院内の体制整備、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日頃の感染防止策の徹底　等</a:t>
            </a:r>
            <a:endParaRPr lang="en-US" altLang="ja-JP" sz="1600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4274700" y="1959335"/>
            <a:ext cx="3835643" cy="4802072"/>
          </a:xfrm>
          <a:prstGeom prst="roundRect">
            <a:avLst>
              <a:gd name="adj" fmla="val 420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b="1" u="sng" dirty="0" smtClean="0"/>
              <a:t>①早期</a:t>
            </a:r>
            <a:r>
              <a:rPr lang="ja-JP" altLang="en-US" b="1" u="sng" dirty="0" smtClean="0"/>
              <a:t>検査体制の</a:t>
            </a:r>
            <a:r>
              <a:rPr lang="ja-JP" altLang="en-US" b="1" u="sng" dirty="0" smtClean="0"/>
              <a:t>整備</a:t>
            </a:r>
            <a:r>
              <a:rPr lang="ja-JP" altLang="en-US" b="1" dirty="0" smtClean="0"/>
              <a:t>★</a:t>
            </a:r>
            <a:endParaRPr lang="en-US" altLang="ja-JP" b="1" dirty="0" smtClean="0"/>
          </a:p>
          <a:p>
            <a:r>
              <a:rPr kumimoji="1" lang="ja-JP" altLang="en-US" sz="1600" dirty="0" smtClean="0"/>
              <a:t>・医療従事者が、即、検査</a:t>
            </a:r>
            <a:r>
              <a:rPr lang="ja-JP" altLang="en-US" sz="1600" dirty="0" smtClean="0"/>
              <a:t>を受検</a:t>
            </a:r>
            <a:r>
              <a:rPr kumimoji="1" lang="ja-JP" altLang="en-US" sz="1600" dirty="0" smtClean="0"/>
              <a:t>でき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kumimoji="1" lang="ja-JP" altLang="en-US" sz="1600" dirty="0" err="1" smtClean="0"/>
              <a:t>る</a:t>
            </a:r>
            <a:r>
              <a:rPr kumimoji="1" lang="ja-JP" altLang="en-US" sz="1600" dirty="0" smtClean="0"/>
              <a:t>体制の整備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</a:t>
            </a:r>
            <a:r>
              <a:rPr kumimoji="1" lang="ja-JP" altLang="en-US" sz="1600" smtClean="0"/>
              <a:t>⇒</a:t>
            </a:r>
            <a:r>
              <a:rPr kumimoji="1" lang="ja-JP" altLang="en-US" sz="1600" b="1" smtClean="0"/>
              <a:t>≪</a:t>
            </a:r>
            <a:r>
              <a:rPr lang="ja-JP" altLang="en-US" sz="1600" b="1" smtClean="0"/>
              <a:t>資料３－２－２</a:t>
            </a:r>
            <a:r>
              <a:rPr kumimoji="1" lang="ja-JP" altLang="en-US" sz="1600" b="1" smtClean="0"/>
              <a:t>≫</a:t>
            </a:r>
            <a:endParaRPr kumimoji="1" lang="en-US" altLang="ja-JP" sz="1600" b="1" dirty="0"/>
          </a:p>
          <a:p>
            <a:r>
              <a:rPr lang="ja-JP" altLang="en-US" sz="1600" dirty="0" smtClean="0"/>
              <a:t>（例）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自院でのＰＣＲ検査機器等の整備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医療従事者の検査への支援</a:t>
            </a:r>
            <a:endParaRPr lang="en-US" altLang="ja-JP" sz="1600" dirty="0" smtClean="0"/>
          </a:p>
          <a:p>
            <a:pPr>
              <a:lnSpc>
                <a:spcPct val="150000"/>
              </a:lnSpc>
            </a:pPr>
            <a:endParaRPr lang="en-US" altLang="ja-JP" sz="1600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8209687" y="1959336"/>
            <a:ext cx="3914840" cy="4802072"/>
          </a:xfrm>
          <a:prstGeom prst="roundRect">
            <a:avLst>
              <a:gd name="adj" fmla="val 388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pPr>
              <a:lnSpc>
                <a:spcPct val="150000"/>
              </a:lnSpc>
            </a:pPr>
            <a:r>
              <a:rPr kumimoji="1" lang="ja-JP" altLang="en-US" b="1" u="sng" dirty="0" smtClean="0"/>
              <a:t>①専門家</a:t>
            </a:r>
            <a:r>
              <a:rPr kumimoji="1" lang="ja-JP" altLang="en-US" b="1" u="sng" dirty="0" smtClean="0"/>
              <a:t>の派遣及び技術的支援</a:t>
            </a:r>
            <a:endParaRPr kumimoji="1" lang="en-US" altLang="ja-JP" b="1" u="sng" dirty="0" smtClean="0"/>
          </a:p>
          <a:p>
            <a:r>
              <a:rPr lang="ja-JP" altLang="en-US" sz="1600" dirty="0" smtClean="0"/>
              <a:t>・「院内感染支援チーム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」を派遣し、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ゾーニング等の技術的支援及び業務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継続への支援を実施</a:t>
            </a:r>
            <a:endParaRPr lang="en-US" altLang="ja-JP" sz="1600" dirty="0" smtClean="0"/>
          </a:p>
          <a:p>
            <a:r>
              <a:rPr lang="ja-JP" altLang="en-US" sz="1400" dirty="0" smtClean="0"/>
              <a:t>（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感染疫学・感染制御等の専門家、感染症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専門医、</a:t>
            </a:r>
            <a:r>
              <a:rPr lang="en-US" altLang="ja-JP" sz="1400" dirty="0" smtClean="0"/>
              <a:t>DMAT</a:t>
            </a:r>
            <a:r>
              <a:rPr lang="ja-JP" altLang="en-US" sz="1400" dirty="0" smtClean="0"/>
              <a:t>等の病院支援、ロジ担当）</a:t>
            </a:r>
            <a:endParaRPr lang="en-US" altLang="ja-JP" sz="1400" dirty="0"/>
          </a:p>
          <a:p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b="1" u="sng" dirty="0" smtClean="0"/>
              <a:t>②転院</a:t>
            </a:r>
            <a:r>
              <a:rPr lang="ja-JP" altLang="en-US" b="1" u="sng" dirty="0" smtClean="0"/>
              <a:t>調整の実施</a:t>
            </a:r>
            <a:endParaRPr lang="en-US" altLang="ja-JP" b="1" u="sng" dirty="0"/>
          </a:p>
          <a:p>
            <a:r>
              <a:rPr lang="ja-JP" altLang="en-US" sz="1600" dirty="0" smtClean="0"/>
              <a:t>・府入院フォローアップセンターによる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重症患者を中心とした転院調整の実施</a:t>
            </a:r>
            <a:endParaRPr lang="en-US" altLang="ja-JP" sz="1600" dirty="0" smtClean="0"/>
          </a:p>
          <a:p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b="1" u="sng" dirty="0" smtClean="0"/>
              <a:t>③</a:t>
            </a:r>
            <a:r>
              <a:rPr kumimoji="1" lang="ja-JP" altLang="en-US" b="1" u="sng" dirty="0" smtClean="0"/>
              <a:t>医療</a:t>
            </a:r>
            <a:r>
              <a:rPr kumimoji="1" lang="ja-JP" altLang="en-US" b="1" u="sng" dirty="0" smtClean="0"/>
              <a:t>物資の供給</a:t>
            </a:r>
            <a:endParaRPr kumimoji="1" lang="en-US" altLang="ja-JP" b="1" u="sng" dirty="0" smtClean="0"/>
          </a:p>
          <a:p>
            <a:r>
              <a:rPr lang="ja-JP" altLang="en-US" sz="1600" dirty="0" smtClean="0"/>
              <a:t>・府の備蓄分を活用し、対象施設へ迅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速に物資を供給</a:t>
            </a:r>
            <a:endParaRPr lang="en-US" altLang="ja-JP" sz="16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59203" y="1426532"/>
            <a:ext cx="4081205" cy="45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（１）予防対策の充実</a:t>
            </a:r>
            <a:endParaRPr kumimoji="1" lang="ja-JP" altLang="en-US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4274700" y="1421772"/>
            <a:ext cx="3800694" cy="45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（２）陽性者の早期発見</a:t>
            </a:r>
            <a:endParaRPr kumimoji="1" lang="ja-JP" altLang="en-US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8209689" y="1421772"/>
            <a:ext cx="3914838" cy="45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（３）集団感染発生時の支援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53958" y="6453630"/>
            <a:ext cx="2601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★：今後の取組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4054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380</Words>
  <Application>Microsoft Office PowerPoint</Application>
  <PresentationFormat>ワイド画面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國本　由衣</cp:lastModifiedBy>
  <cp:revision>31</cp:revision>
  <cp:lastPrinted>2020-06-17T03:11:15Z</cp:lastPrinted>
  <dcterms:created xsi:type="dcterms:W3CDTF">2020-06-16T05:18:07Z</dcterms:created>
  <dcterms:modified xsi:type="dcterms:W3CDTF">2020-06-22T02:23:49Z</dcterms:modified>
</cp:coreProperties>
</file>