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90" r:id="rId3"/>
    <p:sldId id="291" r:id="rId4"/>
    <p:sldId id="292" r:id="rId5"/>
    <p:sldId id="298" r:id="rId6"/>
    <p:sldId id="297" r:id="rId7"/>
    <p:sldId id="295" r:id="rId8"/>
    <p:sldId id="296" r:id="rId9"/>
    <p:sldId id="294"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E0"/>
    <a:srgbClr val="FFCCFF"/>
    <a:srgbClr val="FFE07D"/>
    <a:srgbClr val="FFFF99"/>
    <a:srgbClr val="FF9999"/>
    <a:srgbClr val="FF9933"/>
    <a:srgbClr val="CCFF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AE44C8-8C94-4331-887A-84D55FA6DDC5}" type="datetimeFigureOut">
              <a:rPr kumimoji="1" lang="ja-JP" altLang="en-US" smtClean="0"/>
              <a:t>2020/6/22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9D0A0AF-8B7A-4A0D-A363-E5F8A58FC72B}" type="slidenum">
              <a:rPr kumimoji="1" lang="ja-JP" altLang="en-US" smtClean="0"/>
              <a:t>‹#›</a:t>
            </a:fld>
            <a:endParaRPr kumimoji="1" lang="ja-JP" altLang="en-US"/>
          </a:p>
        </p:txBody>
      </p:sp>
    </p:spTree>
    <p:extLst>
      <p:ext uri="{BB962C8B-B14F-4D97-AF65-F5344CB8AC3E}">
        <p14:creationId xmlns:p14="http://schemas.microsoft.com/office/powerpoint/2010/main" val="2892934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357573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4006459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360230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301239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400877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629963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78071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1080851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331231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2535342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77AA7F-F126-464E-B580-9A96563D324B}" type="datetimeFigureOut">
              <a:rPr kumimoji="1" lang="ja-JP" altLang="en-US" smtClean="0"/>
              <a:t>2020/6/22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1956001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7AA7F-F126-464E-B580-9A96563D324B}" type="datetimeFigureOut">
              <a:rPr kumimoji="1" lang="ja-JP" altLang="en-US" smtClean="0"/>
              <a:t>2020/6/22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89B02-54BC-409C-9612-A7FF86AC07C1}" type="slidenum">
              <a:rPr kumimoji="1" lang="ja-JP" altLang="en-US" smtClean="0"/>
              <a:t>‹#›</a:t>
            </a:fld>
            <a:endParaRPr kumimoji="1" lang="ja-JP" altLang="en-US"/>
          </a:p>
        </p:txBody>
      </p:sp>
    </p:spTree>
    <p:extLst>
      <p:ext uri="{BB962C8B-B14F-4D97-AF65-F5344CB8AC3E}">
        <p14:creationId xmlns:p14="http://schemas.microsoft.com/office/powerpoint/2010/main" val="2173768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jpe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角丸四角形 212"/>
          <p:cNvSpPr/>
          <p:nvPr/>
        </p:nvSpPr>
        <p:spPr>
          <a:xfrm>
            <a:off x="10484666" y="1645062"/>
            <a:ext cx="1377600" cy="616769"/>
          </a:xfrm>
          <a:prstGeom prst="roundRect">
            <a:avLst/>
          </a:prstGeom>
          <a:solidFill>
            <a:srgbClr val="FFE07D"/>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2" name="角丸四角形 221"/>
          <p:cNvSpPr/>
          <p:nvPr/>
        </p:nvSpPr>
        <p:spPr>
          <a:xfrm>
            <a:off x="10484666" y="3108606"/>
            <a:ext cx="1425102" cy="616769"/>
          </a:xfrm>
          <a:prstGeom prst="roundRect">
            <a:avLst/>
          </a:prstGeom>
          <a:solidFill>
            <a:srgbClr val="FFE07D"/>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6" name="角丸四角形 95"/>
          <p:cNvSpPr/>
          <p:nvPr/>
        </p:nvSpPr>
        <p:spPr>
          <a:xfrm>
            <a:off x="7286446" y="2725251"/>
            <a:ext cx="1831442" cy="938678"/>
          </a:xfrm>
          <a:prstGeom prst="roundRect">
            <a:avLst/>
          </a:prstGeom>
          <a:solidFill>
            <a:schemeClr val="accent1">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1631750" y="6431702"/>
            <a:ext cx="714233" cy="369332"/>
          </a:xfrm>
          <a:prstGeom prst="rect">
            <a:avLst/>
          </a:prstGeom>
          <a:noFill/>
        </p:spPr>
        <p:txBody>
          <a:bodyPr wrap="square" rtlCol="0">
            <a:spAutoFit/>
          </a:bodyPr>
          <a:lstStyle/>
          <a:p>
            <a:r>
              <a:rPr lang="en-US" altLang="ja-JP" dirty="0"/>
              <a:t>1</a:t>
            </a:r>
            <a:endParaRPr kumimoji="1" lang="ja-JP" altLang="en-US" dirty="0"/>
          </a:p>
        </p:txBody>
      </p:sp>
      <p:sp>
        <p:nvSpPr>
          <p:cNvPr id="8" name="正方形/長方形 7"/>
          <p:cNvSpPr/>
          <p:nvPr/>
        </p:nvSpPr>
        <p:spPr>
          <a:xfrm>
            <a:off x="0" y="-27714"/>
            <a:ext cx="12192000" cy="6216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重症及び死亡事例のまとめ</a:t>
            </a:r>
            <a:endParaRPr kumimoji="1" lang="ja-JP" altLang="en-US" sz="24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67020" y="2261323"/>
            <a:ext cx="1138854" cy="646331"/>
          </a:xfrm>
          <a:prstGeom prst="rect">
            <a:avLst/>
          </a:prstGeom>
          <a:no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陽性患者</a:t>
            </a:r>
            <a:endParaRPr kumimoji="1" lang="en-US" altLang="ja-JP" dirty="0" smtClean="0">
              <a:latin typeface="Meiryo UI" panose="020B0604030504040204" pitchFamily="50" charset="-128"/>
              <a:ea typeface="Meiryo UI" panose="020B0604030504040204" pitchFamily="50" charset="-128"/>
            </a:endParaRPr>
          </a:p>
          <a:p>
            <a:pPr algn="ctr"/>
            <a:r>
              <a:rPr lang="en-US" altLang="ja-JP" dirty="0" smtClean="0">
                <a:latin typeface="Meiryo UI" panose="020B0604030504040204" pitchFamily="50" charset="-128"/>
                <a:ea typeface="Meiryo UI" panose="020B0604030504040204" pitchFamily="50" charset="-128"/>
              </a:rPr>
              <a:t>1790</a:t>
            </a:r>
            <a:r>
              <a:rPr lang="ja-JP" altLang="en-US" dirty="0" smtClean="0">
                <a:latin typeface="Meiryo UI" panose="020B0604030504040204" pitchFamily="50" charset="-128"/>
                <a:ea typeface="Meiryo UI" panose="020B0604030504040204" pitchFamily="50" charset="-128"/>
              </a:rPr>
              <a:t>名</a:t>
            </a:r>
            <a:endParaRPr kumimoji="1" lang="ja-JP" altLang="en-US"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flipV="1">
            <a:off x="1420183" y="1793547"/>
            <a:ext cx="703270" cy="7285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a:endCxn id="247" idx="1"/>
          </p:cNvCxnSpPr>
          <p:nvPr/>
        </p:nvCxnSpPr>
        <p:spPr>
          <a:xfrm>
            <a:off x="1405874" y="2533698"/>
            <a:ext cx="742402" cy="785844"/>
          </a:xfrm>
          <a:prstGeom prst="line">
            <a:avLst/>
          </a:prstGeom>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3887568" y="1024179"/>
            <a:ext cx="1724329"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自宅・宿泊療養</a:t>
            </a:r>
            <a:endParaRPr kumimoji="1" lang="en-US" altLang="ja-JP" sz="1400" dirty="0" smtClean="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5459324" y="1500299"/>
            <a:ext cx="1679557" cy="369332"/>
          </a:xfrm>
          <a:prstGeom prst="rect">
            <a:avLst/>
          </a:prstGeom>
          <a:no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入院療養　</a:t>
            </a:r>
            <a:endParaRPr kumimoji="1" lang="en-US" altLang="ja-JP" dirty="0" smtClean="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5041477" y="621878"/>
            <a:ext cx="1130125"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療養解除</a:t>
            </a:r>
            <a:endParaRPr kumimoji="1" lang="en-US" altLang="ja-JP" sz="1400" dirty="0" smtClean="0">
              <a:latin typeface="Meiryo UI" panose="020B0604030504040204" pitchFamily="50" charset="-128"/>
              <a:ea typeface="Meiryo UI" panose="020B0604030504040204" pitchFamily="50" charset="-128"/>
            </a:endParaRPr>
          </a:p>
        </p:txBody>
      </p:sp>
      <p:cxnSp>
        <p:nvCxnSpPr>
          <p:cNvPr id="49" name="直線コネクタ 48"/>
          <p:cNvCxnSpPr/>
          <p:nvPr/>
        </p:nvCxnSpPr>
        <p:spPr>
          <a:xfrm flipV="1">
            <a:off x="5067732" y="929026"/>
            <a:ext cx="317892" cy="142820"/>
          </a:xfrm>
          <a:prstGeom prst="line">
            <a:avLst/>
          </a:prstGeom>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004730" y="1728584"/>
            <a:ext cx="1706726" cy="369332"/>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軽症・調査中</a:t>
            </a:r>
            <a:endParaRPr kumimoji="1" lang="en-US" altLang="ja-JP" dirty="0" smtClean="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1996619" y="1459469"/>
            <a:ext cx="1706726" cy="369332"/>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無症状</a:t>
            </a:r>
            <a:endParaRPr kumimoji="1" lang="en-US" altLang="ja-JP" dirty="0" smtClean="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2438639" y="3051971"/>
            <a:ext cx="853363" cy="646331"/>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重症</a:t>
            </a:r>
            <a:endParaRPr lang="en-US" altLang="ja-JP" dirty="0" smtClean="0">
              <a:latin typeface="Meiryo UI" panose="020B0604030504040204" pitchFamily="50" charset="-128"/>
              <a:ea typeface="Meiryo UI" panose="020B0604030504040204" pitchFamily="50" charset="-128"/>
            </a:endParaRPr>
          </a:p>
          <a:p>
            <a:pPr algn="ctr"/>
            <a:r>
              <a:rPr kumimoji="1" lang="en-US" altLang="ja-JP" dirty="0" smtClean="0">
                <a:latin typeface="Meiryo UI" panose="020B0604030504040204" pitchFamily="50" charset="-128"/>
                <a:ea typeface="Meiryo UI" panose="020B0604030504040204" pitchFamily="50" charset="-128"/>
              </a:rPr>
              <a:t>56</a:t>
            </a:r>
            <a:r>
              <a:rPr kumimoji="1" lang="ja-JP" altLang="en-US" dirty="0">
                <a:latin typeface="Meiryo UI" panose="020B0604030504040204" pitchFamily="50" charset="-128"/>
                <a:ea typeface="Meiryo UI" panose="020B0604030504040204" pitchFamily="50" charset="-128"/>
              </a:rPr>
              <a:t>名</a:t>
            </a:r>
            <a:endParaRPr kumimoji="1" lang="en-US" altLang="ja-JP" dirty="0" smtClean="0">
              <a:latin typeface="Meiryo UI" panose="020B0604030504040204" pitchFamily="50" charset="-128"/>
              <a:ea typeface="Meiryo UI" panose="020B0604030504040204" pitchFamily="50" charset="-128"/>
            </a:endParaRPr>
          </a:p>
        </p:txBody>
      </p:sp>
      <p:cxnSp>
        <p:nvCxnSpPr>
          <p:cNvPr id="63" name="直線コネクタ 62"/>
          <p:cNvCxnSpPr>
            <a:stCxn id="208" idx="0"/>
          </p:cNvCxnSpPr>
          <p:nvPr/>
        </p:nvCxnSpPr>
        <p:spPr>
          <a:xfrm flipH="1" flipV="1">
            <a:off x="6406379" y="1846300"/>
            <a:ext cx="203703" cy="216723"/>
          </a:xfrm>
          <a:prstGeom prst="line">
            <a:avLst/>
          </a:prstGeom>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771222" y="2138988"/>
            <a:ext cx="1758290" cy="381521"/>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重症化　</a:t>
            </a:r>
            <a:r>
              <a:rPr lang="en-US" altLang="ja-JP" dirty="0" smtClean="0">
                <a:latin typeface="Meiryo UI" panose="020B0604030504040204" pitchFamily="50" charset="-128"/>
                <a:ea typeface="Meiryo UI" panose="020B0604030504040204" pitchFamily="50" charset="-128"/>
              </a:rPr>
              <a:t>91</a:t>
            </a:r>
            <a:r>
              <a:rPr lang="ja-JP" altLang="en-US" dirty="0" smtClean="0">
                <a:latin typeface="Meiryo UI" panose="020B0604030504040204" pitchFamily="50" charset="-128"/>
                <a:ea typeface="Meiryo UI" panose="020B0604030504040204" pitchFamily="50" charset="-128"/>
              </a:rPr>
              <a:t>名</a:t>
            </a:r>
            <a:endParaRPr lang="en-US" altLang="ja-JP" dirty="0" smtClean="0">
              <a:latin typeface="Meiryo UI" panose="020B0604030504040204" pitchFamily="50" charset="-128"/>
              <a:ea typeface="Meiryo UI" panose="020B0604030504040204" pitchFamily="50" charset="-128"/>
            </a:endParaRPr>
          </a:p>
        </p:txBody>
      </p:sp>
      <p:cxnSp>
        <p:nvCxnSpPr>
          <p:cNvPr id="69" name="直線コネクタ 68"/>
          <p:cNvCxnSpPr>
            <a:stCxn id="247" idx="3"/>
          </p:cNvCxnSpPr>
          <p:nvPr/>
        </p:nvCxnSpPr>
        <p:spPr>
          <a:xfrm flipV="1">
            <a:off x="3592118" y="3319541"/>
            <a:ext cx="3664303" cy="1"/>
          </a:xfrm>
          <a:prstGeom prst="line">
            <a:avLst/>
          </a:prstGeom>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7222977" y="2874983"/>
            <a:ext cx="1933765" cy="646331"/>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入院療養</a:t>
            </a: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重症</a:t>
            </a:r>
            <a:r>
              <a:rPr lang="en-US" altLang="ja-JP" dirty="0" smtClean="0">
                <a:latin typeface="Meiryo UI" panose="020B0604030504040204" pitchFamily="50" charset="-128"/>
                <a:ea typeface="Meiryo UI" panose="020B0604030504040204" pitchFamily="50" charset="-128"/>
              </a:rPr>
              <a:t>)</a:t>
            </a:r>
          </a:p>
          <a:p>
            <a:pPr algn="ctr"/>
            <a:r>
              <a:rPr lang="en-US" altLang="ja-JP" dirty="0">
                <a:latin typeface="Meiryo UI" panose="020B0604030504040204" pitchFamily="50" charset="-128"/>
                <a:ea typeface="Meiryo UI" panose="020B0604030504040204" pitchFamily="50" charset="-128"/>
              </a:rPr>
              <a:t>147</a:t>
            </a:r>
            <a:r>
              <a:rPr kumimoji="1" lang="ja-JP" altLang="en-US" dirty="0" smtClean="0">
                <a:latin typeface="Meiryo UI" panose="020B0604030504040204" pitchFamily="50" charset="-128"/>
                <a:ea typeface="Meiryo UI" panose="020B0604030504040204" pitchFamily="50" charset="-128"/>
              </a:rPr>
              <a:t>名</a:t>
            </a:r>
            <a:endParaRPr kumimoji="1" lang="en-US" altLang="ja-JP" dirty="0" smtClean="0">
              <a:latin typeface="Meiryo UI" panose="020B0604030504040204" pitchFamily="50" charset="-128"/>
              <a:ea typeface="Meiryo UI" panose="020B0604030504040204" pitchFamily="50" charset="-128"/>
            </a:endParaRPr>
          </a:p>
        </p:txBody>
      </p:sp>
      <p:cxnSp>
        <p:nvCxnSpPr>
          <p:cNvPr id="100" name="直線コネクタ 99"/>
          <p:cNvCxnSpPr/>
          <p:nvPr/>
        </p:nvCxnSpPr>
        <p:spPr>
          <a:xfrm flipH="1">
            <a:off x="3592118" y="1672801"/>
            <a:ext cx="2156753" cy="12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直線コネクタ 101"/>
          <p:cNvCxnSpPr>
            <a:stCxn id="72" idx="3"/>
            <a:endCxn id="222" idx="1"/>
          </p:cNvCxnSpPr>
          <p:nvPr/>
        </p:nvCxnSpPr>
        <p:spPr>
          <a:xfrm>
            <a:off x="9156742" y="3198149"/>
            <a:ext cx="1327924" cy="21884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10580811" y="2547721"/>
            <a:ext cx="1245145"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退院・解除　</a:t>
            </a:r>
            <a:endParaRPr lang="en-US" altLang="ja-JP" dirty="0" smtClean="0">
              <a:latin typeface="Meiryo UI" panose="020B0604030504040204" pitchFamily="50" charset="-128"/>
              <a:ea typeface="Meiryo UI" panose="020B0604030504040204" pitchFamily="50" charset="-128"/>
            </a:endParaRPr>
          </a:p>
        </p:txBody>
      </p:sp>
      <p:cxnSp>
        <p:nvCxnSpPr>
          <p:cNvPr id="104" name="直線コネクタ 103"/>
          <p:cNvCxnSpPr>
            <a:stCxn id="72" idx="3"/>
            <a:endCxn id="217" idx="1"/>
          </p:cNvCxnSpPr>
          <p:nvPr/>
        </p:nvCxnSpPr>
        <p:spPr>
          <a:xfrm flipV="1">
            <a:off x="9156742" y="2754374"/>
            <a:ext cx="1336888" cy="443775"/>
          </a:xfrm>
          <a:prstGeom prst="line">
            <a:avLst/>
          </a:prstGeom>
        </p:spPr>
        <p:style>
          <a:lnRef idx="1">
            <a:schemeClr val="accent1"/>
          </a:lnRef>
          <a:fillRef idx="0">
            <a:schemeClr val="accent1"/>
          </a:fillRef>
          <a:effectRef idx="0">
            <a:schemeClr val="accent1"/>
          </a:effectRef>
          <a:fontRef idx="minor">
            <a:schemeClr val="tx1"/>
          </a:fontRef>
        </p:style>
      </p:cxnSp>
      <p:sp>
        <p:nvSpPr>
          <p:cNvPr id="111" name="テキスト ボックス 110"/>
          <p:cNvSpPr txBox="1"/>
          <p:nvPr/>
        </p:nvSpPr>
        <p:spPr>
          <a:xfrm>
            <a:off x="10533602" y="3225959"/>
            <a:ext cx="1568270" cy="382061"/>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死亡　</a:t>
            </a:r>
            <a:r>
              <a:rPr lang="en-US" altLang="ja-JP" dirty="0" smtClean="0">
                <a:latin typeface="Meiryo UI" panose="020B0604030504040204" pitchFamily="50" charset="-128"/>
                <a:ea typeface="Meiryo UI" panose="020B0604030504040204" pitchFamily="50" charset="-128"/>
              </a:rPr>
              <a:t>46</a:t>
            </a:r>
            <a:r>
              <a:rPr lang="ja-JP" altLang="en-US" dirty="0" smtClean="0">
                <a:latin typeface="Meiryo UI" panose="020B0604030504040204" pitchFamily="50" charset="-128"/>
                <a:ea typeface="Meiryo UI" panose="020B0604030504040204" pitchFamily="50" charset="-128"/>
              </a:rPr>
              <a:t>名</a:t>
            </a:r>
            <a:endParaRPr lang="en-US" altLang="ja-JP" dirty="0" smtClean="0">
              <a:latin typeface="Meiryo UI" panose="020B0604030504040204" pitchFamily="50" charset="-128"/>
              <a:ea typeface="Meiryo UI" panose="020B0604030504040204" pitchFamily="50" charset="-128"/>
            </a:endParaRPr>
          </a:p>
        </p:txBody>
      </p:sp>
      <p:cxnSp>
        <p:nvCxnSpPr>
          <p:cNvPr id="112" name="直線コネクタ 111"/>
          <p:cNvCxnSpPr>
            <a:endCxn id="72" idx="3"/>
          </p:cNvCxnSpPr>
          <p:nvPr/>
        </p:nvCxnSpPr>
        <p:spPr>
          <a:xfrm flipH="1" flipV="1">
            <a:off x="9156742" y="3198149"/>
            <a:ext cx="356532" cy="196219"/>
          </a:xfrm>
          <a:prstGeom prst="line">
            <a:avLst/>
          </a:prstGeom>
        </p:spPr>
        <p:style>
          <a:lnRef idx="1">
            <a:schemeClr val="accent1"/>
          </a:lnRef>
          <a:fillRef idx="0">
            <a:schemeClr val="accent1"/>
          </a:fillRef>
          <a:effectRef idx="0">
            <a:schemeClr val="accent1"/>
          </a:effectRef>
          <a:fontRef idx="minor">
            <a:schemeClr val="tx1"/>
          </a:fontRef>
        </p:style>
      </p:cxnSp>
      <p:sp>
        <p:nvSpPr>
          <p:cNvPr id="114" name="テキスト ボックス 113"/>
          <p:cNvSpPr txBox="1"/>
          <p:nvPr/>
        </p:nvSpPr>
        <p:spPr>
          <a:xfrm>
            <a:off x="9080534" y="3399960"/>
            <a:ext cx="1102628" cy="369332"/>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入院中</a:t>
            </a:r>
            <a:endParaRPr kumimoji="1" lang="en-US" altLang="ja-JP" dirty="0" smtClean="0">
              <a:latin typeface="Meiryo UI" panose="020B0604030504040204" pitchFamily="50" charset="-128"/>
              <a:ea typeface="Meiryo UI" panose="020B0604030504040204" pitchFamily="50" charset="-128"/>
            </a:endParaRPr>
          </a:p>
        </p:txBody>
      </p:sp>
      <p:cxnSp>
        <p:nvCxnSpPr>
          <p:cNvPr id="127" name="直線コネクタ 126"/>
          <p:cNvCxnSpPr>
            <a:stCxn id="213" idx="1"/>
          </p:cNvCxnSpPr>
          <p:nvPr/>
        </p:nvCxnSpPr>
        <p:spPr>
          <a:xfrm flipH="1" flipV="1">
            <a:off x="9208840" y="1659069"/>
            <a:ext cx="1275826" cy="2943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flipH="1" flipV="1">
            <a:off x="9154454" y="1616175"/>
            <a:ext cx="431410" cy="446666"/>
          </a:xfrm>
          <a:prstGeom prst="line">
            <a:avLst/>
          </a:prstGeom>
        </p:spPr>
        <p:style>
          <a:lnRef idx="1">
            <a:schemeClr val="accent1"/>
          </a:lnRef>
          <a:fillRef idx="0">
            <a:schemeClr val="accent1"/>
          </a:fillRef>
          <a:effectRef idx="0">
            <a:schemeClr val="accent1"/>
          </a:effectRef>
          <a:fontRef idx="minor">
            <a:schemeClr val="tx1"/>
          </a:fontRef>
        </p:style>
      </p:cxnSp>
      <p:sp>
        <p:nvSpPr>
          <p:cNvPr id="132" name="テキスト ボックス 131"/>
          <p:cNvSpPr txBox="1"/>
          <p:nvPr/>
        </p:nvSpPr>
        <p:spPr>
          <a:xfrm>
            <a:off x="10512150" y="1085422"/>
            <a:ext cx="1436607"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退院・解除</a:t>
            </a:r>
            <a:endParaRPr lang="en-US" altLang="ja-JP" dirty="0" smtClean="0">
              <a:latin typeface="Meiryo UI" panose="020B0604030504040204" pitchFamily="50" charset="-128"/>
              <a:ea typeface="Meiryo UI" panose="020B0604030504040204" pitchFamily="50" charset="-128"/>
            </a:endParaRPr>
          </a:p>
        </p:txBody>
      </p:sp>
      <p:sp>
        <p:nvSpPr>
          <p:cNvPr id="133" name="テキスト ボックス 132"/>
          <p:cNvSpPr txBox="1"/>
          <p:nvPr/>
        </p:nvSpPr>
        <p:spPr>
          <a:xfrm>
            <a:off x="10512150" y="1751072"/>
            <a:ext cx="1403726"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死亡　</a:t>
            </a:r>
            <a:r>
              <a:rPr lang="en-US" altLang="ja-JP" dirty="0">
                <a:latin typeface="Meiryo UI" panose="020B0604030504040204" pitchFamily="50" charset="-128"/>
                <a:ea typeface="Meiryo UI" panose="020B0604030504040204" pitchFamily="50" charset="-128"/>
              </a:rPr>
              <a:t>40</a:t>
            </a:r>
            <a:r>
              <a:rPr lang="ja-JP" altLang="en-US" dirty="0" smtClean="0">
                <a:latin typeface="Meiryo UI" panose="020B0604030504040204" pitchFamily="50" charset="-128"/>
                <a:ea typeface="Meiryo UI" panose="020B0604030504040204" pitchFamily="50" charset="-128"/>
              </a:rPr>
              <a:t>名</a:t>
            </a:r>
            <a:endParaRPr lang="en-US" altLang="ja-JP" dirty="0">
              <a:latin typeface="Meiryo UI" panose="020B0604030504040204" pitchFamily="50" charset="-128"/>
              <a:ea typeface="Meiryo UI" panose="020B0604030504040204" pitchFamily="50" charset="-128"/>
            </a:endParaRPr>
          </a:p>
        </p:txBody>
      </p:sp>
      <p:sp>
        <p:nvSpPr>
          <p:cNvPr id="134" name="テキスト ボックス 133"/>
          <p:cNvSpPr txBox="1"/>
          <p:nvPr/>
        </p:nvSpPr>
        <p:spPr>
          <a:xfrm>
            <a:off x="9208749" y="2076657"/>
            <a:ext cx="1176092" cy="369332"/>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入院中</a:t>
            </a:r>
            <a:endParaRPr kumimoji="1" lang="en-US" altLang="ja-JP" dirty="0" smtClean="0">
              <a:latin typeface="Meiryo UI" panose="020B0604030504040204" pitchFamily="50" charset="-128"/>
              <a:ea typeface="Meiryo UI" panose="020B0604030504040204" pitchFamily="50" charset="-128"/>
            </a:endParaRPr>
          </a:p>
        </p:txBody>
      </p:sp>
      <p:cxnSp>
        <p:nvCxnSpPr>
          <p:cNvPr id="157" name="直線コネクタ 156"/>
          <p:cNvCxnSpPr/>
          <p:nvPr/>
        </p:nvCxnSpPr>
        <p:spPr>
          <a:xfrm flipV="1">
            <a:off x="9156742" y="1255070"/>
            <a:ext cx="1295152" cy="404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flipH="1" flipV="1">
            <a:off x="6929914" y="2640988"/>
            <a:ext cx="367435" cy="358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flipV="1">
            <a:off x="7153776" y="912804"/>
            <a:ext cx="287146" cy="138526"/>
          </a:xfrm>
          <a:prstGeom prst="line">
            <a:avLst/>
          </a:prstGeom>
        </p:spPr>
        <p:style>
          <a:lnRef idx="1">
            <a:schemeClr val="accent1"/>
          </a:lnRef>
          <a:fillRef idx="0">
            <a:schemeClr val="accent1"/>
          </a:fillRef>
          <a:effectRef idx="0">
            <a:schemeClr val="accent1"/>
          </a:effectRef>
          <a:fontRef idx="minor">
            <a:schemeClr val="tx1"/>
          </a:fontRef>
        </p:style>
      </p:cxnSp>
      <p:sp>
        <p:nvSpPr>
          <p:cNvPr id="187" name="テキスト ボックス 186"/>
          <p:cNvSpPr txBox="1"/>
          <p:nvPr/>
        </p:nvSpPr>
        <p:spPr>
          <a:xfrm>
            <a:off x="5854664" y="1052663"/>
            <a:ext cx="1724329"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自宅・宿泊療養</a:t>
            </a:r>
            <a:endParaRPr kumimoji="1" lang="en-US" altLang="ja-JP" sz="1400" dirty="0" smtClean="0">
              <a:latin typeface="Meiryo UI" panose="020B0604030504040204" pitchFamily="50" charset="-128"/>
              <a:ea typeface="Meiryo UI" panose="020B0604030504040204" pitchFamily="50" charset="-128"/>
            </a:endParaRPr>
          </a:p>
        </p:txBody>
      </p:sp>
      <p:sp>
        <p:nvSpPr>
          <p:cNvPr id="194" name="テキスト ボックス 193"/>
          <p:cNvSpPr txBox="1"/>
          <p:nvPr/>
        </p:nvSpPr>
        <p:spPr>
          <a:xfrm>
            <a:off x="7064476" y="614012"/>
            <a:ext cx="1130125"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療養解除</a:t>
            </a:r>
            <a:endParaRPr kumimoji="1" lang="en-US" altLang="ja-JP" sz="1400" dirty="0" smtClean="0">
              <a:latin typeface="Meiryo UI" panose="020B0604030504040204" pitchFamily="50" charset="-128"/>
              <a:ea typeface="Meiryo UI" panose="020B0604030504040204" pitchFamily="50" charset="-128"/>
            </a:endParaRPr>
          </a:p>
        </p:txBody>
      </p:sp>
      <p:sp>
        <p:nvSpPr>
          <p:cNvPr id="212" name="角丸四角形 211"/>
          <p:cNvSpPr/>
          <p:nvPr/>
        </p:nvSpPr>
        <p:spPr>
          <a:xfrm>
            <a:off x="10451894" y="961703"/>
            <a:ext cx="1410372" cy="616769"/>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7" name="角丸四角形 216"/>
          <p:cNvSpPr/>
          <p:nvPr/>
        </p:nvSpPr>
        <p:spPr>
          <a:xfrm>
            <a:off x="10493630" y="2445989"/>
            <a:ext cx="1422246" cy="616769"/>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227" name="直線コネクタ 226"/>
          <p:cNvCxnSpPr/>
          <p:nvPr/>
        </p:nvCxnSpPr>
        <p:spPr>
          <a:xfrm flipV="1">
            <a:off x="6456067" y="1394729"/>
            <a:ext cx="260762" cy="138409"/>
          </a:xfrm>
          <a:prstGeom prst="line">
            <a:avLst/>
          </a:prstGeom>
        </p:spPr>
        <p:style>
          <a:lnRef idx="1">
            <a:schemeClr val="accent1"/>
          </a:lnRef>
          <a:fillRef idx="0">
            <a:schemeClr val="accent1"/>
          </a:fillRef>
          <a:effectRef idx="0">
            <a:schemeClr val="accent1"/>
          </a:effectRef>
          <a:fontRef idx="minor">
            <a:schemeClr val="tx1"/>
          </a:fontRef>
        </p:style>
      </p:cxnSp>
      <p:sp>
        <p:nvSpPr>
          <p:cNvPr id="208" name="角丸四角形 207"/>
          <p:cNvSpPr/>
          <p:nvPr/>
        </p:nvSpPr>
        <p:spPr>
          <a:xfrm>
            <a:off x="5803161" y="2063023"/>
            <a:ext cx="1613841" cy="56868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241" name="直線コネクタ 240"/>
          <p:cNvCxnSpPr/>
          <p:nvPr/>
        </p:nvCxnSpPr>
        <p:spPr>
          <a:xfrm flipV="1">
            <a:off x="3584304" y="1324280"/>
            <a:ext cx="993524" cy="348949"/>
          </a:xfrm>
          <a:prstGeom prst="line">
            <a:avLst/>
          </a:prstGeom>
        </p:spPr>
        <p:style>
          <a:lnRef idx="1">
            <a:schemeClr val="accent1"/>
          </a:lnRef>
          <a:fillRef idx="0">
            <a:schemeClr val="accent1"/>
          </a:fillRef>
          <a:effectRef idx="0">
            <a:schemeClr val="accent1"/>
          </a:effectRef>
          <a:fontRef idx="minor">
            <a:schemeClr val="tx1"/>
          </a:fontRef>
        </p:style>
      </p:cxnSp>
      <p:sp>
        <p:nvSpPr>
          <p:cNvPr id="246" name="角丸四角形 245"/>
          <p:cNvSpPr/>
          <p:nvPr/>
        </p:nvSpPr>
        <p:spPr>
          <a:xfrm>
            <a:off x="2117457" y="1351057"/>
            <a:ext cx="1449231" cy="95548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5" name="テキスト ボックス 244"/>
          <p:cNvSpPr txBox="1"/>
          <p:nvPr/>
        </p:nvSpPr>
        <p:spPr>
          <a:xfrm>
            <a:off x="2318522" y="1175422"/>
            <a:ext cx="1079142" cy="276999"/>
          </a:xfrm>
          <a:prstGeom prst="rect">
            <a:avLst/>
          </a:prstGeom>
          <a:solidFill>
            <a:schemeClr val="lt1"/>
          </a:solid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診断時の症状</a:t>
            </a:r>
            <a:endParaRPr kumimoji="1" lang="ja-JP" altLang="en-US" sz="1200" dirty="0">
              <a:latin typeface="Meiryo UI" panose="020B0604030504040204" pitchFamily="50" charset="-128"/>
              <a:ea typeface="Meiryo UI" panose="020B0604030504040204" pitchFamily="50" charset="-128"/>
            </a:endParaRPr>
          </a:p>
        </p:txBody>
      </p:sp>
      <p:sp>
        <p:nvSpPr>
          <p:cNvPr id="247" name="角丸四角形 246"/>
          <p:cNvSpPr/>
          <p:nvPr/>
        </p:nvSpPr>
        <p:spPr>
          <a:xfrm>
            <a:off x="2148276" y="2902214"/>
            <a:ext cx="1443842" cy="834655"/>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5" name="テキスト ボックス 234"/>
          <p:cNvSpPr txBox="1"/>
          <p:nvPr/>
        </p:nvSpPr>
        <p:spPr>
          <a:xfrm>
            <a:off x="2311804" y="2722043"/>
            <a:ext cx="1079142" cy="276999"/>
          </a:xfrm>
          <a:prstGeom prst="rect">
            <a:avLst/>
          </a:prstGeom>
          <a:solidFill>
            <a:schemeClr val="bg1"/>
          </a:solid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診断時の症状</a:t>
            </a:r>
            <a:endParaRPr kumimoji="1" lang="ja-JP" altLang="en-US" sz="1200" dirty="0">
              <a:latin typeface="Meiryo UI" panose="020B0604030504040204" pitchFamily="50" charset="-128"/>
              <a:ea typeface="Meiryo UI" panose="020B0604030504040204" pitchFamily="50" charset="-128"/>
            </a:endParaRPr>
          </a:p>
        </p:txBody>
      </p:sp>
      <p:cxnSp>
        <p:nvCxnSpPr>
          <p:cNvPr id="64" name="直線コネクタ 63"/>
          <p:cNvCxnSpPr>
            <a:stCxn id="42" idx="1"/>
          </p:cNvCxnSpPr>
          <p:nvPr/>
        </p:nvCxnSpPr>
        <p:spPr>
          <a:xfrm flipH="1" flipV="1">
            <a:off x="6896854" y="1645062"/>
            <a:ext cx="1072905" cy="1132"/>
          </a:xfrm>
          <a:prstGeom prst="line">
            <a:avLst/>
          </a:prstGeom>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7967080" y="1474858"/>
            <a:ext cx="1182791"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入院療養　</a:t>
            </a:r>
            <a:endParaRPr kumimoji="1" lang="en-US" altLang="ja-JP" sz="1600" dirty="0" smtClean="0">
              <a:latin typeface="Meiryo UI" panose="020B0604030504040204" pitchFamily="50" charset="-128"/>
              <a:ea typeface="Meiryo UI" panose="020B0604030504040204" pitchFamily="50" charset="-128"/>
            </a:endParaRPr>
          </a:p>
        </p:txBody>
      </p:sp>
      <p:sp>
        <p:nvSpPr>
          <p:cNvPr id="42" name="角丸四角形 41"/>
          <p:cNvSpPr/>
          <p:nvPr/>
        </p:nvSpPr>
        <p:spPr>
          <a:xfrm>
            <a:off x="7969759" y="1292335"/>
            <a:ext cx="1225339" cy="70771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角丸四角形 10"/>
          <p:cNvSpPr/>
          <p:nvPr/>
        </p:nvSpPr>
        <p:spPr>
          <a:xfrm>
            <a:off x="267020" y="2183506"/>
            <a:ext cx="1153163" cy="858548"/>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7440922" y="3632549"/>
            <a:ext cx="1662081" cy="338554"/>
          </a:xfrm>
          <a:prstGeom prst="rect">
            <a:avLst/>
          </a:prstGeom>
          <a:noFill/>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重症率：</a:t>
            </a:r>
            <a:r>
              <a:rPr lang="en-US" altLang="ja-JP" sz="1600" b="1" dirty="0" smtClean="0">
                <a:latin typeface="Meiryo UI" panose="020B0604030504040204" pitchFamily="50" charset="-128"/>
                <a:ea typeface="Meiryo UI" panose="020B0604030504040204" pitchFamily="50" charset="-128"/>
              </a:rPr>
              <a:t>8.2</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p:txBody>
      </p:sp>
      <p:sp>
        <p:nvSpPr>
          <p:cNvPr id="81" name="正方形/長方形 80"/>
          <p:cNvSpPr/>
          <p:nvPr/>
        </p:nvSpPr>
        <p:spPr>
          <a:xfrm>
            <a:off x="3861622" y="2563801"/>
            <a:ext cx="2535560" cy="738664"/>
          </a:xfrm>
          <a:prstGeom prst="rect">
            <a:avLst/>
          </a:prstGeom>
        </p:spPr>
        <p:txBody>
          <a:bodyPr wrap="square">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重症の定義</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厚生労働省への報告基準である</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ICU</a:t>
            </a:r>
            <a:r>
              <a:rPr lang="ja-JP" altLang="en-US" sz="1050" dirty="0">
                <a:latin typeface="Meiryo UI" panose="020B0604030504040204" pitchFamily="50" charset="-128"/>
                <a:ea typeface="Meiryo UI" panose="020B0604030504040204" pitchFamily="50" charset="-128"/>
              </a:rPr>
              <a:t>入室、挿管、人工呼吸器装着</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rPr>
              <a:t>ECMO</a:t>
            </a:r>
            <a:r>
              <a:rPr lang="ja-JP" altLang="en-US" sz="1050" dirty="0" smtClean="0">
                <a:latin typeface="Meiryo UI" panose="020B0604030504040204" pitchFamily="50" charset="-128"/>
                <a:ea typeface="Meiryo UI" panose="020B0604030504040204" pitchFamily="50" charset="-128"/>
              </a:rPr>
              <a:t>使用</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のいずれかとした</a:t>
            </a:r>
            <a:r>
              <a:rPr lang="ja-JP" altLang="en-US" sz="1050" dirty="0" smtClean="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10226477" y="3756153"/>
            <a:ext cx="1956551"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死亡</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86</a:t>
            </a:r>
            <a:r>
              <a:rPr lang="ja-JP" altLang="en-US" sz="1600" b="1" dirty="0" smtClean="0">
                <a:latin typeface="Meiryo UI" panose="020B0604030504040204" pitchFamily="50" charset="-128"/>
                <a:ea typeface="Meiryo UI" panose="020B0604030504040204" pitchFamily="50" charset="-128"/>
              </a:rPr>
              <a:t>名</a:t>
            </a:r>
          </a:p>
        </p:txBody>
      </p:sp>
      <p:sp>
        <p:nvSpPr>
          <p:cNvPr id="83" name="テキスト ボックス 82"/>
          <p:cNvSpPr txBox="1"/>
          <p:nvPr/>
        </p:nvSpPr>
        <p:spPr>
          <a:xfrm>
            <a:off x="8917545" y="5016039"/>
            <a:ext cx="2714205" cy="1477328"/>
          </a:xfrm>
          <a:prstGeom prst="rect">
            <a:avLst/>
          </a:prstGeom>
          <a:noFill/>
        </p:spPr>
        <p:txBody>
          <a:bodyPr wrap="non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参考</a:t>
            </a:r>
            <a:r>
              <a:rPr kumimoji="1" lang="en-US" altLang="ja-JP" dirty="0" smtClean="0">
                <a:latin typeface="Meiryo UI" panose="020B0604030504040204" pitchFamily="50" charset="-128"/>
                <a:ea typeface="Meiryo UI" panose="020B0604030504040204" pitchFamily="50" charset="-128"/>
              </a:rPr>
              <a:t>】(R</a:t>
            </a:r>
            <a:r>
              <a:rPr lang="en-US" altLang="ja-JP" dirty="0" smtClean="0">
                <a:latin typeface="Meiryo UI" panose="020B0604030504040204" pitchFamily="50" charset="-128"/>
                <a:ea typeface="Meiryo UI" panose="020B0604030504040204" pitchFamily="50" charset="-128"/>
              </a:rPr>
              <a:t>2.6.16</a:t>
            </a:r>
            <a:r>
              <a:rPr lang="ja-JP" altLang="en-US" dirty="0" smtClean="0">
                <a:latin typeface="Meiryo UI" panose="020B0604030504040204" pitchFamily="50" charset="-128"/>
                <a:ea typeface="Meiryo UI" panose="020B0604030504040204" pitchFamily="50" charset="-128"/>
              </a:rPr>
              <a:t>時点</a:t>
            </a:r>
            <a:r>
              <a:rPr kumimoji="1"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・東京都の死亡率：</a:t>
            </a:r>
            <a:r>
              <a:rPr lang="en-US" altLang="ja-JP" dirty="0" smtClean="0">
                <a:latin typeface="Meiryo UI" panose="020B0604030504040204" pitchFamily="50" charset="-128"/>
                <a:ea typeface="Meiryo UI" panose="020B0604030504040204" pitchFamily="50" charset="-128"/>
              </a:rPr>
              <a:t>5.6%</a:t>
            </a: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(316</a:t>
            </a:r>
            <a:r>
              <a:rPr kumimoji="1" lang="ja-JP" altLang="en-US" dirty="0" smtClean="0">
                <a:latin typeface="Meiryo UI" panose="020B0604030504040204" pitchFamily="50" charset="-128"/>
                <a:ea typeface="Meiryo UI" panose="020B0604030504040204" pitchFamily="50" charset="-128"/>
              </a:rPr>
              <a:t>名</a:t>
            </a:r>
            <a:r>
              <a:rPr kumimoji="1" lang="en-US" altLang="ja-JP" dirty="0" smtClean="0">
                <a:latin typeface="Meiryo UI" panose="020B0604030504040204" pitchFamily="50" charset="-128"/>
                <a:ea typeface="Meiryo UI" panose="020B0604030504040204" pitchFamily="50" charset="-128"/>
              </a:rPr>
              <a:t>/5,619</a:t>
            </a:r>
            <a:r>
              <a:rPr kumimoji="1" lang="ja-JP" altLang="en-US" dirty="0" smtClean="0">
                <a:latin typeface="Meiryo UI" panose="020B0604030504040204" pitchFamily="50" charset="-128"/>
                <a:ea typeface="Meiryo UI" panose="020B0604030504040204" pitchFamily="50" charset="-128"/>
              </a:rPr>
              <a:t>名</a:t>
            </a:r>
            <a:r>
              <a:rPr kumimoji="1"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・全国の死亡率：</a:t>
            </a:r>
            <a:r>
              <a:rPr lang="en-US" altLang="ja-JP" dirty="0" smtClean="0">
                <a:latin typeface="Meiryo UI" panose="020B0604030504040204" pitchFamily="50" charset="-128"/>
                <a:ea typeface="Meiryo UI" panose="020B0604030504040204" pitchFamily="50" charset="-128"/>
              </a:rPr>
              <a:t>5.4%</a:t>
            </a: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(927</a:t>
            </a:r>
            <a:r>
              <a:rPr kumimoji="1" lang="ja-JP" altLang="en-US" dirty="0" smtClean="0">
                <a:latin typeface="Meiryo UI" panose="020B0604030504040204" pitchFamily="50" charset="-128"/>
                <a:ea typeface="Meiryo UI" panose="020B0604030504040204" pitchFamily="50" charset="-128"/>
              </a:rPr>
              <a:t>名</a:t>
            </a:r>
            <a:r>
              <a:rPr kumimoji="1" lang="en-US" altLang="ja-JP" dirty="0" smtClean="0">
                <a:latin typeface="Meiryo UI" panose="020B0604030504040204" pitchFamily="50" charset="-128"/>
                <a:ea typeface="Meiryo UI" panose="020B0604030504040204" pitchFamily="50" charset="-128"/>
              </a:rPr>
              <a:t>/17,311</a:t>
            </a:r>
            <a:r>
              <a:rPr kumimoji="1" lang="ja-JP" altLang="en-US" dirty="0" smtClean="0">
                <a:latin typeface="Meiryo UI" panose="020B0604030504040204" pitchFamily="50" charset="-128"/>
                <a:ea typeface="Meiryo UI" panose="020B0604030504040204" pitchFamily="50" charset="-128"/>
              </a:rPr>
              <a:t>名</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298896" y="3051971"/>
            <a:ext cx="109196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R2.6.16</a:t>
            </a:r>
            <a:r>
              <a:rPr kumimoji="1" lang="ja-JP" altLang="en-US" sz="1200" dirty="0" smtClean="0">
                <a:latin typeface="Meiryo UI" panose="020B0604030504040204" pitchFamily="50" charset="-128"/>
                <a:ea typeface="Meiryo UI" panose="020B0604030504040204" pitchFamily="50" charset="-128"/>
              </a:rPr>
              <a:t>時点</a:t>
            </a:r>
            <a:endParaRPr kumimoji="1" lang="en-US" altLang="ja-JP" sz="1200" dirty="0" smtClean="0">
              <a:latin typeface="Meiryo UI" panose="020B0604030504040204" pitchFamily="50" charset="-128"/>
              <a:ea typeface="Meiryo UI" panose="020B0604030504040204" pitchFamily="50" charset="-128"/>
            </a:endParaRPr>
          </a:p>
        </p:txBody>
      </p:sp>
      <p:sp>
        <p:nvSpPr>
          <p:cNvPr id="122" name="テキスト ボックス 121"/>
          <p:cNvSpPr txBox="1"/>
          <p:nvPr/>
        </p:nvSpPr>
        <p:spPr>
          <a:xfrm>
            <a:off x="10656203" y="72762"/>
            <a:ext cx="1346593" cy="369332"/>
          </a:xfrm>
          <a:prstGeom prst="rect">
            <a:avLst/>
          </a:prstGeom>
          <a:solidFill>
            <a:schemeClr val="bg1"/>
          </a:solidFill>
        </p:spPr>
        <p:txBody>
          <a:bodyPr wrap="square" rtlCol="0">
            <a:spAutoFit/>
          </a:bodyPr>
          <a:lstStyle/>
          <a:p>
            <a:r>
              <a:rPr kumimoji="1" lang="ja-JP" altLang="en-US" dirty="0" smtClean="0"/>
              <a:t>資料３－１</a:t>
            </a:r>
            <a:endParaRPr kumimoji="1" lang="ja-JP" altLang="en-US" dirty="0"/>
          </a:p>
        </p:txBody>
      </p:sp>
      <p:sp>
        <p:nvSpPr>
          <p:cNvPr id="88" name="テキスト ボックス 87"/>
          <p:cNvSpPr txBox="1"/>
          <p:nvPr/>
        </p:nvSpPr>
        <p:spPr>
          <a:xfrm>
            <a:off x="113936" y="662502"/>
            <a:ext cx="2492990" cy="369332"/>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rPr>
              <a:t>重症及び死亡例の経過</a:t>
            </a:r>
            <a:endParaRPr kumimoji="1" lang="ja-JP" altLang="en-US" b="1" dirty="0">
              <a:latin typeface="Meiryo UI" panose="020B0604030504040204" pitchFamily="50" charset="-128"/>
              <a:ea typeface="Meiryo UI" panose="020B0604030504040204" pitchFamily="50" charset="-128"/>
            </a:endParaRPr>
          </a:p>
        </p:txBody>
      </p:sp>
      <p:sp>
        <p:nvSpPr>
          <p:cNvPr id="124" name="テキスト ボックス 123"/>
          <p:cNvSpPr txBox="1"/>
          <p:nvPr/>
        </p:nvSpPr>
        <p:spPr>
          <a:xfrm>
            <a:off x="113936" y="3953493"/>
            <a:ext cx="2460930" cy="369332"/>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rPr>
              <a:t>重症及び死亡例の年代</a:t>
            </a:r>
            <a:endParaRPr kumimoji="1" lang="ja-JP" altLang="en-US" b="1" dirty="0">
              <a:latin typeface="Meiryo UI" panose="020B0604030504040204" pitchFamily="50" charset="-128"/>
              <a:ea typeface="Meiryo UI" panose="020B0604030504040204" pitchFamily="50" charset="-128"/>
            </a:endParaRPr>
          </a:p>
        </p:txBody>
      </p:sp>
      <p:sp>
        <p:nvSpPr>
          <p:cNvPr id="2" name="正方形/長方形 1"/>
          <p:cNvSpPr/>
          <p:nvPr/>
        </p:nvSpPr>
        <p:spPr>
          <a:xfrm>
            <a:off x="10401933" y="4037416"/>
            <a:ext cx="1624163" cy="369332"/>
          </a:xfrm>
          <a:prstGeom prst="rect">
            <a:avLst/>
          </a:prstGeom>
          <a:ln w="41275" cmpd="sng">
            <a:solidFill>
              <a:srgbClr val="FF0000"/>
            </a:solidFill>
          </a:ln>
        </p:spPr>
        <p:txBody>
          <a:bodyPr wrap="none">
            <a:spAutoFit/>
          </a:bodyPr>
          <a:lstStyle/>
          <a:p>
            <a:r>
              <a:rPr lang="ja-JP" altLang="en-US" b="1" dirty="0">
                <a:latin typeface="Meiryo UI" panose="020B0604030504040204" pitchFamily="50" charset="-128"/>
                <a:ea typeface="Meiryo UI" panose="020B0604030504040204" pitchFamily="50" charset="-128"/>
              </a:rPr>
              <a:t>死亡率</a:t>
            </a:r>
            <a:r>
              <a:rPr lang="en-US" altLang="ja-JP" b="1" dirty="0">
                <a:latin typeface="Meiryo UI" panose="020B0604030504040204" pitchFamily="50" charset="-128"/>
                <a:ea typeface="Meiryo UI" panose="020B0604030504040204" pitchFamily="50" charset="-128"/>
              </a:rPr>
              <a:t>:4.8%</a:t>
            </a:r>
          </a:p>
        </p:txBody>
      </p:sp>
      <p:sp>
        <p:nvSpPr>
          <p:cNvPr id="4" name="正方形/長方形 3"/>
          <p:cNvSpPr/>
          <p:nvPr/>
        </p:nvSpPr>
        <p:spPr>
          <a:xfrm>
            <a:off x="8917546" y="5324423"/>
            <a:ext cx="2668818" cy="283795"/>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8884290" y="5863898"/>
            <a:ext cx="2702073" cy="289451"/>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2"/>
          <a:stretch>
            <a:fillRect/>
          </a:stretch>
        </p:blipFill>
        <p:spPr>
          <a:xfrm>
            <a:off x="642098" y="4282099"/>
            <a:ext cx="7871460" cy="2628900"/>
          </a:xfrm>
          <a:prstGeom prst="rect">
            <a:avLst/>
          </a:prstGeom>
        </p:spPr>
      </p:pic>
    </p:spTree>
    <p:extLst>
      <p:ext uri="{BB962C8B-B14F-4D97-AF65-F5344CB8AC3E}">
        <p14:creationId xmlns:p14="http://schemas.microsoft.com/office/powerpoint/2010/main" val="2781665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p:cNvPicPr>
            <a:picLocks noChangeAspect="1"/>
          </p:cNvPicPr>
          <p:nvPr/>
        </p:nvPicPr>
        <p:blipFill>
          <a:blip r:embed="rId2"/>
          <a:stretch>
            <a:fillRect/>
          </a:stretch>
        </p:blipFill>
        <p:spPr>
          <a:xfrm>
            <a:off x="8405357" y="4161052"/>
            <a:ext cx="3467100" cy="2369820"/>
          </a:xfrm>
          <a:prstGeom prst="rect">
            <a:avLst/>
          </a:prstGeom>
        </p:spPr>
      </p:pic>
      <p:pic>
        <p:nvPicPr>
          <p:cNvPr id="16" name="図 15"/>
          <p:cNvPicPr>
            <a:picLocks noChangeAspect="1"/>
          </p:cNvPicPr>
          <p:nvPr/>
        </p:nvPicPr>
        <p:blipFill>
          <a:blip r:embed="rId3"/>
          <a:stretch>
            <a:fillRect/>
          </a:stretch>
        </p:blipFill>
        <p:spPr>
          <a:xfrm>
            <a:off x="4555838" y="4193717"/>
            <a:ext cx="3284220" cy="2545080"/>
          </a:xfrm>
          <a:prstGeom prst="rect">
            <a:avLst/>
          </a:prstGeom>
        </p:spPr>
      </p:pic>
      <p:pic>
        <p:nvPicPr>
          <p:cNvPr id="15" name="図 14"/>
          <p:cNvPicPr>
            <a:picLocks noChangeAspect="1"/>
          </p:cNvPicPr>
          <p:nvPr/>
        </p:nvPicPr>
        <p:blipFill>
          <a:blip r:embed="rId4"/>
          <a:stretch>
            <a:fillRect/>
          </a:stretch>
        </p:blipFill>
        <p:spPr>
          <a:xfrm>
            <a:off x="611193" y="4174873"/>
            <a:ext cx="3421380" cy="2499360"/>
          </a:xfrm>
          <a:prstGeom prst="rect">
            <a:avLst/>
          </a:prstGeom>
        </p:spPr>
      </p:pic>
      <p:pic>
        <p:nvPicPr>
          <p:cNvPr id="14" name="図 13"/>
          <p:cNvPicPr>
            <a:picLocks noChangeAspect="1"/>
          </p:cNvPicPr>
          <p:nvPr/>
        </p:nvPicPr>
        <p:blipFill>
          <a:blip r:embed="rId5"/>
          <a:stretch>
            <a:fillRect/>
          </a:stretch>
        </p:blipFill>
        <p:spPr>
          <a:xfrm>
            <a:off x="8380400" y="1284812"/>
            <a:ext cx="3329940" cy="2766060"/>
          </a:xfrm>
          <a:prstGeom prst="rect">
            <a:avLst/>
          </a:prstGeom>
        </p:spPr>
      </p:pic>
      <p:pic>
        <p:nvPicPr>
          <p:cNvPr id="11" name="図 10"/>
          <p:cNvPicPr>
            <a:picLocks noChangeAspect="1"/>
          </p:cNvPicPr>
          <p:nvPr/>
        </p:nvPicPr>
        <p:blipFill>
          <a:blip r:embed="rId6"/>
          <a:stretch>
            <a:fillRect/>
          </a:stretch>
        </p:blipFill>
        <p:spPr>
          <a:xfrm>
            <a:off x="3835357" y="1178329"/>
            <a:ext cx="5013960" cy="2910840"/>
          </a:xfrm>
          <a:prstGeom prst="rect">
            <a:avLst/>
          </a:prstGeom>
        </p:spPr>
      </p:pic>
      <p:pic>
        <p:nvPicPr>
          <p:cNvPr id="9" name="図 8"/>
          <p:cNvPicPr>
            <a:picLocks noChangeAspect="1"/>
          </p:cNvPicPr>
          <p:nvPr/>
        </p:nvPicPr>
        <p:blipFill>
          <a:blip r:embed="rId7"/>
          <a:stretch>
            <a:fillRect/>
          </a:stretch>
        </p:blipFill>
        <p:spPr>
          <a:xfrm>
            <a:off x="93735" y="1079877"/>
            <a:ext cx="4648200" cy="2842260"/>
          </a:xfrm>
          <a:prstGeom prst="rect">
            <a:avLst/>
          </a:prstGeom>
        </p:spPr>
      </p:pic>
      <p:sp>
        <p:nvSpPr>
          <p:cNvPr id="6" name="角丸四角形 5"/>
          <p:cNvSpPr/>
          <p:nvPr/>
        </p:nvSpPr>
        <p:spPr>
          <a:xfrm>
            <a:off x="196892" y="1319757"/>
            <a:ext cx="11853541" cy="2762369"/>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0"/>
            <a:ext cx="12192000" cy="55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eiryo UI" panose="020B0604030504040204" pitchFamily="50" charset="-128"/>
                <a:ea typeface="Meiryo UI" panose="020B0604030504040204" pitchFamily="50" charset="-128"/>
              </a:rPr>
              <a:t>重症例（</a:t>
            </a:r>
            <a:r>
              <a:rPr lang="en-US" altLang="ja-JP" sz="2800" b="1" dirty="0" smtClean="0">
                <a:latin typeface="Meiryo UI" panose="020B0604030504040204" pitchFamily="50" charset="-128"/>
                <a:ea typeface="Meiryo UI" panose="020B0604030504040204" pitchFamily="50" charset="-128"/>
              </a:rPr>
              <a:t>147</a:t>
            </a:r>
            <a:r>
              <a:rPr lang="ja-JP" altLang="en-US" sz="2800" b="1" dirty="0">
                <a:latin typeface="Meiryo UI" panose="020B0604030504040204" pitchFamily="50" charset="-128"/>
                <a:ea typeface="Meiryo UI" panose="020B0604030504040204" pitchFamily="50" charset="-128"/>
              </a:rPr>
              <a:t>例</a:t>
            </a:r>
            <a:r>
              <a:rPr kumimoji="1" lang="ja-JP" altLang="en-US" sz="2800" b="1" dirty="0" smtClean="0">
                <a:latin typeface="Meiryo UI" panose="020B0604030504040204" pitchFamily="50" charset="-128"/>
                <a:ea typeface="Meiryo UI" panose="020B0604030504040204" pitchFamily="50" charset="-128"/>
              </a:rPr>
              <a:t>）の</a:t>
            </a:r>
            <a:r>
              <a:rPr lang="ja-JP" altLang="en-US" sz="2800" b="1" dirty="0">
                <a:latin typeface="Meiryo UI" panose="020B0604030504040204" pitchFamily="50" charset="-128"/>
                <a:ea typeface="Meiryo UI" panose="020B0604030504040204" pitchFamily="50" charset="-128"/>
              </a:rPr>
              <a:t>年齢・性別・基礎疾患の有無</a:t>
            </a:r>
            <a:endParaRPr kumimoji="1" lang="ja-JP" altLang="en-US" sz="2800" b="1" dirty="0">
              <a:latin typeface="Meiryo UI" panose="020B0604030504040204" pitchFamily="50" charset="-128"/>
              <a:ea typeface="Meiryo UI" panose="020B0604030504040204" pitchFamily="50" charset="-128"/>
            </a:endParaRPr>
          </a:p>
        </p:txBody>
      </p:sp>
      <p:sp>
        <p:nvSpPr>
          <p:cNvPr id="13" name="テキスト ボックス 1"/>
          <p:cNvSpPr txBox="1"/>
          <p:nvPr/>
        </p:nvSpPr>
        <p:spPr>
          <a:xfrm>
            <a:off x="523439" y="6625756"/>
            <a:ext cx="12214186" cy="2744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基礎疾患：相談・受診の目安で示されている重症化のリスクが高い</a:t>
            </a:r>
            <a:r>
              <a:rPr lang="ja-JP" altLang="en-US" sz="1000" dirty="0" smtClean="0">
                <a:latin typeface="Meiryo UI" panose="020B0604030504040204" pitchFamily="50" charset="-128"/>
                <a:ea typeface="Meiryo UI" panose="020B0604030504040204" pitchFamily="50" charset="-128"/>
              </a:rPr>
              <a:t>患者（糖尿病</a:t>
            </a:r>
            <a:r>
              <a:rPr lang="ja-JP" altLang="en-US" sz="1000" dirty="0">
                <a:latin typeface="Meiryo UI" panose="020B0604030504040204" pitchFamily="50" charset="-128"/>
                <a:ea typeface="Meiryo UI" panose="020B0604030504040204" pitchFamily="50" charset="-128"/>
              </a:rPr>
              <a:t>、心不全、呼吸器疾患（</a:t>
            </a:r>
            <a:r>
              <a:rPr lang="en-US" altLang="ja-JP" sz="1000" dirty="0">
                <a:latin typeface="Meiryo UI" panose="020B0604030504040204" pitchFamily="50" charset="-128"/>
                <a:ea typeface="Meiryo UI" panose="020B0604030504040204" pitchFamily="50" charset="-128"/>
              </a:rPr>
              <a:t>COPD</a:t>
            </a:r>
            <a:r>
              <a:rPr lang="ja-JP" altLang="en-US" sz="1000" dirty="0">
                <a:latin typeface="Meiryo UI" panose="020B0604030504040204" pitchFamily="50" charset="-128"/>
                <a:ea typeface="Meiryo UI" panose="020B0604030504040204" pitchFamily="50" charset="-128"/>
              </a:rPr>
              <a:t>等）、透析患者、免疫抑制剤</a:t>
            </a:r>
            <a:r>
              <a:rPr lang="ja-JP" altLang="en-US" sz="1000" dirty="0" smtClean="0">
                <a:latin typeface="Meiryo UI" panose="020B0604030504040204" pitchFamily="50" charset="-128"/>
                <a:ea typeface="Meiryo UI" panose="020B0604030504040204" pitchFamily="50" charset="-128"/>
              </a:rPr>
              <a:t>や抗</a:t>
            </a:r>
            <a:r>
              <a:rPr lang="ja-JP" altLang="en-US" sz="1000" dirty="0">
                <a:latin typeface="Meiryo UI" panose="020B0604030504040204" pitchFamily="50" charset="-128"/>
                <a:ea typeface="Meiryo UI" panose="020B0604030504040204" pitchFamily="50" charset="-128"/>
              </a:rPr>
              <a:t>がん剤等を用いている</a:t>
            </a:r>
            <a:r>
              <a:rPr lang="ja-JP" altLang="en-US" sz="1000" dirty="0" smtClean="0">
                <a:latin typeface="Meiryo UI" panose="020B0604030504040204" pitchFamily="50" charset="-128"/>
                <a:ea typeface="Meiryo UI" panose="020B0604030504040204" pitchFamily="50" charset="-128"/>
              </a:rPr>
              <a:t>患者）</a:t>
            </a:r>
            <a:endParaRPr lang="ja-JP" altLang="en-US" sz="10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30607" y="617549"/>
            <a:ext cx="12068103"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重症例のうち</a:t>
            </a:r>
            <a:r>
              <a:rPr lang="ja-JP" altLang="en-US" dirty="0" smtClean="0">
                <a:latin typeface="Meiryo UI" panose="020B0604030504040204" pitchFamily="50" charset="-128"/>
                <a:ea typeface="Meiryo UI" panose="020B0604030504040204" pitchFamily="50" charset="-128"/>
              </a:rPr>
              <a:t>、約</a:t>
            </a:r>
            <a:r>
              <a:rPr lang="en-US" altLang="ja-JP" dirty="0" smtClean="0">
                <a:latin typeface="Meiryo UI" panose="020B0604030504040204" pitchFamily="50" charset="-128"/>
                <a:ea typeface="Meiryo UI" panose="020B0604030504040204" pitchFamily="50" charset="-128"/>
              </a:rPr>
              <a:t>5</a:t>
            </a:r>
            <a:r>
              <a:rPr lang="ja-JP" altLang="en-US" dirty="0" smtClean="0">
                <a:latin typeface="Meiryo UI" panose="020B0604030504040204" pitchFamily="50" charset="-128"/>
                <a:ea typeface="Meiryo UI" panose="020B0604030504040204" pitchFamily="50" charset="-128"/>
              </a:rPr>
              <a:t>割が</a:t>
            </a:r>
            <a:r>
              <a:rPr lang="en-US" altLang="ja-JP" dirty="0">
                <a:latin typeface="Meiryo UI" panose="020B0604030504040204" pitchFamily="50" charset="-128"/>
                <a:ea typeface="Meiryo UI" panose="020B0604030504040204" pitchFamily="50" charset="-128"/>
              </a:rPr>
              <a:t>7</a:t>
            </a:r>
            <a:r>
              <a:rPr lang="en-US" altLang="ja-JP" dirty="0" smtClean="0">
                <a:latin typeface="Meiryo UI" panose="020B0604030504040204" pitchFamily="50" charset="-128"/>
                <a:ea typeface="Meiryo UI" panose="020B0604030504040204" pitchFamily="50" charset="-128"/>
              </a:rPr>
              <a:t>0</a:t>
            </a:r>
            <a:r>
              <a:rPr lang="ja-JP" altLang="en-US" dirty="0" smtClean="0">
                <a:latin typeface="Meiryo UI" panose="020B0604030504040204" pitchFamily="50" charset="-128"/>
                <a:ea typeface="Meiryo UI" panose="020B0604030504040204" pitchFamily="50" charset="-128"/>
              </a:rPr>
              <a:t>代以上の高齢者であった</a:t>
            </a:r>
            <a:r>
              <a:rPr lang="ja-JP" altLang="en-US" dirty="0">
                <a:latin typeface="Meiryo UI" panose="020B0604030504040204" pitchFamily="50" charset="-128"/>
                <a:ea typeface="Meiryo UI" panose="020B0604030504040204" pitchFamily="50" charset="-128"/>
              </a:rPr>
              <a:t>。また、</a:t>
            </a:r>
            <a:r>
              <a:rPr kumimoji="1" lang="ja-JP" altLang="en-US" dirty="0">
                <a:latin typeface="Meiryo UI" panose="020B0604030504040204" pitchFamily="50" charset="-128"/>
                <a:ea typeface="Meiryo UI" panose="020B0604030504040204" pitchFamily="50" charset="-128"/>
              </a:rPr>
              <a:t>性別は男性が</a:t>
            </a:r>
            <a:r>
              <a:rPr kumimoji="1" lang="en-US" altLang="ja-JP" dirty="0">
                <a:latin typeface="Meiryo UI" panose="020B0604030504040204" pitchFamily="50" charset="-128"/>
                <a:ea typeface="Meiryo UI" panose="020B0604030504040204" pitchFamily="50" charset="-128"/>
              </a:rPr>
              <a:t>75</a:t>
            </a:r>
            <a:r>
              <a:rPr kumimoji="1" lang="ja-JP" altLang="en-US" dirty="0">
                <a:latin typeface="Meiryo UI" panose="020B0604030504040204" pitchFamily="50" charset="-128"/>
                <a:ea typeface="Meiryo UI" panose="020B0604030504040204" pitchFamily="50" charset="-128"/>
              </a:rPr>
              <a:t>％を占めていた</a:t>
            </a:r>
            <a:r>
              <a:rPr kumimoji="1" lang="ja-JP" altLang="en-US"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基礎</a:t>
            </a:r>
            <a:r>
              <a:rPr lang="ja-JP" altLang="en-US" dirty="0">
                <a:latin typeface="Meiryo UI" panose="020B0604030504040204" pitchFamily="50" charset="-128"/>
                <a:ea typeface="Meiryo UI" panose="020B0604030504040204" pitchFamily="50" charset="-128"/>
              </a:rPr>
              <a:t>疾患があるものは</a:t>
            </a:r>
            <a:r>
              <a:rPr lang="ja-JP" altLang="en-US" dirty="0" smtClean="0">
                <a:latin typeface="Meiryo UI" panose="020B0604030504040204" pitchFamily="50" charset="-128"/>
                <a:ea typeface="Meiryo UI" panose="020B0604030504040204" pitchFamily="50" charset="-128"/>
              </a:rPr>
              <a:t>半数以上を</a:t>
            </a:r>
            <a:r>
              <a:rPr lang="ja-JP" altLang="en-US" dirty="0">
                <a:latin typeface="Meiryo UI" panose="020B0604030504040204" pitchFamily="50" charset="-128"/>
                <a:ea typeface="Meiryo UI" panose="020B0604030504040204" pitchFamily="50" charset="-128"/>
              </a:rPr>
              <a:t>占めており、糖尿病が最も多かった。</a:t>
            </a:r>
            <a:endParaRPr kumimoji="1" lang="ja-JP" altLang="en-US"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1872457" y="6534450"/>
            <a:ext cx="523363" cy="369332"/>
          </a:xfrm>
          <a:prstGeom prst="rect">
            <a:avLst/>
          </a:prstGeom>
          <a:noFill/>
        </p:spPr>
        <p:txBody>
          <a:bodyPr wrap="square" rtlCol="0">
            <a:spAutoFit/>
          </a:bodyPr>
          <a:lstStyle/>
          <a:p>
            <a:r>
              <a:rPr lang="en-US" altLang="ja-JP" dirty="0"/>
              <a:t>2</a:t>
            </a:r>
            <a:endParaRPr kumimoji="1" lang="ja-JP" altLang="en-US" dirty="0"/>
          </a:p>
        </p:txBody>
      </p:sp>
      <p:sp>
        <p:nvSpPr>
          <p:cNvPr id="3" name="テキスト ボックス 2"/>
          <p:cNvSpPr txBox="1"/>
          <p:nvPr/>
        </p:nvSpPr>
        <p:spPr>
          <a:xfrm>
            <a:off x="29759" y="1892924"/>
            <a:ext cx="492443" cy="1118255"/>
          </a:xfrm>
          <a:prstGeom prst="rect">
            <a:avLst/>
          </a:prstGeom>
          <a:solidFill>
            <a:schemeClr val="bg1"/>
          </a:solidFill>
        </p:spPr>
        <p:txBody>
          <a:bodyPr vert="eaVert" wrap="none" rtlCol="0">
            <a:spAutoFit/>
          </a:bodyPr>
          <a:lstStyle/>
          <a:p>
            <a:r>
              <a:rPr lang="ja-JP" altLang="en-US" sz="2000" b="1" dirty="0" smtClean="0">
                <a:latin typeface="Meiryo UI" panose="020B0604030504040204" pitchFamily="50" charset="-128"/>
                <a:ea typeface="Meiryo UI" panose="020B0604030504040204" pitchFamily="50" charset="-128"/>
              </a:rPr>
              <a:t>累計患者</a:t>
            </a:r>
            <a:endParaRPr kumimoji="1" lang="ja-JP" altLang="en-US" sz="20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3013759" y="3442743"/>
            <a:ext cx="2174268"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70</a:t>
            </a:r>
            <a:r>
              <a:rPr kumimoji="1" lang="ja-JP" altLang="en-US" sz="1600" b="1" dirty="0" smtClean="0">
                <a:latin typeface="Meiryo UI" panose="020B0604030504040204" pitchFamily="50" charset="-128"/>
                <a:ea typeface="Meiryo UI" panose="020B0604030504040204" pitchFamily="50" charset="-128"/>
              </a:rPr>
              <a:t>代以上で</a:t>
            </a:r>
            <a:r>
              <a:rPr lang="en-US" altLang="ja-JP" sz="1600" b="1" dirty="0">
                <a:latin typeface="Meiryo UI" panose="020B0604030504040204" pitchFamily="50" charset="-128"/>
                <a:ea typeface="Meiryo UI" panose="020B0604030504040204" pitchFamily="50" charset="-128"/>
              </a:rPr>
              <a:t>19</a:t>
            </a: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945439" y="6183031"/>
            <a:ext cx="2174268"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7</a:t>
            </a:r>
            <a:r>
              <a:rPr kumimoji="1" lang="en-US" altLang="ja-JP" sz="1600" b="1" dirty="0" smtClean="0">
                <a:latin typeface="Meiryo UI" panose="020B0604030504040204" pitchFamily="50" charset="-128"/>
                <a:ea typeface="Meiryo UI" panose="020B0604030504040204" pitchFamily="50" charset="-128"/>
              </a:rPr>
              <a:t>0</a:t>
            </a:r>
            <a:r>
              <a:rPr kumimoji="1" lang="ja-JP" altLang="en-US" sz="1600" b="1" dirty="0" smtClean="0">
                <a:latin typeface="Meiryo UI" panose="020B0604030504040204" pitchFamily="50" charset="-128"/>
                <a:ea typeface="Meiryo UI" panose="020B0604030504040204" pitchFamily="50" charset="-128"/>
              </a:rPr>
              <a:t>代以上で</a:t>
            </a:r>
            <a:r>
              <a:rPr lang="en-US" altLang="ja-JP" sz="1600" b="1" dirty="0">
                <a:latin typeface="Meiryo UI" panose="020B0604030504040204" pitchFamily="50" charset="-128"/>
                <a:ea typeface="Meiryo UI" panose="020B0604030504040204" pitchFamily="50" charset="-128"/>
              </a:rPr>
              <a:t>46</a:t>
            </a: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17" name="角丸四角形 16"/>
          <p:cNvSpPr/>
          <p:nvPr/>
        </p:nvSpPr>
        <p:spPr>
          <a:xfrm>
            <a:off x="230607" y="4173819"/>
            <a:ext cx="11853541" cy="2460807"/>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880" y="4717018"/>
            <a:ext cx="492443" cy="1118255"/>
          </a:xfrm>
          <a:prstGeom prst="rect">
            <a:avLst/>
          </a:prstGeom>
          <a:solidFill>
            <a:schemeClr val="bg1"/>
          </a:solidFill>
        </p:spPr>
        <p:txBody>
          <a:bodyPr vert="eaVert" wrap="none" rtlCol="0">
            <a:spAutoFit/>
          </a:bodyPr>
          <a:lstStyle/>
          <a:p>
            <a:r>
              <a:rPr lang="ja-JP" altLang="en-US" sz="2000" b="1" dirty="0" smtClean="0">
                <a:latin typeface="Meiryo UI" panose="020B0604030504040204" pitchFamily="50" charset="-128"/>
                <a:ea typeface="Meiryo UI" panose="020B0604030504040204" pitchFamily="50" charset="-128"/>
              </a:rPr>
              <a:t>重症</a:t>
            </a:r>
            <a:r>
              <a:rPr lang="ja-JP" altLang="en-US" sz="2000" b="1" dirty="0">
                <a:latin typeface="Meiryo UI" panose="020B0604030504040204" pitchFamily="50" charset="-128"/>
                <a:ea typeface="Meiryo UI" panose="020B0604030504040204" pitchFamily="50" charset="-128"/>
              </a:rPr>
              <a:t>患者</a:t>
            </a:r>
            <a:endParaRPr kumimoji="1" lang="ja-JP" altLang="en-US"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7533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8024595" y="2576538"/>
            <a:ext cx="4747260" cy="3528060"/>
          </a:xfrm>
          <a:prstGeom prst="rect">
            <a:avLst/>
          </a:prstGeom>
        </p:spPr>
      </p:pic>
      <p:pic>
        <p:nvPicPr>
          <p:cNvPr id="3" name="図 2"/>
          <p:cNvPicPr>
            <a:picLocks noChangeAspect="1"/>
          </p:cNvPicPr>
          <p:nvPr/>
        </p:nvPicPr>
        <p:blipFill>
          <a:blip r:embed="rId3"/>
          <a:stretch>
            <a:fillRect/>
          </a:stretch>
        </p:blipFill>
        <p:spPr>
          <a:xfrm>
            <a:off x="3736760" y="2420637"/>
            <a:ext cx="5212080" cy="3840480"/>
          </a:xfrm>
          <a:prstGeom prst="rect">
            <a:avLst/>
          </a:prstGeom>
        </p:spPr>
      </p:pic>
      <p:pic>
        <p:nvPicPr>
          <p:cNvPr id="2" name="図 1"/>
          <p:cNvPicPr>
            <a:picLocks noChangeAspect="1"/>
          </p:cNvPicPr>
          <p:nvPr/>
        </p:nvPicPr>
        <p:blipFill>
          <a:blip r:embed="rId4"/>
          <a:stretch>
            <a:fillRect/>
          </a:stretch>
        </p:blipFill>
        <p:spPr>
          <a:xfrm>
            <a:off x="-257832" y="2335483"/>
            <a:ext cx="4785360" cy="3794760"/>
          </a:xfrm>
          <a:prstGeom prst="rect">
            <a:avLst/>
          </a:prstGeom>
        </p:spPr>
      </p:pic>
      <p:sp>
        <p:nvSpPr>
          <p:cNvPr id="5" name="正方形/長方形 4"/>
          <p:cNvSpPr/>
          <p:nvPr/>
        </p:nvSpPr>
        <p:spPr>
          <a:xfrm>
            <a:off x="0" y="0"/>
            <a:ext cx="12192000" cy="64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eiryo UI" panose="020B0604030504040204" pitchFamily="50" charset="-128"/>
                <a:ea typeface="Meiryo UI" panose="020B0604030504040204" pitchFamily="50" charset="-128"/>
              </a:rPr>
              <a:t>死亡例（</a:t>
            </a:r>
            <a:r>
              <a:rPr kumimoji="1" lang="en-US" altLang="ja-JP" sz="2800" b="1" dirty="0" smtClean="0">
                <a:latin typeface="Meiryo UI" panose="020B0604030504040204" pitchFamily="50" charset="-128"/>
                <a:ea typeface="Meiryo UI" panose="020B0604030504040204" pitchFamily="50" charset="-128"/>
              </a:rPr>
              <a:t>86</a:t>
            </a:r>
            <a:r>
              <a:rPr kumimoji="1" lang="ja-JP" altLang="en-US" sz="2800" b="1" dirty="0" smtClean="0">
                <a:latin typeface="Meiryo UI" panose="020B0604030504040204" pitchFamily="50" charset="-128"/>
                <a:ea typeface="Meiryo UI" panose="020B0604030504040204" pitchFamily="50" charset="-128"/>
              </a:rPr>
              <a:t>例）の</a:t>
            </a:r>
            <a:r>
              <a:rPr lang="ja-JP" altLang="en-US" sz="2800" b="1" dirty="0">
                <a:latin typeface="Meiryo UI" panose="020B0604030504040204" pitchFamily="50" charset="-128"/>
                <a:ea typeface="Meiryo UI" panose="020B0604030504040204" pitchFamily="50" charset="-128"/>
              </a:rPr>
              <a:t>年齢・性別・基礎疾患の有無</a:t>
            </a:r>
            <a:endParaRPr kumimoji="1" lang="ja-JP" altLang="en-US" sz="2800" b="1" dirty="0">
              <a:latin typeface="Meiryo UI" panose="020B0604030504040204" pitchFamily="50" charset="-128"/>
              <a:ea typeface="Meiryo UI" panose="020B0604030504040204" pitchFamily="50" charset="-128"/>
            </a:endParaRPr>
          </a:p>
        </p:txBody>
      </p:sp>
      <p:sp>
        <p:nvSpPr>
          <p:cNvPr id="13" name="テキスト ボックス 1"/>
          <p:cNvSpPr txBox="1"/>
          <p:nvPr/>
        </p:nvSpPr>
        <p:spPr>
          <a:xfrm>
            <a:off x="7636635" y="5901555"/>
            <a:ext cx="4434149" cy="57325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基礎疾患：相談・受診の目安で示されている重症化のリスクが高い患者</a:t>
            </a:r>
          </a:p>
          <a:p>
            <a:r>
              <a:rPr lang="ja-JP" altLang="en-US" sz="1050" dirty="0">
                <a:latin typeface="Meiryo UI" panose="020B0604030504040204" pitchFamily="50" charset="-128"/>
                <a:ea typeface="Meiryo UI" panose="020B0604030504040204" pitchFamily="50" charset="-128"/>
              </a:rPr>
              <a:t>　　糖尿病、心不全、呼吸器疾患（</a:t>
            </a:r>
            <a:r>
              <a:rPr lang="en-US" altLang="ja-JP" sz="1050" dirty="0">
                <a:latin typeface="Meiryo UI" panose="020B0604030504040204" pitchFamily="50" charset="-128"/>
                <a:ea typeface="Meiryo UI" panose="020B0604030504040204" pitchFamily="50" charset="-128"/>
              </a:rPr>
              <a:t>COPD</a:t>
            </a:r>
            <a:r>
              <a:rPr lang="ja-JP" altLang="en-US" sz="1050" dirty="0">
                <a:latin typeface="Meiryo UI" panose="020B0604030504040204" pitchFamily="50" charset="-128"/>
                <a:ea typeface="Meiryo UI" panose="020B0604030504040204" pitchFamily="50" charset="-128"/>
              </a:rPr>
              <a:t>等）、透析患者、免疫抑制剤や</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抗がん剤等を用いている患者</a:t>
            </a:r>
          </a:p>
          <a:p>
            <a:endParaRPr lang="ja-JP" altLang="en-US" sz="105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93601" y="783981"/>
            <a:ext cx="11698399"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死亡例</a:t>
            </a:r>
            <a:r>
              <a:rPr kumimoji="1" lang="en-US" altLang="ja-JP" dirty="0" smtClean="0">
                <a:latin typeface="Meiryo UI" panose="020B0604030504040204" pitchFamily="50" charset="-128"/>
                <a:ea typeface="Meiryo UI" panose="020B0604030504040204" pitchFamily="50" charset="-128"/>
              </a:rPr>
              <a:t>86</a:t>
            </a:r>
            <a:r>
              <a:rPr kumimoji="1" lang="ja-JP" altLang="en-US" dirty="0" smtClean="0">
                <a:latin typeface="Meiryo UI" panose="020B0604030504040204" pitchFamily="50" charset="-128"/>
                <a:ea typeface="Meiryo UI" panose="020B0604030504040204" pitchFamily="50" charset="-128"/>
              </a:rPr>
              <a:t>例の</a:t>
            </a:r>
            <a:r>
              <a:rPr kumimoji="1" lang="ja-JP" altLang="en-US" dirty="0">
                <a:latin typeface="Meiryo UI" panose="020B0604030504040204" pitchFamily="50" charset="-128"/>
                <a:ea typeface="Meiryo UI" panose="020B0604030504040204" pitchFamily="50" charset="-128"/>
              </a:rPr>
              <a:t>うち</a:t>
            </a:r>
            <a:r>
              <a:rPr kumimoji="1" lang="ja-JP" altLang="en-US" dirty="0" smtClean="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8</a:t>
            </a:r>
            <a:r>
              <a:rPr kumimoji="1" lang="ja-JP" altLang="en-US" dirty="0" smtClean="0">
                <a:latin typeface="Meiryo UI" panose="020B0604030504040204" pitchFamily="50" charset="-128"/>
                <a:ea typeface="Meiryo UI" panose="020B0604030504040204" pitchFamily="50" charset="-128"/>
              </a:rPr>
              <a:t>割</a:t>
            </a:r>
            <a:r>
              <a:rPr kumimoji="1" lang="ja-JP" altLang="en-US" dirty="0">
                <a:latin typeface="Meiryo UI" panose="020B0604030504040204" pitchFamily="50" charset="-128"/>
                <a:ea typeface="Meiryo UI" panose="020B0604030504040204" pitchFamily="50" charset="-128"/>
              </a:rPr>
              <a:t>以上</a:t>
            </a:r>
            <a:r>
              <a:rPr kumimoji="1" lang="ja-JP" altLang="en-US" dirty="0" smtClean="0">
                <a:latin typeface="Meiryo UI" panose="020B0604030504040204" pitchFamily="50" charset="-128"/>
                <a:ea typeface="Meiryo UI" panose="020B0604030504040204" pitchFamily="50" charset="-128"/>
              </a:rPr>
              <a:t>が</a:t>
            </a:r>
            <a:r>
              <a:rPr lang="en-US" altLang="ja-JP" dirty="0">
                <a:latin typeface="Meiryo UI" panose="020B0604030504040204" pitchFamily="50" charset="-128"/>
                <a:ea typeface="Meiryo UI" panose="020B0604030504040204" pitchFamily="50" charset="-128"/>
              </a:rPr>
              <a:t>7</a:t>
            </a:r>
            <a:r>
              <a:rPr lang="en-US" altLang="ja-JP" dirty="0" smtClean="0">
                <a:latin typeface="Meiryo UI" panose="020B0604030504040204" pitchFamily="50" charset="-128"/>
                <a:ea typeface="Meiryo UI" panose="020B0604030504040204" pitchFamily="50" charset="-128"/>
              </a:rPr>
              <a:t>0</a:t>
            </a:r>
            <a:r>
              <a:rPr lang="ja-JP" altLang="en-US" dirty="0">
                <a:latin typeface="Meiryo UI" panose="020B0604030504040204" pitchFamily="50" charset="-128"/>
                <a:ea typeface="Meiryo UI" panose="020B0604030504040204" pitchFamily="50" charset="-128"/>
              </a:rPr>
              <a:t>代以上の高齢者であった。なかでも、</a:t>
            </a:r>
            <a:r>
              <a:rPr lang="en-US" altLang="ja-JP" dirty="0">
                <a:latin typeface="Meiryo UI" panose="020B0604030504040204" pitchFamily="50" charset="-128"/>
                <a:ea typeface="Meiryo UI" panose="020B0604030504040204" pitchFamily="50" charset="-128"/>
              </a:rPr>
              <a:t>80</a:t>
            </a:r>
            <a:r>
              <a:rPr lang="ja-JP" altLang="en-US" dirty="0">
                <a:latin typeface="Meiryo UI" panose="020B0604030504040204" pitchFamily="50" charset="-128"/>
                <a:ea typeface="Meiryo UI" panose="020B0604030504040204" pitchFamily="50" charset="-128"/>
              </a:rPr>
              <a:t>代以上が過半数を占めていた</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また</a:t>
            </a:r>
            <a:r>
              <a:rPr lang="ja-JP" altLang="en-US" dirty="0">
                <a:latin typeface="Meiryo UI" panose="020B0604030504040204" pitchFamily="50" charset="-128"/>
                <a:ea typeface="Meiryo UI" panose="020B0604030504040204" pitchFamily="50" charset="-128"/>
              </a:rPr>
              <a:t>、性別は男性</a:t>
            </a:r>
            <a:r>
              <a:rPr lang="ja-JP" altLang="en-US" dirty="0" smtClean="0">
                <a:latin typeface="Meiryo UI" panose="020B0604030504040204" pitchFamily="50" charset="-128"/>
                <a:ea typeface="Meiryo UI" panose="020B0604030504040204" pitchFamily="50" charset="-128"/>
              </a:rPr>
              <a:t>が約６割を占め、基礎</a:t>
            </a:r>
            <a:r>
              <a:rPr lang="ja-JP" altLang="en-US" dirty="0">
                <a:latin typeface="Meiryo UI" panose="020B0604030504040204" pitchFamily="50" charset="-128"/>
                <a:ea typeface="Meiryo UI" panose="020B0604030504040204" pitchFamily="50" charset="-128"/>
              </a:rPr>
              <a:t>疾患がある</a:t>
            </a:r>
            <a:r>
              <a:rPr lang="ja-JP" altLang="en-US" dirty="0" smtClean="0">
                <a:latin typeface="Meiryo UI" panose="020B0604030504040204" pitchFamily="50" charset="-128"/>
                <a:ea typeface="Meiryo UI" panose="020B0604030504040204" pitchFamily="50" charset="-128"/>
              </a:rPr>
              <a:t>ものも約</a:t>
            </a:r>
            <a:r>
              <a:rPr lang="en-US" altLang="ja-JP" dirty="0" smtClean="0">
                <a:latin typeface="Meiryo UI" panose="020B0604030504040204" pitchFamily="50" charset="-128"/>
                <a:ea typeface="Meiryo UI" panose="020B0604030504040204" pitchFamily="50" charset="-128"/>
              </a:rPr>
              <a:t>6</a:t>
            </a:r>
            <a:r>
              <a:rPr lang="ja-JP" altLang="en-US" dirty="0" smtClean="0">
                <a:latin typeface="Meiryo UI" panose="020B0604030504040204" pitchFamily="50" charset="-128"/>
                <a:ea typeface="Meiryo UI" panose="020B0604030504040204" pitchFamily="50" charset="-128"/>
              </a:rPr>
              <a:t>割</a:t>
            </a:r>
            <a:r>
              <a:rPr lang="ja-JP" altLang="en-US" dirty="0">
                <a:latin typeface="Meiryo UI" panose="020B0604030504040204" pitchFamily="50" charset="-128"/>
                <a:ea typeface="Meiryo UI" panose="020B0604030504040204" pitchFamily="50" charset="-128"/>
              </a:rPr>
              <a:t>を占めていた。</a:t>
            </a:r>
            <a:endParaRPr lang="en-US" altLang="ja-JP"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809102" y="6474813"/>
            <a:ext cx="523363" cy="369332"/>
          </a:xfrm>
          <a:prstGeom prst="rect">
            <a:avLst/>
          </a:prstGeom>
          <a:noFill/>
        </p:spPr>
        <p:txBody>
          <a:bodyPr wrap="square" rtlCol="0">
            <a:spAutoFit/>
          </a:bodyPr>
          <a:lstStyle/>
          <a:p>
            <a:r>
              <a:rPr lang="en-US" altLang="ja-JP" dirty="0"/>
              <a:t>3</a:t>
            </a:r>
            <a:endParaRPr kumimoji="1" lang="ja-JP" altLang="en-US" dirty="0"/>
          </a:p>
        </p:txBody>
      </p:sp>
      <p:sp>
        <p:nvSpPr>
          <p:cNvPr id="11" name="テキスト ボックス 10"/>
          <p:cNvSpPr txBox="1"/>
          <p:nvPr/>
        </p:nvSpPr>
        <p:spPr>
          <a:xfrm>
            <a:off x="423368" y="1385683"/>
            <a:ext cx="11838864" cy="369332"/>
          </a:xfrm>
          <a:prstGeom prst="rect">
            <a:avLst/>
          </a:prstGeom>
          <a:noFill/>
        </p:spPr>
        <p:txBody>
          <a:bodyPr wrap="square" rtlCol="0">
            <a:spAutoFit/>
          </a:bodyPr>
          <a:lstStyle/>
          <a:p>
            <a:r>
              <a:rPr lang="en-US" altLang="ja-JP" dirty="0" smtClean="0">
                <a:latin typeface="Meiryo UI" panose="020B0604030504040204" pitchFamily="50" charset="-128"/>
                <a:ea typeface="Meiryo UI" panose="020B0604030504040204" pitchFamily="50" charset="-128"/>
              </a:rPr>
              <a:t>※6</a:t>
            </a:r>
            <a:r>
              <a:rPr lang="ja-JP"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16</a:t>
            </a:r>
            <a:r>
              <a:rPr lang="ja-JP" altLang="en-US" dirty="0" smtClean="0">
                <a:latin typeface="Meiryo UI" panose="020B0604030504040204" pitchFamily="50" charset="-128"/>
                <a:ea typeface="Meiryo UI" panose="020B0604030504040204" pitchFamily="50" charset="-128"/>
              </a:rPr>
              <a:t>日</a:t>
            </a:r>
            <a:r>
              <a:rPr lang="ja-JP" altLang="en-US" dirty="0">
                <a:latin typeface="Meiryo UI" panose="020B0604030504040204" pitchFamily="50" charset="-128"/>
                <a:ea typeface="Meiryo UI" panose="020B0604030504040204" pitchFamily="50" charset="-128"/>
              </a:rPr>
              <a:t>までに報道提供を行った死亡事例について掲載。死因の中には、新型コロナウイルス感染症以外の事例も</a:t>
            </a:r>
            <a:r>
              <a:rPr lang="ja-JP" altLang="en-US" dirty="0" smtClean="0">
                <a:latin typeface="Meiryo UI" panose="020B0604030504040204" pitchFamily="50" charset="-128"/>
                <a:ea typeface="Meiryo UI" panose="020B0604030504040204" pitchFamily="50" charset="-128"/>
              </a:rPr>
              <a:t>含む。</a:t>
            </a:r>
            <a:endParaRPr lang="en-US" altLang="ja-JP"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772636" y="5633305"/>
            <a:ext cx="2174268"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7</a:t>
            </a:r>
            <a:r>
              <a:rPr kumimoji="1" lang="en-US" altLang="ja-JP" sz="1600" b="1" dirty="0" smtClean="0">
                <a:latin typeface="Meiryo UI" panose="020B0604030504040204" pitchFamily="50" charset="-128"/>
                <a:ea typeface="Meiryo UI" panose="020B0604030504040204" pitchFamily="50" charset="-128"/>
              </a:rPr>
              <a:t>0</a:t>
            </a:r>
            <a:r>
              <a:rPr kumimoji="1" lang="ja-JP" altLang="en-US" sz="1600" b="1" dirty="0" smtClean="0">
                <a:latin typeface="Meiryo UI" panose="020B0604030504040204" pitchFamily="50" charset="-128"/>
                <a:ea typeface="Meiryo UI" panose="020B0604030504040204" pitchFamily="50" charset="-128"/>
              </a:rPr>
              <a:t>代以上で</a:t>
            </a:r>
            <a:r>
              <a:rPr lang="en-US" altLang="ja-JP" sz="1600" b="1" dirty="0" smtClean="0">
                <a:latin typeface="Meiryo UI" panose="020B0604030504040204" pitchFamily="50" charset="-128"/>
                <a:ea typeface="Meiryo UI" panose="020B0604030504040204" pitchFamily="50" charset="-128"/>
              </a:rPr>
              <a:t>83</a:t>
            </a: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974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77964" y="1566795"/>
            <a:ext cx="4373880" cy="3474720"/>
          </a:xfrm>
          <a:prstGeom prst="rect">
            <a:avLst/>
          </a:prstGeom>
        </p:spPr>
      </p:pic>
      <p:sp>
        <p:nvSpPr>
          <p:cNvPr id="5" name="正方形/長方形 4"/>
          <p:cNvSpPr/>
          <p:nvPr/>
        </p:nvSpPr>
        <p:spPr>
          <a:xfrm>
            <a:off x="0" y="0"/>
            <a:ext cx="12192000" cy="64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latin typeface="Meiryo UI" panose="020B0604030504040204" pitchFamily="50" charset="-128"/>
                <a:ea typeface="Meiryo UI" panose="020B0604030504040204" pitchFamily="50" charset="-128"/>
              </a:rPr>
              <a:t>死亡例について推定される感染経路</a:t>
            </a:r>
            <a:endParaRPr kumimoji="1" lang="ja-JP" altLang="en-US" sz="28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17960" y="751666"/>
            <a:ext cx="6065775" cy="646331"/>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推定</a:t>
            </a:r>
            <a:r>
              <a:rPr lang="ja-JP" altLang="en-US" dirty="0">
                <a:latin typeface="Meiryo UI" panose="020B0604030504040204" pitchFamily="50" charset="-128"/>
                <a:ea typeface="Meiryo UI" panose="020B0604030504040204" pitchFamily="50" charset="-128"/>
              </a:rPr>
              <a:t>される感染経路は</a:t>
            </a:r>
            <a:r>
              <a:rPr lang="ja-JP" altLang="en-US" dirty="0" smtClean="0">
                <a:latin typeface="Meiryo UI" panose="020B0604030504040204" pitchFamily="50" charset="-128"/>
                <a:ea typeface="Meiryo UI" panose="020B0604030504040204" pitchFamily="50" charset="-128"/>
              </a:rPr>
              <a:t>、院内感染</a:t>
            </a:r>
            <a:r>
              <a:rPr lang="ja-JP" altLang="en-US" dirty="0">
                <a:latin typeface="Meiryo UI" panose="020B0604030504040204" pitchFamily="50" charset="-128"/>
                <a:ea typeface="Meiryo UI" panose="020B0604030504040204" pitchFamily="50" charset="-128"/>
              </a:rPr>
              <a:t>関連</a:t>
            </a:r>
            <a:r>
              <a:rPr lang="ja-JP" altLang="en-US" dirty="0" smtClean="0">
                <a:latin typeface="Meiryo UI" panose="020B0604030504040204" pitchFamily="50" charset="-128"/>
                <a:ea typeface="Meiryo UI" panose="020B0604030504040204" pitchFamily="50" charset="-128"/>
              </a:rPr>
              <a:t>が</a:t>
            </a:r>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割以上を占め</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感染</a:t>
            </a:r>
            <a:r>
              <a:rPr lang="ja-JP" altLang="en-US" dirty="0">
                <a:latin typeface="Meiryo UI" panose="020B0604030504040204" pitchFamily="50" charset="-128"/>
                <a:ea typeface="Meiryo UI" panose="020B0604030504040204" pitchFamily="50" charset="-128"/>
              </a:rPr>
              <a:t>経路不明者が</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割以上存在。</a:t>
            </a:r>
            <a:endParaRPr lang="en-US" altLang="ja-JP"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750698" y="6447327"/>
            <a:ext cx="523363" cy="369332"/>
          </a:xfrm>
          <a:prstGeom prst="rect">
            <a:avLst/>
          </a:prstGeom>
          <a:noFill/>
        </p:spPr>
        <p:txBody>
          <a:bodyPr wrap="square" rtlCol="0">
            <a:spAutoFit/>
          </a:bodyPr>
          <a:lstStyle/>
          <a:p>
            <a:r>
              <a:rPr lang="en-US" altLang="ja-JP" dirty="0"/>
              <a:t>4</a:t>
            </a:r>
            <a:endParaRPr kumimoji="1" lang="ja-JP" altLang="en-US" dirty="0"/>
          </a:p>
        </p:txBody>
      </p:sp>
      <p:sp>
        <p:nvSpPr>
          <p:cNvPr id="17" name="テキスト ボックス 16"/>
          <p:cNvSpPr txBox="1"/>
          <p:nvPr/>
        </p:nvSpPr>
        <p:spPr>
          <a:xfrm>
            <a:off x="6868195" y="6429460"/>
            <a:ext cx="4785418"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年代が上がるにつれ、院内感染関連による感染が増加。</a:t>
            </a:r>
            <a:endParaRPr kumimoji="1" lang="ja-JP" altLang="en-US" sz="16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309452" y="4958520"/>
            <a:ext cx="3147015"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院内感染発生状況（職員等・患者別）</a:t>
            </a:r>
            <a:endParaRPr kumimoji="1" lang="ja-JP" altLang="en-US" sz="1400" dirty="0">
              <a:latin typeface="Meiryo UI" panose="020B0604030504040204" pitchFamily="50" charset="-128"/>
              <a:ea typeface="Meiryo UI" panose="020B0604030504040204" pitchFamily="50" charset="-128"/>
            </a:endParaRPr>
          </a:p>
        </p:txBody>
      </p:sp>
      <p:pic>
        <p:nvPicPr>
          <p:cNvPr id="13" name="図 12"/>
          <p:cNvPicPr>
            <a:picLocks noChangeAspect="1"/>
          </p:cNvPicPr>
          <p:nvPr/>
        </p:nvPicPr>
        <p:blipFill>
          <a:blip r:embed="rId3"/>
          <a:stretch>
            <a:fillRect/>
          </a:stretch>
        </p:blipFill>
        <p:spPr>
          <a:xfrm>
            <a:off x="309452" y="5375614"/>
            <a:ext cx="5710905" cy="1043514"/>
          </a:xfrm>
          <a:prstGeom prst="rect">
            <a:avLst/>
          </a:prstGeom>
        </p:spPr>
      </p:pic>
      <p:pic>
        <p:nvPicPr>
          <p:cNvPr id="3" name="図 2"/>
          <p:cNvPicPr>
            <a:picLocks noChangeAspect="1"/>
          </p:cNvPicPr>
          <p:nvPr/>
        </p:nvPicPr>
        <p:blipFill>
          <a:blip r:embed="rId4"/>
          <a:stretch>
            <a:fillRect/>
          </a:stretch>
        </p:blipFill>
        <p:spPr>
          <a:xfrm>
            <a:off x="6251659" y="892503"/>
            <a:ext cx="5760720" cy="2743200"/>
          </a:xfrm>
          <a:prstGeom prst="rect">
            <a:avLst/>
          </a:prstGeom>
        </p:spPr>
      </p:pic>
      <p:pic>
        <p:nvPicPr>
          <p:cNvPr id="4" name="図 3"/>
          <p:cNvPicPr>
            <a:picLocks noChangeAspect="1"/>
          </p:cNvPicPr>
          <p:nvPr/>
        </p:nvPicPr>
        <p:blipFill>
          <a:blip r:embed="rId5"/>
          <a:stretch>
            <a:fillRect/>
          </a:stretch>
        </p:blipFill>
        <p:spPr>
          <a:xfrm>
            <a:off x="6251659" y="3635703"/>
            <a:ext cx="5867400" cy="2743200"/>
          </a:xfrm>
          <a:prstGeom prst="rect">
            <a:avLst/>
          </a:prstGeom>
        </p:spPr>
      </p:pic>
    </p:spTree>
    <p:extLst>
      <p:ext uri="{BB962C8B-B14F-4D97-AF65-F5344CB8AC3E}">
        <p14:creationId xmlns:p14="http://schemas.microsoft.com/office/powerpoint/2010/main" val="3281237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3491"/>
            <a:ext cx="12192000" cy="718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死亡例の分析</a:t>
            </a:r>
            <a:r>
              <a:rPr lang="ja-JP" altLang="en-US" sz="2400" b="1" dirty="0" smtClean="0">
                <a:latin typeface="Meiryo UI" panose="020B0604030504040204" pitchFamily="50" charset="-128"/>
                <a:ea typeface="Meiryo UI" panose="020B0604030504040204" pitchFamily="50" charset="-128"/>
              </a:rPr>
              <a:t>（年代毎の基礎疾患と死亡率</a:t>
            </a:r>
            <a:r>
              <a:rPr lang="ja-JP" altLang="en-US" sz="2400" b="1" dirty="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nvPr>
        </p:nvGraphicFramePr>
        <p:xfrm>
          <a:off x="294070" y="1574034"/>
          <a:ext cx="11603853" cy="2981150"/>
        </p:xfrm>
        <a:graphic>
          <a:graphicData uri="http://schemas.openxmlformats.org/drawingml/2006/table">
            <a:tbl>
              <a:tblPr firstRow="1" firstCol="1" bandRow="1">
                <a:tableStyleId>{2D5ABB26-0587-4C30-8999-92F81FD0307C}</a:tableStyleId>
              </a:tblPr>
              <a:tblGrid>
                <a:gridCol w="1547609">
                  <a:extLst>
                    <a:ext uri="{9D8B030D-6E8A-4147-A177-3AD203B41FA5}">
                      <a16:colId xmlns:a16="http://schemas.microsoft.com/office/drawing/2014/main" val="4099661611"/>
                    </a:ext>
                  </a:extLst>
                </a:gridCol>
                <a:gridCol w="914204">
                  <a:extLst>
                    <a:ext uri="{9D8B030D-6E8A-4147-A177-3AD203B41FA5}">
                      <a16:colId xmlns:a16="http://schemas.microsoft.com/office/drawing/2014/main" val="2316318053"/>
                    </a:ext>
                  </a:extLst>
                </a:gridCol>
                <a:gridCol w="914204">
                  <a:extLst>
                    <a:ext uri="{9D8B030D-6E8A-4147-A177-3AD203B41FA5}">
                      <a16:colId xmlns:a16="http://schemas.microsoft.com/office/drawing/2014/main" val="3175774527"/>
                    </a:ext>
                  </a:extLst>
                </a:gridCol>
                <a:gridCol w="914204">
                  <a:extLst>
                    <a:ext uri="{9D8B030D-6E8A-4147-A177-3AD203B41FA5}">
                      <a16:colId xmlns:a16="http://schemas.microsoft.com/office/drawing/2014/main" val="3782034373"/>
                    </a:ext>
                  </a:extLst>
                </a:gridCol>
                <a:gridCol w="914204">
                  <a:extLst>
                    <a:ext uri="{9D8B030D-6E8A-4147-A177-3AD203B41FA5}">
                      <a16:colId xmlns:a16="http://schemas.microsoft.com/office/drawing/2014/main" val="1568923763"/>
                    </a:ext>
                  </a:extLst>
                </a:gridCol>
                <a:gridCol w="914204">
                  <a:extLst>
                    <a:ext uri="{9D8B030D-6E8A-4147-A177-3AD203B41FA5}">
                      <a16:colId xmlns:a16="http://schemas.microsoft.com/office/drawing/2014/main" val="2355557492"/>
                    </a:ext>
                  </a:extLst>
                </a:gridCol>
                <a:gridCol w="914204">
                  <a:extLst>
                    <a:ext uri="{9D8B030D-6E8A-4147-A177-3AD203B41FA5}">
                      <a16:colId xmlns:a16="http://schemas.microsoft.com/office/drawing/2014/main" val="1637091578"/>
                    </a:ext>
                  </a:extLst>
                </a:gridCol>
                <a:gridCol w="914204">
                  <a:extLst>
                    <a:ext uri="{9D8B030D-6E8A-4147-A177-3AD203B41FA5}">
                      <a16:colId xmlns:a16="http://schemas.microsoft.com/office/drawing/2014/main" val="144964821"/>
                    </a:ext>
                  </a:extLst>
                </a:gridCol>
                <a:gridCol w="914204">
                  <a:extLst>
                    <a:ext uri="{9D8B030D-6E8A-4147-A177-3AD203B41FA5}">
                      <a16:colId xmlns:a16="http://schemas.microsoft.com/office/drawing/2014/main" val="145040653"/>
                    </a:ext>
                  </a:extLst>
                </a:gridCol>
                <a:gridCol w="914204">
                  <a:extLst>
                    <a:ext uri="{9D8B030D-6E8A-4147-A177-3AD203B41FA5}">
                      <a16:colId xmlns:a16="http://schemas.microsoft.com/office/drawing/2014/main" val="2201759305"/>
                    </a:ext>
                  </a:extLst>
                </a:gridCol>
                <a:gridCol w="914204">
                  <a:extLst>
                    <a:ext uri="{9D8B030D-6E8A-4147-A177-3AD203B41FA5}">
                      <a16:colId xmlns:a16="http://schemas.microsoft.com/office/drawing/2014/main" val="2157058812"/>
                    </a:ext>
                  </a:extLst>
                </a:gridCol>
                <a:gridCol w="914204">
                  <a:extLst>
                    <a:ext uri="{9D8B030D-6E8A-4147-A177-3AD203B41FA5}">
                      <a16:colId xmlns:a16="http://schemas.microsoft.com/office/drawing/2014/main" val="730710562"/>
                    </a:ext>
                  </a:extLst>
                </a:gridCol>
              </a:tblGrid>
              <a:tr h="512343">
                <a:tc rowSpan="2">
                  <a:txBody>
                    <a:bodyPr/>
                    <a:lstStyle/>
                    <a:p>
                      <a:pPr algn="ctr">
                        <a:spcAft>
                          <a:spcPts val="0"/>
                        </a:spcAft>
                      </a:pPr>
                      <a:r>
                        <a:rPr lang="ja-JP" altLang="en-US" sz="1600" kern="100" dirty="0" smtClean="0">
                          <a:effectLst/>
                          <a:latin typeface="Meiryo UI" panose="020B0604030504040204" pitchFamily="50" charset="-128"/>
                          <a:ea typeface="Meiryo UI" panose="020B0604030504040204" pitchFamily="50" charset="-128"/>
                        </a:rPr>
                        <a:t>年齢</a:t>
                      </a:r>
                      <a:endParaRPr lang="en-US" altLang="ja-JP" sz="1600" kern="100" dirty="0" smtClean="0">
                        <a:effectLst/>
                        <a:latin typeface="Meiryo UI" panose="020B0604030504040204" pitchFamily="50" charset="-128"/>
                        <a:ea typeface="Meiryo UI" panose="020B0604030504040204" pitchFamily="50" charset="-128"/>
                      </a:endParaRPr>
                    </a:p>
                    <a:p>
                      <a:pPr algn="ctr">
                        <a:spcAft>
                          <a:spcPts val="0"/>
                        </a:spcAft>
                      </a:pP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（人数）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a:effectLst/>
                          <a:latin typeface="Meiryo UI" panose="020B0604030504040204" pitchFamily="50" charset="-128"/>
                          <a:ea typeface="Meiryo UI" panose="020B0604030504040204" pitchFamily="50" charset="-128"/>
                        </a:rPr>
                        <a:t>&lt;10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a:effectLst/>
                          <a:latin typeface="Meiryo UI" panose="020B0604030504040204" pitchFamily="50" charset="-128"/>
                          <a:ea typeface="Meiryo UI" panose="020B0604030504040204" pitchFamily="50" charset="-128"/>
                        </a:rPr>
                        <a:t>10-19</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20-29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a:effectLst/>
                          <a:latin typeface="Meiryo UI" panose="020B0604030504040204" pitchFamily="50" charset="-128"/>
                          <a:ea typeface="Meiryo UI" panose="020B0604030504040204" pitchFamily="50" charset="-128"/>
                        </a:rPr>
                        <a:t>30-39</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40-49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50-59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60-69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70-79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80-89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90-99</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ja-JP" sz="1800" kern="100">
                          <a:effectLst/>
                          <a:latin typeface="Meiryo UI" panose="020B0604030504040204" pitchFamily="50" charset="-128"/>
                          <a:ea typeface="Meiryo UI" panose="020B0604030504040204" pitchFamily="50" charset="-128"/>
                        </a:rPr>
                        <a:t>≥</a:t>
                      </a:r>
                      <a:r>
                        <a:rPr lang="en-US" sz="1800" kern="100">
                          <a:effectLst/>
                          <a:latin typeface="Meiryo UI" panose="020B0604030504040204" pitchFamily="50" charset="-128"/>
                          <a:ea typeface="Meiryo UI" panose="020B0604030504040204" pitchFamily="50" charset="-128"/>
                        </a:rPr>
                        <a:t>100</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11755672"/>
                  </a:ext>
                </a:extLst>
              </a:tr>
              <a:tr h="461390">
                <a:tc vMerge="1">
                  <a:txBody>
                    <a:bodyPr/>
                    <a:lstStyle/>
                    <a:p>
                      <a:pPr algn="just">
                        <a:spcAft>
                          <a:spcPts val="0"/>
                        </a:spcAft>
                      </a:pP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altLang="ja-JP" sz="1800" kern="100" dirty="0" smtClean="0">
                          <a:effectLst/>
                          <a:latin typeface="Meiryo UI" panose="020B0604030504040204" pitchFamily="50" charset="-128"/>
                          <a:ea typeface="Meiryo UI" panose="020B0604030504040204" pitchFamily="50" charset="-128"/>
                          <a:cs typeface="+mn-cs"/>
                        </a:rPr>
                        <a:t>32</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altLang="ja-JP" sz="1800" kern="100" dirty="0" smtClean="0">
                          <a:effectLst/>
                          <a:latin typeface="Meiryo UI" panose="020B0604030504040204" pitchFamily="50" charset="-128"/>
                          <a:ea typeface="Meiryo UI" panose="020B0604030504040204" pitchFamily="50" charset="-128"/>
                          <a:cs typeface="+mn-cs"/>
                        </a:rPr>
                        <a:t>47</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smtClean="0">
                          <a:effectLst/>
                          <a:latin typeface="Meiryo UI" panose="020B0604030504040204" pitchFamily="50" charset="-128"/>
                          <a:ea typeface="Meiryo UI" panose="020B0604030504040204" pitchFamily="50" charset="-128"/>
                        </a:rPr>
                        <a:t>36</a:t>
                      </a:r>
                      <a:r>
                        <a:rPr lang="en-US" altLang="ja-JP" sz="1800" kern="100" dirty="0" smtClean="0">
                          <a:effectLst/>
                          <a:latin typeface="Meiryo UI" panose="020B0604030504040204" pitchFamily="50" charset="-128"/>
                          <a:ea typeface="Meiryo UI" panose="020B0604030504040204" pitchFamily="50" charset="-128"/>
                        </a:rPr>
                        <a:t>6</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smtClean="0">
                          <a:effectLst/>
                          <a:latin typeface="Meiryo UI" panose="020B0604030504040204" pitchFamily="50" charset="-128"/>
                          <a:ea typeface="Meiryo UI" panose="020B0604030504040204" pitchFamily="50" charset="-128"/>
                        </a:rPr>
                        <a:t>29</a:t>
                      </a:r>
                      <a:r>
                        <a:rPr lang="en-US" altLang="ja-JP" sz="1800" kern="100" dirty="0" smtClean="0">
                          <a:effectLst/>
                          <a:latin typeface="Meiryo UI" panose="020B0604030504040204" pitchFamily="50" charset="-128"/>
                          <a:ea typeface="Meiryo UI" panose="020B0604030504040204" pitchFamily="50" charset="-128"/>
                        </a:rPr>
                        <a:t>1</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a:effectLst/>
                          <a:latin typeface="Meiryo UI" panose="020B0604030504040204" pitchFamily="50" charset="-128"/>
                          <a:ea typeface="Meiryo UI" panose="020B0604030504040204" pitchFamily="50" charset="-128"/>
                        </a:rPr>
                        <a:t>306</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dirty="0">
                          <a:effectLst/>
                          <a:latin typeface="Meiryo UI" panose="020B0604030504040204" pitchFamily="50" charset="-128"/>
                          <a:ea typeface="Meiryo UI" panose="020B0604030504040204" pitchFamily="50" charset="-128"/>
                        </a:rPr>
                        <a:t>258</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162</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175</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118</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31</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kern="100">
                          <a:effectLst/>
                          <a:latin typeface="Meiryo UI" panose="020B0604030504040204" pitchFamily="50" charset="-128"/>
                          <a:ea typeface="Meiryo UI" panose="020B0604030504040204" pitchFamily="50" charset="-128"/>
                        </a:rPr>
                        <a:t>4</a:t>
                      </a:r>
                      <a:endParaRPr lang="ja-JP" sz="1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2703658"/>
                  </a:ext>
                </a:extLst>
              </a:tr>
              <a:tr h="669139">
                <a:tc>
                  <a:txBody>
                    <a:bodyPr/>
                    <a:lstStyle/>
                    <a:p>
                      <a:pPr algn="l">
                        <a:spcAft>
                          <a:spcPts val="0"/>
                        </a:spcAft>
                      </a:pPr>
                      <a:r>
                        <a:rPr lang="ja-JP" altLang="en-US" sz="1800" kern="100" dirty="0" smtClean="0">
                          <a:effectLst/>
                          <a:latin typeface="Meiryo UI" panose="020B0604030504040204" pitchFamily="50" charset="-128"/>
                          <a:ea typeface="Meiryo UI" panose="020B0604030504040204" pitchFamily="50" charset="-128"/>
                        </a:rPr>
                        <a:t>全体</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0/32</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0/47</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0/366</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0/291</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3/306</a:t>
                      </a:r>
                    </a:p>
                    <a:p>
                      <a:pPr algn="ctr">
                        <a:spcAft>
                          <a:spcPts val="0"/>
                        </a:spcAft>
                      </a:pPr>
                      <a:r>
                        <a:rPr lang="en-US" sz="1400" kern="100" dirty="0" smtClean="0">
                          <a:effectLst/>
                          <a:latin typeface="Meiryo UI" panose="020B0604030504040204" pitchFamily="50" charset="-128"/>
                          <a:ea typeface="Meiryo UI" panose="020B0604030504040204" pitchFamily="50" charset="-128"/>
                        </a:rPr>
                        <a:t>(1.0%)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2/258</a:t>
                      </a:r>
                    </a:p>
                    <a:p>
                      <a:pPr algn="ctr">
                        <a:spcAft>
                          <a:spcPts val="0"/>
                        </a:spcAft>
                      </a:pPr>
                      <a:r>
                        <a:rPr lang="en-US" sz="1400" kern="100" dirty="0" smtClean="0">
                          <a:effectLst/>
                          <a:latin typeface="Meiryo UI" panose="020B0604030504040204" pitchFamily="50" charset="-128"/>
                          <a:ea typeface="Meiryo UI" panose="020B0604030504040204" pitchFamily="50" charset="-128"/>
                        </a:rPr>
                        <a:t>(0.8%)</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9/162</a:t>
                      </a:r>
                    </a:p>
                    <a:p>
                      <a:pPr algn="ctr">
                        <a:spcAft>
                          <a:spcPts val="0"/>
                        </a:spcAft>
                      </a:pPr>
                      <a:r>
                        <a:rPr lang="en-US" sz="1400" kern="100" dirty="0" smtClean="0">
                          <a:effectLst/>
                          <a:latin typeface="Meiryo UI" panose="020B0604030504040204" pitchFamily="50" charset="-128"/>
                          <a:ea typeface="Meiryo UI" panose="020B0604030504040204" pitchFamily="50" charset="-128"/>
                        </a:rPr>
                        <a:t>(5.6%)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29/175</a:t>
                      </a:r>
                    </a:p>
                    <a:p>
                      <a:pPr algn="ctr">
                        <a:spcAft>
                          <a:spcPts val="0"/>
                        </a:spcAft>
                      </a:pPr>
                      <a:r>
                        <a:rPr lang="en-US" sz="1400" kern="100" dirty="0" smtClean="0">
                          <a:effectLst/>
                          <a:latin typeface="Meiryo UI" panose="020B0604030504040204" pitchFamily="50" charset="-128"/>
                          <a:ea typeface="Meiryo UI" panose="020B0604030504040204" pitchFamily="50" charset="-128"/>
                        </a:rPr>
                        <a:t>(16.6%)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32/118</a:t>
                      </a:r>
                    </a:p>
                    <a:p>
                      <a:pPr algn="ctr">
                        <a:spcAft>
                          <a:spcPts val="0"/>
                        </a:spcAft>
                      </a:pPr>
                      <a:r>
                        <a:rPr lang="en-US" sz="1400" kern="100" dirty="0" smtClean="0">
                          <a:effectLst/>
                          <a:latin typeface="Meiryo UI" panose="020B0604030504040204" pitchFamily="50" charset="-128"/>
                          <a:ea typeface="Meiryo UI" panose="020B0604030504040204" pitchFamily="50" charset="-128"/>
                        </a:rPr>
                        <a:t>(27.1%)</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9/31</a:t>
                      </a:r>
                    </a:p>
                    <a:p>
                      <a:pPr algn="ctr">
                        <a:spcAft>
                          <a:spcPts val="0"/>
                        </a:spcAft>
                      </a:pPr>
                      <a:r>
                        <a:rPr lang="en-US" sz="1400" kern="100" dirty="0" smtClean="0">
                          <a:effectLst/>
                          <a:latin typeface="Meiryo UI" panose="020B0604030504040204" pitchFamily="50" charset="-128"/>
                          <a:ea typeface="Meiryo UI" panose="020B0604030504040204" pitchFamily="50" charset="-128"/>
                        </a:rPr>
                        <a:t>(29.0%)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2/4</a:t>
                      </a:r>
                    </a:p>
                    <a:p>
                      <a:pPr algn="ctr">
                        <a:spcAft>
                          <a:spcPts val="0"/>
                        </a:spcAft>
                      </a:pPr>
                      <a:r>
                        <a:rPr lang="en-US" sz="1400" kern="100" dirty="0" smtClean="0">
                          <a:effectLst/>
                          <a:latin typeface="Meiryo UI" panose="020B0604030504040204" pitchFamily="50" charset="-128"/>
                          <a:ea typeface="Meiryo UI" panose="020B0604030504040204" pitchFamily="50" charset="-128"/>
                        </a:rPr>
                        <a:t>(50%)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790012888"/>
                  </a:ext>
                </a:extLst>
              </a:tr>
              <a:tr h="669139">
                <a:tc>
                  <a:txBody>
                    <a:bodyPr/>
                    <a:lstStyle/>
                    <a:p>
                      <a:pPr algn="l">
                        <a:spcAft>
                          <a:spcPts val="0"/>
                        </a:spcAft>
                      </a:pPr>
                      <a:r>
                        <a:rPr lang="ja-JP" sz="1800" kern="100" dirty="0">
                          <a:effectLst/>
                          <a:latin typeface="Meiryo UI" panose="020B0604030504040204" pitchFamily="50" charset="-128"/>
                          <a:ea typeface="Meiryo UI" panose="020B0604030504040204" pitchFamily="50" charset="-128"/>
                        </a:rPr>
                        <a:t>基礎疾患</a:t>
                      </a:r>
                      <a:r>
                        <a:rPr lang="ja-JP" sz="1800" kern="100" dirty="0" smtClean="0">
                          <a:effectLst/>
                          <a:latin typeface="Meiryo UI" panose="020B0604030504040204" pitchFamily="50" charset="-128"/>
                          <a:ea typeface="Meiryo UI" panose="020B0604030504040204" pitchFamily="50" charset="-128"/>
                        </a:rPr>
                        <a:t>あり</a:t>
                      </a:r>
                      <a:r>
                        <a:rPr lang="ja-JP" altLang="en-US" sz="1800" kern="100" baseline="30000" dirty="0" smtClean="0">
                          <a:effectLst/>
                          <a:latin typeface="Meiryo UI" panose="020B0604030504040204" pitchFamily="50" charset="-128"/>
                          <a:ea typeface="Meiryo UI" panose="020B0604030504040204" pitchFamily="50" charset="-128"/>
                        </a:rPr>
                        <a:t>*</a:t>
                      </a:r>
                      <a:endParaRPr lang="ja-JP" sz="1800" kern="100" baseline="300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0/1</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0/1</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0/24</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0/255</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3/53</a:t>
                      </a:r>
                    </a:p>
                    <a:p>
                      <a:pPr algn="ctr">
                        <a:spcAft>
                          <a:spcPts val="0"/>
                        </a:spcAft>
                      </a:pPr>
                      <a:r>
                        <a:rPr lang="en-US" sz="1400" kern="100" dirty="0" smtClean="0">
                          <a:effectLst/>
                          <a:latin typeface="Meiryo UI" panose="020B0604030504040204" pitchFamily="50" charset="-128"/>
                          <a:ea typeface="Meiryo UI" panose="020B0604030504040204" pitchFamily="50" charset="-128"/>
                        </a:rPr>
                        <a:t>(5.7%)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2/59</a:t>
                      </a:r>
                    </a:p>
                    <a:p>
                      <a:pPr algn="ctr">
                        <a:spcAft>
                          <a:spcPts val="0"/>
                        </a:spcAft>
                      </a:pPr>
                      <a:r>
                        <a:rPr lang="en-US" sz="1400" kern="100" dirty="0" smtClean="0">
                          <a:effectLst/>
                          <a:latin typeface="Meiryo UI" panose="020B0604030504040204" pitchFamily="50" charset="-128"/>
                          <a:ea typeface="Meiryo UI" panose="020B0604030504040204" pitchFamily="50" charset="-128"/>
                        </a:rPr>
                        <a:t>(3.4%)</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4/61</a:t>
                      </a:r>
                    </a:p>
                    <a:p>
                      <a:pPr algn="ctr">
                        <a:spcAft>
                          <a:spcPts val="0"/>
                        </a:spcAft>
                      </a:pPr>
                      <a:r>
                        <a:rPr lang="en-US" sz="1400" kern="100" dirty="0" smtClean="0">
                          <a:effectLst/>
                          <a:latin typeface="Meiryo UI" panose="020B0604030504040204" pitchFamily="50" charset="-128"/>
                          <a:ea typeface="Meiryo UI" panose="020B0604030504040204" pitchFamily="50" charset="-128"/>
                        </a:rPr>
                        <a:t>(6.6%)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23/106</a:t>
                      </a:r>
                    </a:p>
                    <a:p>
                      <a:pPr algn="ctr">
                        <a:spcAft>
                          <a:spcPts val="0"/>
                        </a:spcAft>
                      </a:pPr>
                      <a:r>
                        <a:rPr lang="en-US" sz="1400" kern="100" dirty="0" smtClean="0">
                          <a:effectLst/>
                          <a:latin typeface="Meiryo UI" panose="020B0604030504040204" pitchFamily="50" charset="-128"/>
                          <a:ea typeface="Meiryo UI" panose="020B0604030504040204" pitchFamily="50" charset="-128"/>
                        </a:rPr>
                        <a:t>(21.7%)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28/86</a:t>
                      </a:r>
                    </a:p>
                    <a:p>
                      <a:pPr algn="ctr">
                        <a:spcAft>
                          <a:spcPts val="0"/>
                        </a:spcAft>
                      </a:pPr>
                      <a:r>
                        <a:rPr lang="en-US" sz="1400" kern="100" dirty="0" smtClean="0">
                          <a:effectLst/>
                          <a:latin typeface="Meiryo UI" panose="020B0604030504040204" pitchFamily="50" charset="-128"/>
                          <a:ea typeface="Meiryo UI" panose="020B0604030504040204" pitchFamily="50" charset="-128"/>
                        </a:rPr>
                        <a:t>(32.6%)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9/23</a:t>
                      </a:r>
                    </a:p>
                    <a:p>
                      <a:pPr algn="ctr">
                        <a:spcAft>
                          <a:spcPts val="0"/>
                        </a:spcAft>
                      </a:pPr>
                      <a:r>
                        <a:rPr lang="en-US" sz="1400" kern="100" dirty="0" smtClean="0">
                          <a:effectLst/>
                          <a:latin typeface="Meiryo UI" panose="020B0604030504040204" pitchFamily="50" charset="-128"/>
                          <a:ea typeface="Meiryo UI" panose="020B0604030504040204" pitchFamily="50" charset="-128"/>
                        </a:rPr>
                        <a:t>(39.1%)</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smtClean="0">
                          <a:effectLst/>
                          <a:latin typeface="Meiryo UI" panose="020B0604030504040204" pitchFamily="50" charset="-128"/>
                          <a:ea typeface="Meiryo UI" panose="020B0604030504040204" pitchFamily="50" charset="-128"/>
                        </a:rPr>
                        <a:t>2/4</a:t>
                      </a:r>
                    </a:p>
                    <a:p>
                      <a:pPr algn="ctr">
                        <a:spcAft>
                          <a:spcPts val="0"/>
                        </a:spcAft>
                      </a:pPr>
                      <a:r>
                        <a:rPr lang="en-US" sz="1400" kern="100" smtClean="0">
                          <a:effectLst/>
                          <a:latin typeface="Meiryo UI" panose="020B0604030504040204" pitchFamily="50" charset="-128"/>
                          <a:ea typeface="Meiryo UI" panose="020B0604030504040204" pitchFamily="50" charset="-128"/>
                        </a:rPr>
                        <a:t>(50%)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794853098"/>
                  </a:ext>
                </a:extLst>
              </a:tr>
              <a:tr h="669139">
                <a:tc>
                  <a:txBody>
                    <a:bodyPr/>
                    <a:lstStyle/>
                    <a:p>
                      <a:pPr algn="l">
                        <a:spcAft>
                          <a:spcPts val="0"/>
                        </a:spcAft>
                      </a:pPr>
                      <a:r>
                        <a:rPr lang="ja-JP" sz="1800" kern="100" dirty="0">
                          <a:effectLst/>
                          <a:latin typeface="Meiryo UI" panose="020B0604030504040204" pitchFamily="50" charset="-128"/>
                          <a:ea typeface="Meiryo UI" panose="020B0604030504040204" pitchFamily="50" charset="-128"/>
                        </a:rPr>
                        <a:t>基礎疾患なし</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0/31</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0/46</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0/342</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0/36</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0/253</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0/199</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5/101</a:t>
                      </a:r>
                    </a:p>
                    <a:p>
                      <a:pPr algn="ctr">
                        <a:spcAft>
                          <a:spcPts val="0"/>
                        </a:spcAft>
                      </a:pPr>
                      <a:r>
                        <a:rPr lang="en-US" sz="1400" kern="100" dirty="0" smtClean="0">
                          <a:effectLst/>
                          <a:latin typeface="Meiryo UI" panose="020B0604030504040204" pitchFamily="50" charset="-128"/>
                          <a:ea typeface="Meiryo UI" panose="020B0604030504040204" pitchFamily="50" charset="-128"/>
                        </a:rPr>
                        <a:t>(5.0%)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6/69</a:t>
                      </a:r>
                    </a:p>
                    <a:p>
                      <a:pPr algn="ctr">
                        <a:spcAft>
                          <a:spcPts val="0"/>
                        </a:spcAft>
                      </a:pPr>
                      <a:r>
                        <a:rPr lang="en-US" sz="1400" kern="100" dirty="0" smtClean="0">
                          <a:effectLst/>
                          <a:latin typeface="Meiryo UI" panose="020B0604030504040204" pitchFamily="50" charset="-128"/>
                          <a:ea typeface="Meiryo UI" panose="020B0604030504040204" pitchFamily="50" charset="-128"/>
                        </a:rPr>
                        <a:t>(8.7%)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4/32</a:t>
                      </a:r>
                    </a:p>
                    <a:p>
                      <a:pPr algn="ctr">
                        <a:spcAft>
                          <a:spcPts val="0"/>
                        </a:spcAft>
                      </a:pPr>
                      <a:r>
                        <a:rPr lang="en-US" sz="1400" kern="100" dirty="0" smtClean="0">
                          <a:effectLst/>
                          <a:latin typeface="Meiryo UI" panose="020B0604030504040204" pitchFamily="50" charset="-128"/>
                          <a:ea typeface="Meiryo UI" panose="020B0604030504040204" pitchFamily="50" charset="-128"/>
                        </a:rPr>
                        <a:t>(12.5%)</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spcAft>
                          <a:spcPts val="0"/>
                        </a:spcAft>
                      </a:pPr>
                      <a:r>
                        <a:rPr lang="en-US" sz="1400" kern="100" dirty="0" smtClean="0">
                          <a:effectLst/>
                          <a:latin typeface="Meiryo UI" panose="020B0604030504040204" pitchFamily="50" charset="-128"/>
                          <a:ea typeface="Meiryo UI" panose="020B0604030504040204" pitchFamily="50" charset="-128"/>
                        </a:rPr>
                        <a:t>0/8</a:t>
                      </a:r>
                    </a:p>
                    <a:p>
                      <a:pPr algn="ctr">
                        <a:spcAft>
                          <a:spcPts val="0"/>
                        </a:spcAft>
                      </a:pPr>
                      <a:r>
                        <a:rPr lang="en-US" sz="1400" kern="100" dirty="0" smtClean="0">
                          <a:effectLst/>
                          <a:latin typeface="Meiryo UI" panose="020B0604030504040204" pitchFamily="50" charset="-128"/>
                          <a:ea typeface="Meiryo UI" panose="020B0604030504040204" pitchFamily="50" charset="-128"/>
                        </a:rPr>
                        <a:t>(0%)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2096654"/>
                  </a:ext>
                </a:extLst>
              </a:tr>
            </a:tbl>
          </a:graphicData>
        </a:graphic>
      </p:graphicFrame>
      <p:sp>
        <p:nvSpPr>
          <p:cNvPr id="4" name="正方形/長方形 3"/>
          <p:cNvSpPr/>
          <p:nvPr/>
        </p:nvSpPr>
        <p:spPr>
          <a:xfrm>
            <a:off x="294070" y="1103075"/>
            <a:ext cx="4413388" cy="369332"/>
          </a:xfrm>
          <a:prstGeom prst="rect">
            <a:avLst/>
          </a:prstGeom>
        </p:spPr>
        <p:txBody>
          <a:bodyPr wrap="none">
            <a:spAutoFit/>
          </a:bodyPr>
          <a:lstStyle/>
          <a:p>
            <a:r>
              <a:rPr lang="ja-JP" altLang="en-US" dirty="0" smtClean="0">
                <a:latin typeface="Meiryo UI" panose="020B0604030504040204" pitchFamily="50" charset="-128"/>
                <a:ea typeface="Meiryo UI" panose="020B0604030504040204" pitchFamily="50" charset="-128"/>
              </a:rPr>
              <a:t>表１．年齢</a:t>
            </a:r>
            <a:r>
              <a:rPr lang="ja-JP" altLang="en-US" dirty="0">
                <a:latin typeface="Meiryo UI" panose="020B0604030504040204" pitchFamily="50" charset="-128"/>
                <a:ea typeface="Meiryo UI" panose="020B0604030504040204" pitchFamily="50" charset="-128"/>
              </a:rPr>
              <a:t>層別・基礎疾患有無別の死亡率</a:t>
            </a:r>
          </a:p>
        </p:txBody>
      </p:sp>
      <p:sp>
        <p:nvSpPr>
          <p:cNvPr id="5" name="テキスト ボックス 4"/>
          <p:cNvSpPr txBox="1"/>
          <p:nvPr/>
        </p:nvSpPr>
        <p:spPr>
          <a:xfrm>
            <a:off x="5365384" y="1308149"/>
            <a:ext cx="3332964"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全体の死亡率</a:t>
            </a:r>
            <a:r>
              <a:rPr lang="en-US" altLang="ja-JP" sz="1200" dirty="0" smtClean="0">
                <a:latin typeface="Meiryo UI" panose="020B0604030504040204" pitchFamily="50" charset="-128"/>
                <a:ea typeface="Meiryo UI" panose="020B0604030504040204" pitchFamily="50" charset="-128"/>
              </a:rPr>
              <a:t>(4.8%)</a:t>
            </a:r>
            <a:r>
              <a:rPr lang="ja-JP" altLang="en-US" sz="1200" dirty="0" smtClean="0">
                <a:latin typeface="Meiryo UI" panose="020B0604030504040204" pitchFamily="50" charset="-128"/>
                <a:ea typeface="Meiryo UI" panose="020B0604030504040204" pitchFamily="50" charset="-128"/>
              </a:rPr>
              <a:t>より高いものを網掛けで表記</a:t>
            </a:r>
            <a:endParaRPr kumimoji="1" lang="ja-JP" altLang="en-US" sz="12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70506" y="4555184"/>
            <a:ext cx="6758328"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基礎</a:t>
            </a:r>
            <a:r>
              <a:rPr lang="ja-JP" altLang="en-US" sz="1200" dirty="0">
                <a:latin typeface="Meiryo UI" panose="020B0604030504040204" pitchFamily="50" charset="-128"/>
                <a:ea typeface="Meiryo UI" panose="020B0604030504040204" pitchFamily="50" charset="-128"/>
              </a:rPr>
              <a:t>疾患</a:t>
            </a:r>
            <a:r>
              <a:rPr lang="ja-JP" altLang="en-US" sz="1200" dirty="0" smtClean="0">
                <a:latin typeface="Meiryo UI" panose="020B0604030504040204" pitchFamily="50" charset="-128"/>
                <a:ea typeface="Meiryo UI" panose="020B0604030504040204" pitchFamily="50" charset="-128"/>
              </a:rPr>
              <a:t>は相談・受診の目安で示されている重症化のリスクが高い疾患以外の既往症も含む</a:t>
            </a:r>
            <a:endParaRPr kumimoji="1" lang="en-US" altLang="ja-JP" sz="1200" dirty="0" smtClean="0">
              <a:latin typeface="Meiryo UI" panose="020B0604030504040204" pitchFamily="50" charset="-128"/>
              <a:ea typeface="Meiryo UI" panose="020B0604030504040204" pitchFamily="50" charset="-128"/>
            </a:endParaRPr>
          </a:p>
        </p:txBody>
      </p:sp>
      <p:sp>
        <p:nvSpPr>
          <p:cNvPr id="11" name="角丸四角形 10"/>
          <p:cNvSpPr/>
          <p:nvPr/>
        </p:nvSpPr>
        <p:spPr>
          <a:xfrm>
            <a:off x="294070" y="5215483"/>
            <a:ext cx="11603853" cy="906397"/>
          </a:xfrm>
          <a:prstGeom prst="round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latin typeface="Meiryo UI" panose="020B0604030504040204" pitchFamily="50" charset="-128"/>
                <a:ea typeface="Meiryo UI" panose="020B0604030504040204" pitchFamily="50" charset="-128"/>
              </a:rPr>
              <a:t>大阪府の感染者全体の死亡率</a:t>
            </a:r>
            <a:r>
              <a:rPr kumimoji="1" lang="en-US" altLang="ja-JP" dirty="0" smtClean="0">
                <a:solidFill>
                  <a:schemeClr val="tx1"/>
                </a:solidFill>
                <a:latin typeface="Meiryo UI" panose="020B0604030504040204" pitchFamily="50" charset="-128"/>
                <a:ea typeface="Meiryo UI" panose="020B0604030504040204" pitchFamily="50" charset="-128"/>
              </a:rPr>
              <a:t>4.8%</a:t>
            </a:r>
            <a:r>
              <a:rPr kumimoji="1" lang="ja-JP" altLang="en-US" dirty="0" smtClean="0">
                <a:solidFill>
                  <a:schemeClr val="tx1"/>
                </a:solidFill>
                <a:latin typeface="Meiryo UI" panose="020B0604030504040204" pitchFamily="50" charset="-128"/>
                <a:ea typeface="Meiryo UI" panose="020B0604030504040204" pitchFamily="50" charset="-128"/>
              </a:rPr>
              <a:t>と比較して、</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　・特に</a:t>
            </a:r>
            <a:r>
              <a:rPr lang="en-US" altLang="ja-JP" dirty="0">
                <a:solidFill>
                  <a:schemeClr val="tx1"/>
                </a:solidFill>
                <a:latin typeface="Meiryo UI" panose="020B0604030504040204" pitchFamily="50" charset="-128"/>
                <a:ea typeface="Meiryo UI" panose="020B0604030504040204" pitchFamily="50" charset="-128"/>
              </a:rPr>
              <a:t>70</a:t>
            </a:r>
            <a:r>
              <a:rPr lang="ja-JP" altLang="en-US" dirty="0">
                <a:solidFill>
                  <a:schemeClr val="tx1"/>
                </a:solidFill>
                <a:latin typeface="Meiryo UI" panose="020B0604030504040204" pitchFamily="50" charset="-128"/>
                <a:ea typeface="Meiryo UI" panose="020B0604030504040204" pitchFamily="50" charset="-128"/>
              </a:rPr>
              <a:t>歳以上では</a:t>
            </a:r>
            <a:r>
              <a:rPr lang="en-US" altLang="ja-JP" dirty="0">
                <a:solidFill>
                  <a:schemeClr val="tx1"/>
                </a:solidFill>
                <a:latin typeface="Meiryo UI" panose="020B0604030504040204" pitchFamily="50" charset="-128"/>
                <a:ea typeface="Meiryo UI" panose="020B0604030504040204" pitchFamily="50" charset="-128"/>
              </a:rPr>
              <a:t>10%</a:t>
            </a:r>
            <a:r>
              <a:rPr lang="ja-JP" altLang="en-US" dirty="0">
                <a:solidFill>
                  <a:schemeClr val="tx1"/>
                </a:solidFill>
                <a:latin typeface="Meiryo UI" panose="020B0604030504040204" pitchFamily="50" charset="-128"/>
                <a:ea typeface="Meiryo UI" panose="020B0604030504040204" pitchFamily="50" charset="-128"/>
              </a:rPr>
              <a:t>を超える高い死亡率を認めた。</a:t>
            </a:r>
          </a:p>
          <a:p>
            <a:r>
              <a:rPr lang="ja-JP" altLang="en-US" dirty="0" smtClean="0">
                <a:solidFill>
                  <a:schemeClr val="tx1"/>
                </a:solidFill>
                <a:latin typeface="Meiryo UI" panose="020B0604030504040204" pitchFamily="50" charset="-128"/>
                <a:ea typeface="Meiryo UI" panose="020B0604030504040204" pitchFamily="50" charset="-128"/>
              </a:rPr>
              <a:t>　　　・基礎疾患を有するものでは</a:t>
            </a:r>
            <a:r>
              <a:rPr lang="en-US" altLang="ja-JP" dirty="0" smtClean="0">
                <a:solidFill>
                  <a:schemeClr val="tx1"/>
                </a:solidFill>
                <a:latin typeface="Meiryo UI" panose="020B0604030504040204" pitchFamily="50" charset="-128"/>
                <a:ea typeface="Meiryo UI" panose="020B0604030504040204" pitchFamily="50" charset="-128"/>
              </a:rPr>
              <a:t>40</a:t>
            </a:r>
            <a:r>
              <a:rPr lang="ja-JP" altLang="en-US" dirty="0" smtClean="0">
                <a:solidFill>
                  <a:schemeClr val="tx1"/>
                </a:solidFill>
                <a:latin typeface="Meiryo UI" panose="020B0604030504040204" pitchFamily="50" charset="-128"/>
                <a:ea typeface="Meiryo UI" panose="020B0604030504040204" pitchFamily="50" charset="-128"/>
              </a:rPr>
              <a:t>歳台からで死亡する症例を認めた。</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721144" y="1321862"/>
            <a:ext cx="302654" cy="227349"/>
          </a:xfrm>
          <a:prstGeom prst="rect">
            <a:avLst/>
          </a:prstGeom>
          <a:solidFill>
            <a:srgbClr val="FFCCFF"/>
          </a:solidFill>
          <a:ln>
            <a:solidFill>
              <a:srgbClr val="FFA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0577423" y="1321861"/>
            <a:ext cx="302654" cy="227349"/>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976830" y="1297035"/>
            <a:ext cx="1647561"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死亡率 </a:t>
            </a:r>
            <a:r>
              <a:rPr kumimoji="1" lang="en-US" altLang="ja-JP" sz="1200" dirty="0" smtClean="0">
                <a:latin typeface="Meiryo UI" panose="020B0604030504040204" pitchFamily="50" charset="-128"/>
                <a:ea typeface="Meiryo UI" panose="020B0604030504040204" pitchFamily="50" charset="-128"/>
              </a:rPr>
              <a:t>4.8%~9.9%</a:t>
            </a:r>
          </a:p>
        </p:txBody>
      </p:sp>
      <p:sp>
        <p:nvSpPr>
          <p:cNvPr id="15" name="テキスト ボックス 14"/>
          <p:cNvSpPr txBox="1"/>
          <p:nvPr/>
        </p:nvSpPr>
        <p:spPr>
          <a:xfrm>
            <a:off x="10936142" y="1297035"/>
            <a:ext cx="1255858"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死亡率 ≥</a:t>
            </a:r>
            <a:r>
              <a:rPr kumimoji="1" lang="en-US" altLang="ja-JP" sz="1200" dirty="0" smtClean="0">
                <a:latin typeface="Meiryo UI" panose="020B0604030504040204" pitchFamily="50" charset="-128"/>
                <a:ea typeface="Meiryo UI" panose="020B0604030504040204" pitchFamily="50" charset="-128"/>
              </a:rPr>
              <a:t>10%</a:t>
            </a:r>
          </a:p>
        </p:txBody>
      </p:sp>
      <p:sp>
        <p:nvSpPr>
          <p:cNvPr id="16" name="テキスト ボックス 15"/>
          <p:cNvSpPr txBox="1"/>
          <p:nvPr/>
        </p:nvSpPr>
        <p:spPr>
          <a:xfrm>
            <a:off x="11750698" y="6447327"/>
            <a:ext cx="523363" cy="369332"/>
          </a:xfrm>
          <a:prstGeom prst="rect">
            <a:avLst/>
          </a:prstGeom>
          <a:noFill/>
        </p:spPr>
        <p:txBody>
          <a:bodyPr wrap="square" rtlCol="0">
            <a:spAutoFit/>
          </a:bodyPr>
          <a:lstStyle/>
          <a:p>
            <a:r>
              <a:rPr lang="ja-JP" altLang="en-US" dirty="0" smtClean="0"/>
              <a:t>５</a:t>
            </a:r>
            <a:endParaRPr kumimoji="1" lang="ja-JP" altLang="en-US" dirty="0"/>
          </a:p>
        </p:txBody>
      </p:sp>
    </p:spTree>
    <p:extLst>
      <p:ext uri="{BB962C8B-B14F-4D97-AF65-F5344CB8AC3E}">
        <p14:creationId xmlns:p14="http://schemas.microsoft.com/office/powerpoint/2010/main" val="421959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682681" y="5863705"/>
            <a:ext cx="10512898" cy="906397"/>
          </a:xfrm>
          <a:prstGeom prst="round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8726685" y="1556225"/>
            <a:ext cx="2292440" cy="4118353"/>
          </a:xfrm>
          <a:prstGeom prst="roundRect">
            <a:avLst>
              <a:gd name="adj" fmla="val 3906"/>
            </a:avLst>
          </a:prstGeom>
          <a:solidFill>
            <a:srgbClr val="FFE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 y="0"/>
            <a:ext cx="12192000" cy="718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400" b="1" dirty="0" smtClean="0">
                <a:latin typeface="Meiryo UI" panose="020B0604030504040204" pitchFamily="50" charset="-128"/>
                <a:ea typeface="Meiryo UI" panose="020B0604030504040204" pitchFamily="50" charset="-128"/>
              </a:rPr>
              <a:t>人工呼吸器治療を行った症例の分析</a:t>
            </a:r>
            <a:endParaRPr lang="en-US" altLang="ja-JP" sz="2400" b="1" dirty="0" smtClean="0">
              <a:latin typeface="Meiryo UI" panose="020B0604030504040204" pitchFamily="50" charset="-128"/>
              <a:ea typeface="Meiryo UI" panose="020B0604030504040204" pitchFamily="50" charset="-128"/>
            </a:endParaRPr>
          </a:p>
        </p:txBody>
      </p:sp>
      <p:sp>
        <p:nvSpPr>
          <p:cNvPr id="7" name="正方形/長方形 6"/>
          <p:cNvSpPr/>
          <p:nvPr/>
        </p:nvSpPr>
        <p:spPr>
          <a:xfrm>
            <a:off x="221058" y="814749"/>
            <a:ext cx="8732834" cy="369332"/>
          </a:xfrm>
          <a:prstGeom prst="rect">
            <a:avLst/>
          </a:prstGeom>
        </p:spPr>
        <p:txBody>
          <a:bodyPr wrap="square">
            <a:spAutoFit/>
          </a:bodyPr>
          <a:lstStyle/>
          <a:p>
            <a:pPr algn="just">
              <a:spcAft>
                <a:spcPts val="0"/>
              </a:spcAft>
            </a:pP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表</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２</a:t>
            </a:r>
            <a:r>
              <a:rPr lang="ja-JP" altLang="ja-JP"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dirty="0">
                <a:latin typeface="Meiryo UI" panose="020B0604030504040204" pitchFamily="50" charset="-128"/>
                <a:ea typeface="Meiryo UI" panose="020B0604030504040204" pitchFamily="50" charset="-128"/>
              </a:rPr>
              <a:t>基礎疾患の有無別に見た年齢と</a:t>
            </a:r>
            <a:r>
              <a:rPr lang="en-US" altLang="ja-JP" dirty="0">
                <a:latin typeface="Meiryo UI" panose="020B0604030504040204" pitchFamily="50" charset="-128"/>
                <a:ea typeface="Meiryo UI" panose="020B0604030504040204" pitchFamily="50" charset="-128"/>
              </a:rPr>
              <a:t>ICU</a:t>
            </a:r>
            <a:r>
              <a:rPr lang="ja-JP" altLang="ja-JP" dirty="0">
                <a:latin typeface="Meiryo UI" panose="020B0604030504040204" pitchFamily="50" charset="-128"/>
                <a:ea typeface="Meiryo UI" panose="020B0604030504040204" pitchFamily="50" charset="-128"/>
              </a:rPr>
              <a:t>入室後</a:t>
            </a:r>
            <a:r>
              <a:rPr lang="en-US" altLang="ja-JP" dirty="0">
                <a:latin typeface="Meiryo UI" panose="020B0604030504040204" pitchFamily="50" charset="-128"/>
                <a:ea typeface="Meiryo UI" panose="020B0604030504040204" pitchFamily="50" charset="-128"/>
              </a:rPr>
              <a:t>30</a:t>
            </a:r>
            <a:r>
              <a:rPr lang="ja-JP" altLang="ja-JP" dirty="0">
                <a:latin typeface="Meiryo UI" panose="020B0604030504040204" pitchFamily="50" charset="-128"/>
                <a:ea typeface="Meiryo UI" panose="020B0604030504040204" pitchFamily="50" charset="-128"/>
              </a:rPr>
              <a:t>日後の転帰との</a:t>
            </a:r>
            <a:r>
              <a:rPr lang="ja-JP" altLang="ja-JP" dirty="0" smtClean="0">
                <a:latin typeface="Meiryo UI" panose="020B0604030504040204" pitchFamily="50" charset="-128"/>
                <a:ea typeface="Meiryo UI" panose="020B0604030504040204" pitchFamily="50" charset="-128"/>
              </a:rPr>
              <a:t>関連</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正方形/長方形 17"/>
          <p:cNvSpPr/>
          <p:nvPr/>
        </p:nvSpPr>
        <p:spPr>
          <a:xfrm>
            <a:off x="3730153" y="400638"/>
            <a:ext cx="5223739" cy="292388"/>
          </a:xfrm>
          <a:prstGeom prst="rect">
            <a:avLst/>
          </a:prstGeom>
        </p:spPr>
        <p:txBody>
          <a:bodyPr wrap="square">
            <a:spAutoFit/>
          </a:bodyPr>
          <a:lstStyle/>
          <a:p>
            <a:pPr algn="just">
              <a:spcAft>
                <a:spcPts val="0"/>
              </a:spcAft>
            </a:pPr>
            <a:r>
              <a:rPr lang="ja-JP" altLang="en-US" sz="13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4/28</a:t>
            </a:r>
            <a:r>
              <a:rPr lang="ja-JP" altLang="en-US" sz="1300" kern="100" dirty="0" err="1"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までに</a:t>
            </a:r>
            <a:r>
              <a:rPr lang="ja-JP" altLang="en-US" sz="13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人工呼吸管理を開始した</a:t>
            </a:r>
            <a:r>
              <a:rPr lang="en-US" altLang="ja-JP" sz="13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125</a:t>
            </a:r>
            <a:r>
              <a:rPr lang="ja-JP" altLang="en-US" sz="13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症例を対象として</a:t>
            </a:r>
            <a:r>
              <a:rPr lang="ja-JP" altLang="en-US" sz="13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分析</a:t>
            </a:r>
            <a:r>
              <a:rPr lang="ja-JP" altLang="en-US" sz="13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テキスト ボックス 8"/>
          <p:cNvSpPr txBox="1"/>
          <p:nvPr/>
        </p:nvSpPr>
        <p:spPr>
          <a:xfrm>
            <a:off x="891029" y="1203935"/>
            <a:ext cx="3026535"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＜基礎疾患あり</a:t>
            </a:r>
            <a:r>
              <a:rPr kumimoji="1" lang="en-US" altLang="ja-JP" dirty="0" smtClean="0">
                <a:latin typeface="Meiryo UI" panose="020B0604030504040204" pitchFamily="50" charset="-128"/>
                <a:ea typeface="Meiryo UI" panose="020B0604030504040204" pitchFamily="50" charset="-128"/>
              </a:rPr>
              <a:t>(n=76)</a:t>
            </a:r>
            <a:r>
              <a:rPr kumimoji="1" lang="ja-JP" altLang="en-US"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891029" y="3470103"/>
            <a:ext cx="3026535"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＜基礎疾患</a:t>
            </a:r>
            <a:r>
              <a:rPr lang="ja-JP" altLang="en-US" dirty="0" smtClean="0">
                <a:latin typeface="Meiryo UI" panose="020B0604030504040204" pitchFamily="50" charset="-128"/>
                <a:ea typeface="Meiryo UI" panose="020B0604030504040204" pitchFamily="50" charset="-128"/>
              </a:rPr>
              <a:t>な</a:t>
            </a:r>
            <a:r>
              <a:rPr lang="ja-JP" altLang="en-US" dirty="0">
                <a:latin typeface="Meiryo UI" panose="020B0604030504040204" pitchFamily="50" charset="-128"/>
                <a:ea typeface="Meiryo UI" panose="020B0604030504040204" pitchFamily="50" charset="-128"/>
              </a:rPr>
              <a:t>し</a:t>
            </a:r>
            <a:r>
              <a:rPr kumimoji="1" lang="en-US" altLang="ja-JP" dirty="0" smtClean="0">
                <a:latin typeface="Meiryo UI" panose="020B0604030504040204" pitchFamily="50" charset="-128"/>
                <a:ea typeface="Meiryo UI" panose="020B0604030504040204" pitchFamily="50" charset="-128"/>
              </a:rPr>
              <a:t>(n=49)</a:t>
            </a:r>
            <a:r>
              <a:rPr kumimoji="1" lang="ja-JP" altLang="en-US"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891029" y="5954916"/>
            <a:ext cx="10685503" cy="646331"/>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・人工呼吸器を要する重症症例のうち、</a:t>
            </a:r>
            <a:r>
              <a:rPr lang="en-US" altLang="ja-JP" b="1" u="sng" dirty="0">
                <a:latin typeface="Meiryo UI" panose="020B0604030504040204" pitchFamily="50" charset="-128"/>
                <a:ea typeface="Meiryo UI" panose="020B0604030504040204" pitchFamily="50" charset="-128"/>
              </a:rPr>
              <a:t>70</a:t>
            </a:r>
            <a:r>
              <a:rPr kumimoji="1" lang="ja-JP" altLang="en-US" b="1" u="sng" dirty="0" smtClean="0">
                <a:latin typeface="Meiryo UI" panose="020B0604030504040204" pitchFamily="50" charset="-128"/>
                <a:ea typeface="Meiryo UI" panose="020B0604030504040204" pitchFamily="50" charset="-128"/>
              </a:rPr>
              <a:t>歳未満であっても基礎疾患のあるものは</a:t>
            </a:r>
            <a:r>
              <a:rPr lang="ja-JP" altLang="en-US" b="1" u="sng" dirty="0" smtClean="0">
                <a:latin typeface="Meiryo UI" panose="020B0604030504040204" pitchFamily="50" charset="-128"/>
                <a:ea typeface="Meiryo UI" panose="020B0604030504040204" pitchFamily="50" charset="-128"/>
              </a:rPr>
              <a:t>死亡率が高い</a:t>
            </a:r>
            <a:r>
              <a:rPr kumimoji="1" lang="ja-JP" altLang="en-US" dirty="0" smtClean="0">
                <a:latin typeface="Meiryo UI" panose="020B0604030504040204" pitchFamily="50" charset="-128"/>
                <a:ea typeface="Meiryo UI" panose="020B0604030504040204" pitchFamily="50" charset="-128"/>
              </a:rPr>
              <a:t>。</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・重症化した場合、</a:t>
            </a:r>
            <a:r>
              <a:rPr kumimoji="1" lang="en-US" altLang="ja-JP" b="1" u="sng" dirty="0" smtClean="0">
                <a:latin typeface="Meiryo UI" panose="020B0604030504040204" pitchFamily="50" charset="-128"/>
                <a:ea typeface="Meiryo UI" panose="020B0604030504040204" pitchFamily="50" charset="-128"/>
              </a:rPr>
              <a:t>70</a:t>
            </a:r>
            <a:r>
              <a:rPr kumimoji="1" lang="ja-JP" altLang="en-US" b="1" u="sng" dirty="0" smtClean="0">
                <a:latin typeface="Meiryo UI" panose="020B0604030504040204" pitchFamily="50" charset="-128"/>
                <a:ea typeface="Meiryo UI" panose="020B0604030504040204" pitchFamily="50" charset="-128"/>
              </a:rPr>
              <a:t>歳以上では基礎疾患の有無にかかわらず</a:t>
            </a:r>
            <a:r>
              <a:rPr kumimoji="1" lang="en-US" altLang="ja-JP" b="1" u="sng" dirty="0" smtClean="0">
                <a:latin typeface="Meiryo UI" panose="020B0604030504040204" pitchFamily="50" charset="-128"/>
                <a:ea typeface="Meiryo UI" panose="020B0604030504040204" pitchFamily="50" charset="-128"/>
              </a:rPr>
              <a:t>3</a:t>
            </a:r>
            <a:r>
              <a:rPr kumimoji="1" lang="ja-JP" altLang="en-US" b="1" u="sng" dirty="0" smtClean="0">
                <a:latin typeface="Meiryo UI" panose="020B0604030504040204" pitchFamily="50" charset="-128"/>
                <a:ea typeface="Meiryo UI" panose="020B0604030504040204" pitchFamily="50" charset="-128"/>
              </a:rPr>
              <a:t>割が、</a:t>
            </a:r>
            <a:r>
              <a:rPr kumimoji="1" lang="en-US" altLang="ja-JP" b="1" u="sng" dirty="0" smtClean="0">
                <a:latin typeface="Meiryo UI" panose="020B0604030504040204" pitchFamily="50" charset="-128"/>
                <a:ea typeface="Meiryo UI" panose="020B0604030504040204" pitchFamily="50" charset="-128"/>
              </a:rPr>
              <a:t>80</a:t>
            </a:r>
            <a:r>
              <a:rPr kumimoji="1" lang="ja-JP" altLang="en-US" b="1" u="sng" dirty="0" smtClean="0">
                <a:latin typeface="Meiryo UI" panose="020B0604030504040204" pitchFamily="50" charset="-128"/>
                <a:ea typeface="Meiryo UI" panose="020B0604030504040204" pitchFamily="50" charset="-128"/>
              </a:rPr>
              <a:t>歳以上では</a:t>
            </a:r>
            <a:r>
              <a:rPr kumimoji="1" lang="en-US" altLang="ja-JP" b="1" u="sng" dirty="0" smtClean="0">
                <a:latin typeface="Meiryo UI" panose="020B0604030504040204" pitchFamily="50" charset="-128"/>
                <a:ea typeface="Meiryo UI" panose="020B0604030504040204" pitchFamily="50" charset="-128"/>
              </a:rPr>
              <a:t>5</a:t>
            </a:r>
            <a:r>
              <a:rPr kumimoji="1" lang="ja-JP" altLang="en-US" b="1" u="sng" dirty="0" smtClean="0">
                <a:latin typeface="Meiryo UI" panose="020B0604030504040204" pitchFamily="50" charset="-128"/>
                <a:ea typeface="Meiryo UI" panose="020B0604030504040204" pitchFamily="50" charset="-128"/>
              </a:rPr>
              <a:t>割が死亡</a:t>
            </a:r>
            <a:r>
              <a:rPr kumimoji="1" lang="ja-JP" altLang="en-US" dirty="0" smtClean="0">
                <a:latin typeface="Meiryo UI" panose="020B0604030504040204" pitchFamily="50" charset="-128"/>
                <a:ea typeface="Meiryo UI" panose="020B0604030504040204" pitchFamily="50" charset="-128"/>
              </a:rPr>
              <a:t>した。</a:t>
            </a:r>
            <a:endParaRPr kumimoji="1" lang="en-US" altLang="ja-JP" dirty="0" smtClean="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23370268"/>
              </p:ext>
            </p:extLst>
          </p:nvPr>
        </p:nvGraphicFramePr>
        <p:xfrm>
          <a:off x="1070632" y="1564374"/>
          <a:ext cx="10050734" cy="1859635"/>
        </p:xfrm>
        <a:graphic>
          <a:graphicData uri="http://schemas.openxmlformats.org/drawingml/2006/table">
            <a:tbl>
              <a:tblPr firstRow="1" firstCol="1" bandRow="1">
                <a:tableStyleId>{5940675A-B579-460E-94D1-54222C63F5DA}</a:tableStyleId>
              </a:tblPr>
              <a:tblGrid>
                <a:gridCol w="1466832">
                  <a:extLst>
                    <a:ext uri="{9D8B030D-6E8A-4147-A177-3AD203B41FA5}">
                      <a16:colId xmlns:a16="http://schemas.microsoft.com/office/drawing/2014/main" val="180696579"/>
                    </a:ext>
                  </a:extLst>
                </a:gridCol>
                <a:gridCol w="1226395">
                  <a:extLst>
                    <a:ext uri="{9D8B030D-6E8A-4147-A177-3AD203B41FA5}">
                      <a16:colId xmlns:a16="http://schemas.microsoft.com/office/drawing/2014/main" val="51957107"/>
                    </a:ext>
                  </a:extLst>
                </a:gridCol>
                <a:gridCol w="1226395">
                  <a:extLst>
                    <a:ext uri="{9D8B030D-6E8A-4147-A177-3AD203B41FA5}">
                      <a16:colId xmlns:a16="http://schemas.microsoft.com/office/drawing/2014/main" val="587875955"/>
                    </a:ext>
                  </a:extLst>
                </a:gridCol>
                <a:gridCol w="1226395">
                  <a:extLst>
                    <a:ext uri="{9D8B030D-6E8A-4147-A177-3AD203B41FA5}">
                      <a16:colId xmlns:a16="http://schemas.microsoft.com/office/drawing/2014/main" val="2940314579"/>
                    </a:ext>
                  </a:extLst>
                </a:gridCol>
                <a:gridCol w="1226395">
                  <a:extLst>
                    <a:ext uri="{9D8B030D-6E8A-4147-A177-3AD203B41FA5}">
                      <a16:colId xmlns:a16="http://schemas.microsoft.com/office/drawing/2014/main" val="2660249748"/>
                    </a:ext>
                  </a:extLst>
                </a:gridCol>
                <a:gridCol w="1226395">
                  <a:extLst>
                    <a:ext uri="{9D8B030D-6E8A-4147-A177-3AD203B41FA5}">
                      <a16:colId xmlns:a16="http://schemas.microsoft.com/office/drawing/2014/main" val="1816741069"/>
                    </a:ext>
                  </a:extLst>
                </a:gridCol>
                <a:gridCol w="1225532">
                  <a:extLst>
                    <a:ext uri="{9D8B030D-6E8A-4147-A177-3AD203B41FA5}">
                      <a16:colId xmlns:a16="http://schemas.microsoft.com/office/drawing/2014/main" val="1634031903"/>
                    </a:ext>
                  </a:extLst>
                </a:gridCol>
                <a:gridCol w="1226395">
                  <a:extLst>
                    <a:ext uri="{9D8B030D-6E8A-4147-A177-3AD203B41FA5}">
                      <a16:colId xmlns:a16="http://schemas.microsoft.com/office/drawing/2014/main" val="995545938"/>
                    </a:ext>
                  </a:extLst>
                </a:gridCol>
              </a:tblGrid>
              <a:tr h="371927">
                <a:tc>
                  <a:txBody>
                    <a:body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20-29</a:t>
                      </a:r>
                      <a:r>
                        <a:rPr lang="ja-JP" sz="1400" kern="100" dirty="0">
                          <a:effectLst/>
                          <a:latin typeface="Meiryo UI" panose="020B0604030504040204" pitchFamily="50" charset="-128"/>
                          <a:ea typeface="Meiryo UI" panose="020B0604030504040204" pitchFamily="50" charset="-128"/>
                        </a:rPr>
                        <a:t>歳</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30-39</a:t>
                      </a:r>
                      <a:r>
                        <a:rPr lang="ja-JP" sz="1400" kern="100" dirty="0">
                          <a:effectLst/>
                          <a:latin typeface="Meiryo UI" panose="020B0604030504040204" pitchFamily="50" charset="-128"/>
                          <a:ea typeface="Meiryo UI" panose="020B0604030504040204" pitchFamily="50" charset="-128"/>
                        </a:rPr>
                        <a:t>歳</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40-49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50-59</a:t>
                      </a:r>
                      <a:r>
                        <a:rPr lang="ja-JP" sz="1400" kern="100" dirty="0">
                          <a:effectLst/>
                          <a:latin typeface="Meiryo UI" panose="020B0604030504040204" pitchFamily="50" charset="-128"/>
                          <a:ea typeface="Meiryo UI" panose="020B0604030504040204" pitchFamily="50" charset="-128"/>
                        </a:rPr>
                        <a:t>歳</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60-69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70-79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80-89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2742563"/>
                  </a:ext>
                </a:extLst>
              </a:tr>
              <a:tr h="371927">
                <a:tc>
                  <a:txBody>
                    <a:body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n=5</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n=13</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n=17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n=29</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n=12</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7017732"/>
                  </a:ext>
                </a:extLst>
              </a:tr>
              <a:tr h="371927">
                <a:tc>
                  <a:txBody>
                    <a:bodyPr/>
                    <a:lstStyle/>
                    <a:p>
                      <a:pPr algn="just">
                        <a:spcAft>
                          <a:spcPts val="0"/>
                        </a:spcAft>
                      </a:pPr>
                      <a:r>
                        <a:rPr lang="ja-JP" sz="1400" kern="100">
                          <a:effectLst/>
                          <a:latin typeface="Meiryo UI" panose="020B0604030504040204" pitchFamily="50" charset="-128"/>
                          <a:ea typeface="Meiryo UI" panose="020B0604030504040204" pitchFamily="50" charset="-128"/>
                        </a:rPr>
                        <a:t>死亡</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40.0%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7.7%</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23.5%</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31.0%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58.3%</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59204033"/>
                  </a:ext>
                </a:extLst>
              </a:tr>
              <a:tr h="371927">
                <a:tc>
                  <a:txBody>
                    <a:bodyPr/>
                    <a:lstStyle/>
                    <a:p>
                      <a:pPr algn="just">
                        <a:spcAft>
                          <a:spcPts val="0"/>
                        </a:spcAft>
                      </a:pPr>
                      <a:r>
                        <a:rPr lang="en-US" sz="1400" kern="100">
                          <a:effectLst/>
                          <a:latin typeface="Meiryo UI" panose="020B0604030504040204" pitchFamily="50" charset="-128"/>
                          <a:ea typeface="Meiryo UI" panose="020B0604030504040204" pitchFamily="50" charset="-128"/>
                        </a:rPr>
                        <a:t>ICU</a:t>
                      </a:r>
                      <a:r>
                        <a:rPr lang="ja-JP" sz="1400" kern="100">
                          <a:effectLst/>
                          <a:latin typeface="Meiryo UI" panose="020B0604030504040204" pitchFamily="50" charset="-128"/>
                          <a:ea typeface="Meiryo UI" panose="020B0604030504040204" pitchFamily="50" charset="-128"/>
                        </a:rPr>
                        <a:t>治療中</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0.0%</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7.7%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17.7%</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27.6%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33.3%</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35761353"/>
                  </a:ext>
                </a:extLst>
              </a:tr>
              <a:tr h="371927">
                <a:tc>
                  <a:txBody>
                    <a:bodyPr/>
                    <a:lstStyle/>
                    <a:p>
                      <a:pPr algn="just">
                        <a:spcAft>
                          <a:spcPts val="0"/>
                        </a:spcAft>
                      </a:pPr>
                      <a:r>
                        <a:rPr lang="ja-JP" sz="1400" kern="100">
                          <a:effectLst/>
                          <a:latin typeface="Meiryo UI" panose="020B0604030504040204" pitchFamily="50" charset="-128"/>
                          <a:ea typeface="Meiryo UI" panose="020B0604030504040204" pitchFamily="50" charset="-128"/>
                        </a:rPr>
                        <a:t>軽快</a:t>
                      </a:r>
                      <a:r>
                        <a:rPr lang="en-US" sz="1400" kern="100">
                          <a:effectLst/>
                          <a:latin typeface="Meiryo UI" panose="020B0604030504040204" pitchFamily="50" charset="-128"/>
                          <a:ea typeface="Meiryo UI" panose="020B0604030504040204" pitchFamily="50" charset="-128"/>
                        </a:rPr>
                        <a:t>/ICU</a:t>
                      </a:r>
                      <a:r>
                        <a:rPr lang="ja-JP" sz="1400" kern="100">
                          <a:effectLst/>
                          <a:latin typeface="Meiryo UI" panose="020B0604030504040204" pitchFamily="50" charset="-128"/>
                          <a:ea typeface="Meiryo UI" panose="020B0604030504040204" pitchFamily="50" charset="-128"/>
                        </a:rPr>
                        <a:t>退室</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60.0%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84.6%</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58.8%</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41.4%</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8.3%</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4035439"/>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735915467"/>
              </p:ext>
            </p:extLst>
          </p:nvPr>
        </p:nvGraphicFramePr>
        <p:xfrm>
          <a:off x="1070632" y="3822112"/>
          <a:ext cx="10050738" cy="1860615"/>
        </p:xfrm>
        <a:graphic>
          <a:graphicData uri="http://schemas.openxmlformats.org/drawingml/2006/table">
            <a:tbl>
              <a:tblPr firstRow="1" firstCol="1" bandRow="1">
                <a:tableStyleId>{5940675A-B579-460E-94D1-54222C63F5DA}</a:tableStyleId>
              </a:tblPr>
              <a:tblGrid>
                <a:gridCol w="1466831">
                  <a:extLst>
                    <a:ext uri="{9D8B030D-6E8A-4147-A177-3AD203B41FA5}">
                      <a16:colId xmlns:a16="http://schemas.microsoft.com/office/drawing/2014/main" val="2547209760"/>
                    </a:ext>
                  </a:extLst>
                </a:gridCol>
                <a:gridCol w="1226396">
                  <a:extLst>
                    <a:ext uri="{9D8B030D-6E8A-4147-A177-3AD203B41FA5}">
                      <a16:colId xmlns:a16="http://schemas.microsoft.com/office/drawing/2014/main" val="297837940"/>
                    </a:ext>
                  </a:extLst>
                </a:gridCol>
                <a:gridCol w="1226396">
                  <a:extLst>
                    <a:ext uri="{9D8B030D-6E8A-4147-A177-3AD203B41FA5}">
                      <a16:colId xmlns:a16="http://schemas.microsoft.com/office/drawing/2014/main" val="2186390308"/>
                    </a:ext>
                  </a:extLst>
                </a:gridCol>
                <a:gridCol w="1226396">
                  <a:extLst>
                    <a:ext uri="{9D8B030D-6E8A-4147-A177-3AD203B41FA5}">
                      <a16:colId xmlns:a16="http://schemas.microsoft.com/office/drawing/2014/main" val="3364787496"/>
                    </a:ext>
                  </a:extLst>
                </a:gridCol>
                <a:gridCol w="1226396">
                  <a:extLst>
                    <a:ext uri="{9D8B030D-6E8A-4147-A177-3AD203B41FA5}">
                      <a16:colId xmlns:a16="http://schemas.microsoft.com/office/drawing/2014/main" val="2558563977"/>
                    </a:ext>
                  </a:extLst>
                </a:gridCol>
                <a:gridCol w="1226396">
                  <a:extLst>
                    <a:ext uri="{9D8B030D-6E8A-4147-A177-3AD203B41FA5}">
                      <a16:colId xmlns:a16="http://schemas.microsoft.com/office/drawing/2014/main" val="1520633001"/>
                    </a:ext>
                  </a:extLst>
                </a:gridCol>
                <a:gridCol w="1225531">
                  <a:extLst>
                    <a:ext uri="{9D8B030D-6E8A-4147-A177-3AD203B41FA5}">
                      <a16:colId xmlns:a16="http://schemas.microsoft.com/office/drawing/2014/main" val="4283826767"/>
                    </a:ext>
                  </a:extLst>
                </a:gridCol>
                <a:gridCol w="1226396">
                  <a:extLst>
                    <a:ext uri="{9D8B030D-6E8A-4147-A177-3AD203B41FA5}">
                      <a16:colId xmlns:a16="http://schemas.microsoft.com/office/drawing/2014/main" val="527720501"/>
                    </a:ext>
                  </a:extLst>
                </a:gridCol>
              </a:tblGrid>
              <a:tr h="372123">
                <a:tc>
                  <a:txBody>
                    <a:body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20-29</a:t>
                      </a:r>
                      <a:r>
                        <a:rPr lang="ja-JP" sz="1400" kern="100" dirty="0">
                          <a:effectLst/>
                          <a:latin typeface="Meiryo UI" panose="020B0604030504040204" pitchFamily="50" charset="-128"/>
                          <a:ea typeface="Meiryo UI" panose="020B0604030504040204" pitchFamily="50" charset="-128"/>
                        </a:rPr>
                        <a:t>歳</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30-39</a:t>
                      </a:r>
                      <a:r>
                        <a:rPr lang="ja-JP" sz="1400" kern="100" dirty="0">
                          <a:effectLst/>
                          <a:latin typeface="Meiryo UI" panose="020B0604030504040204" pitchFamily="50" charset="-128"/>
                          <a:ea typeface="Meiryo UI" panose="020B0604030504040204" pitchFamily="50" charset="-128"/>
                        </a:rPr>
                        <a:t>歳</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40-49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50-59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60-69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70-79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80-89</a:t>
                      </a:r>
                      <a:r>
                        <a:rPr lang="ja-JP" sz="1400" kern="100">
                          <a:effectLst/>
                          <a:latin typeface="Meiryo UI" panose="020B0604030504040204" pitchFamily="50" charset="-128"/>
                          <a:ea typeface="Meiryo UI" panose="020B0604030504040204" pitchFamily="50" charset="-128"/>
                        </a:rPr>
                        <a:t>歳</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9771706"/>
                  </a:ext>
                </a:extLst>
              </a:tr>
              <a:tr h="372123">
                <a:tc>
                  <a:txBody>
                    <a:body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n=2</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n=6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n=8</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n=16</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n=12</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n=2</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80089927"/>
                  </a:ext>
                </a:extLst>
              </a:tr>
              <a:tr h="372123">
                <a:tc>
                  <a:txBody>
                    <a:bodyPr/>
                    <a:lstStyle/>
                    <a:p>
                      <a:pPr algn="just">
                        <a:spcAft>
                          <a:spcPts val="0"/>
                        </a:spcAft>
                      </a:pPr>
                      <a:r>
                        <a:rPr lang="ja-JP" sz="1400" kern="100">
                          <a:effectLst/>
                          <a:latin typeface="Meiryo UI" panose="020B0604030504040204" pitchFamily="50" charset="-128"/>
                          <a:ea typeface="Meiryo UI" panose="020B0604030504040204" pitchFamily="50" charset="-128"/>
                        </a:rPr>
                        <a:t>死亡</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0.0%</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0.0%</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12.5%</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33.3%</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n-US" sz="1400" b="1" kern="100" dirty="0">
                          <a:effectLst/>
                          <a:latin typeface="Meiryo UI" panose="020B0604030504040204" pitchFamily="50" charset="-128"/>
                          <a:ea typeface="Meiryo UI" panose="020B0604030504040204" pitchFamily="50" charset="-128"/>
                        </a:rPr>
                        <a:t>50.0%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30708696"/>
                  </a:ext>
                </a:extLst>
              </a:tr>
              <a:tr h="372123">
                <a:tc>
                  <a:txBody>
                    <a:bodyPr/>
                    <a:lstStyle/>
                    <a:p>
                      <a:pPr algn="just">
                        <a:spcAft>
                          <a:spcPts val="0"/>
                        </a:spcAft>
                      </a:pPr>
                      <a:r>
                        <a:rPr lang="en-US" sz="1400" kern="100">
                          <a:effectLst/>
                          <a:latin typeface="Meiryo UI" panose="020B0604030504040204" pitchFamily="50" charset="-128"/>
                          <a:ea typeface="Meiryo UI" panose="020B0604030504040204" pitchFamily="50" charset="-128"/>
                        </a:rPr>
                        <a:t>ICU</a:t>
                      </a:r>
                      <a:r>
                        <a:rPr lang="ja-JP" sz="1400" kern="100">
                          <a:effectLst/>
                          <a:latin typeface="Meiryo UI" panose="020B0604030504040204" pitchFamily="50" charset="-128"/>
                          <a:ea typeface="Meiryo UI" panose="020B0604030504040204" pitchFamily="50" charset="-128"/>
                        </a:rPr>
                        <a:t>治療中</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0.0%</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33.3%</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25.0%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58.3%</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0.0%</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32109463"/>
                  </a:ext>
                </a:extLst>
              </a:tr>
              <a:tr h="372123">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rPr>
                        <a:t>軽快</a:t>
                      </a:r>
                      <a:r>
                        <a:rPr lang="en-US" sz="1400" kern="100" dirty="0">
                          <a:effectLst/>
                          <a:latin typeface="Meiryo UI" panose="020B0604030504040204" pitchFamily="50" charset="-128"/>
                          <a:ea typeface="Meiryo UI" panose="020B0604030504040204" pitchFamily="50" charset="-128"/>
                        </a:rPr>
                        <a:t>/ICU</a:t>
                      </a:r>
                      <a:r>
                        <a:rPr lang="ja-JP" sz="1400" kern="100" dirty="0">
                          <a:effectLst/>
                          <a:latin typeface="Meiryo UI" panose="020B0604030504040204" pitchFamily="50" charset="-128"/>
                          <a:ea typeface="Meiryo UI" panose="020B0604030504040204" pitchFamily="50" charset="-128"/>
                        </a:rPr>
                        <a:t>退室</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100.0%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66.6%</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100.0%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effectLst/>
                          <a:latin typeface="Meiryo UI" panose="020B0604030504040204" pitchFamily="50" charset="-128"/>
                          <a:ea typeface="Meiryo UI" panose="020B0604030504040204" pitchFamily="50" charset="-128"/>
                        </a:rPr>
                        <a:t>100.0%</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62.5%</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8.3%</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50.0%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09214"/>
                  </a:ext>
                </a:extLst>
              </a:tr>
            </a:tbl>
          </a:graphicData>
        </a:graphic>
      </p:graphicFrame>
      <p:sp>
        <p:nvSpPr>
          <p:cNvPr id="13" name="テキスト ボックス 12"/>
          <p:cNvSpPr txBox="1"/>
          <p:nvPr/>
        </p:nvSpPr>
        <p:spPr>
          <a:xfrm>
            <a:off x="6875252" y="1308454"/>
            <a:ext cx="5137127" cy="230832"/>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基礎</a:t>
            </a:r>
            <a:r>
              <a:rPr lang="ja-JP" altLang="en-US" sz="900" dirty="0">
                <a:latin typeface="Meiryo UI" panose="020B0604030504040204" pitchFamily="50" charset="-128"/>
                <a:ea typeface="Meiryo UI" panose="020B0604030504040204" pitchFamily="50" charset="-128"/>
              </a:rPr>
              <a:t>疾患</a:t>
            </a:r>
            <a:r>
              <a:rPr lang="ja-JP" altLang="en-US" sz="900" dirty="0" smtClean="0">
                <a:latin typeface="Meiryo UI" panose="020B0604030504040204" pitchFamily="50" charset="-128"/>
                <a:ea typeface="Meiryo UI" panose="020B0604030504040204" pitchFamily="50" charset="-128"/>
              </a:rPr>
              <a:t>は相談・受診の目安で示されている重症化のリスクが高い疾患以外の既往症も含む</a:t>
            </a:r>
            <a:endParaRPr kumimoji="1" lang="en-US" altLang="ja-JP" sz="900" dirty="0" smtClean="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50698" y="6447327"/>
            <a:ext cx="523363" cy="369332"/>
          </a:xfrm>
          <a:prstGeom prst="rect">
            <a:avLst/>
          </a:prstGeom>
          <a:noFill/>
        </p:spPr>
        <p:txBody>
          <a:bodyPr wrap="square" rtlCol="0">
            <a:spAutoFit/>
          </a:bodyPr>
          <a:lstStyle/>
          <a:p>
            <a:r>
              <a:rPr lang="ja-JP" altLang="en-US" dirty="0" smtClean="0"/>
              <a:t>６</a:t>
            </a:r>
            <a:endParaRPr kumimoji="1" lang="ja-JP" altLang="en-US" dirty="0"/>
          </a:p>
        </p:txBody>
      </p:sp>
    </p:spTree>
    <p:extLst>
      <p:ext uri="{BB962C8B-B14F-4D97-AF65-F5344CB8AC3E}">
        <p14:creationId xmlns:p14="http://schemas.microsoft.com/office/powerpoint/2010/main" val="284833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641013" y="3842100"/>
            <a:ext cx="5467436" cy="2032209"/>
          </a:xfrm>
          <a:prstGeom prst="roundRect">
            <a:avLst>
              <a:gd name="adj" fmla="val 11966"/>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150741" y="6196083"/>
            <a:ext cx="6518259" cy="3245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4653888" y="1828800"/>
            <a:ext cx="559558" cy="130723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803695" y="1702243"/>
            <a:ext cx="5142072" cy="365603"/>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6803695" y="2375946"/>
            <a:ext cx="5142072" cy="365603"/>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0"/>
            <a:ext cx="12192000" cy="64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死亡例</a:t>
            </a:r>
            <a:r>
              <a:rPr lang="ja-JP" altLang="en-US" sz="2800" b="1" dirty="0">
                <a:latin typeface="Meiryo UI" panose="020B0604030504040204" pitchFamily="50" charset="-128"/>
                <a:ea typeface="Meiryo UI" panose="020B0604030504040204" pitchFamily="50" charset="-128"/>
              </a:rPr>
              <a:t>の</a:t>
            </a:r>
            <a:r>
              <a:rPr lang="ja-JP" altLang="en-US" sz="2800" b="1" dirty="0" smtClean="0">
                <a:latin typeface="Meiryo UI" panose="020B0604030504040204" pitchFamily="50" charset="-128"/>
                <a:ea typeface="Meiryo UI" panose="020B0604030504040204" pitchFamily="50" charset="-128"/>
              </a:rPr>
              <a:t>分析</a:t>
            </a:r>
            <a:endParaRPr lang="en-US" altLang="ja-JP" sz="2800" b="1"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nvPr>
        </p:nvGraphicFramePr>
        <p:xfrm>
          <a:off x="224006" y="1179280"/>
          <a:ext cx="6444993" cy="5364480"/>
        </p:xfrm>
        <a:graphic>
          <a:graphicData uri="http://schemas.openxmlformats.org/drawingml/2006/table">
            <a:tbl>
              <a:tblPr firstRow="1" bandRow="1">
                <a:tableStyleId>{2D5ABB26-0587-4C30-8999-92F81FD0307C}</a:tableStyleId>
              </a:tblPr>
              <a:tblGrid>
                <a:gridCol w="1640527">
                  <a:extLst>
                    <a:ext uri="{9D8B030D-6E8A-4147-A177-3AD203B41FA5}">
                      <a16:colId xmlns:a16="http://schemas.microsoft.com/office/drawing/2014/main" val="413819154"/>
                    </a:ext>
                  </a:extLst>
                </a:gridCol>
                <a:gridCol w="868041">
                  <a:extLst>
                    <a:ext uri="{9D8B030D-6E8A-4147-A177-3AD203B41FA5}">
                      <a16:colId xmlns:a16="http://schemas.microsoft.com/office/drawing/2014/main" val="1432388864"/>
                    </a:ext>
                  </a:extLst>
                </a:gridCol>
                <a:gridCol w="1546198">
                  <a:extLst>
                    <a:ext uri="{9D8B030D-6E8A-4147-A177-3AD203B41FA5}">
                      <a16:colId xmlns:a16="http://schemas.microsoft.com/office/drawing/2014/main" val="80571352"/>
                    </a:ext>
                  </a:extLst>
                </a:gridCol>
                <a:gridCol w="1397003">
                  <a:extLst>
                    <a:ext uri="{9D8B030D-6E8A-4147-A177-3AD203B41FA5}">
                      <a16:colId xmlns:a16="http://schemas.microsoft.com/office/drawing/2014/main" val="59917814"/>
                    </a:ext>
                  </a:extLst>
                </a:gridCol>
                <a:gridCol w="993224">
                  <a:extLst>
                    <a:ext uri="{9D8B030D-6E8A-4147-A177-3AD203B41FA5}">
                      <a16:colId xmlns:a16="http://schemas.microsoft.com/office/drawing/2014/main" val="1619537296"/>
                    </a:ext>
                  </a:extLst>
                </a:gridCol>
              </a:tblGrid>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生存</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死亡</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P</a:t>
                      </a:r>
                      <a:r>
                        <a:rPr kumimoji="1" lang="ja-JP" altLang="en-US" sz="1600" dirty="0" smtClean="0">
                          <a:latin typeface="Meiryo UI" panose="020B0604030504040204" pitchFamily="50" charset="-128"/>
                          <a:ea typeface="Meiryo UI" panose="020B0604030504040204" pitchFamily="50" charset="-128"/>
                        </a:rPr>
                        <a:t>値</a:t>
                      </a:r>
                      <a:r>
                        <a:rPr lang="en-US" altLang="ja-JP" sz="1600" baseline="300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80256807"/>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N=1704</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N=86</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755157"/>
                  </a:ext>
                </a:extLst>
              </a:tr>
              <a:tr h="321506">
                <a:tc>
                  <a:txBody>
                    <a:bodyPr/>
                    <a:lstStyle/>
                    <a:p>
                      <a:r>
                        <a:rPr kumimoji="1" lang="ja-JP" altLang="en-US" sz="1600" dirty="0" smtClean="0">
                          <a:latin typeface="Meiryo UI" panose="020B0604030504040204" pitchFamily="50" charset="-128"/>
                          <a:ea typeface="Meiryo UI" panose="020B0604030504040204" pitchFamily="50" charset="-128"/>
                        </a:rPr>
                        <a:t>年齢</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r>
                        <a:rPr kumimoji="1" lang="en-US" altLang="ja-JP" sz="1600" dirty="0" smtClean="0">
                          <a:latin typeface="Meiryo UI" panose="020B0604030504040204" pitchFamily="50" charset="-128"/>
                          <a:ea typeface="Meiryo UI" panose="020B0604030504040204" pitchFamily="50" charset="-128"/>
                        </a:rPr>
                        <a:t>0-9</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28</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0</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58823217"/>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10-19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47</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77345163"/>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20-29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365</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62002299"/>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30-39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291</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98917016"/>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40-49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303</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3</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26048245"/>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50-59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256</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48404720"/>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60-69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153</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4132645"/>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70-79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146</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29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17682663"/>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80-89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87</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32</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02154866"/>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90-99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22</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5257382"/>
                  </a:ext>
                </a:extLst>
              </a:tr>
              <a:tr h="299793">
                <a:tc>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100</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2</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03253814"/>
                  </a:ext>
                </a:extLst>
              </a:tr>
              <a:tr h="299793">
                <a:tc>
                  <a:txBody>
                    <a:bodyPr/>
                    <a:lstStyle/>
                    <a:p>
                      <a:r>
                        <a:rPr kumimoji="1" lang="ja-JP" altLang="en-US" sz="1600" dirty="0" smtClean="0">
                          <a:latin typeface="Meiryo UI" panose="020B0604030504040204" pitchFamily="50" charset="-128"/>
                          <a:ea typeface="Meiryo UI" panose="020B0604030504040204" pitchFamily="50" charset="-128"/>
                        </a:rPr>
                        <a:t>性別</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男性</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927 (54.4%)</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53 (61.6%)</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0.15</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91184408"/>
                  </a:ext>
                </a:extLst>
              </a:tr>
              <a:tr h="299793">
                <a:tc>
                  <a:txBody>
                    <a:bodyPr/>
                    <a:lstStyle/>
                    <a:p>
                      <a:r>
                        <a:rPr kumimoji="1" lang="ja-JP" altLang="en-US" sz="1600" dirty="0" smtClean="0">
                          <a:latin typeface="Meiryo UI" panose="020B0604030504040204" pitchFamily="50" charset="-128"/>
                          <a:ea typeface="Meiryo UI" panose="020B0604030504040204" pitchFamily="50" charset="-128"/>
                        </a:rPr>
                        <a:t>基礎疾患</a:t>
                      </a:r>
                      <a:r>
                        <a:rPr kumimoji="1" lang="en-US" altLang="ja-JP" sz="1600" dirty="0" smtClean="0">
                          <a:latin typeface="Meiryo UI" panose="020B0604030504040204" pitchFamily="50" charset="-128"/>
                          <a:ea typeface="Meiryo UI" panose="020B0604030504040204" pitchFamily="50" charset="-128"/>
                        </a:rPr>
                        <a:t>*</a:t>
                      </a:r>
                      <a:r>
                        <a:rPr kumimoji="1" lang="en-US" altLang="ja-JP" sz="1600" baseline="30000" dirty="0" smtClean="0">
                          <a:latin typeface="Meiryo UI" panose="020B0604030504040204" pitchFamily="50" charset="-128"/>
                          <a:ea typeface="Meiryo UI" panose="020B0604030504040204" pitchFamily="50" charset="-128"/>
                        </a:rPr>
                        <a:t>1</a:t>
                      </a:r>
                      <a:endParaRPr kumimoji="1" lang="ja-JP" altLang="en-US" sz="1600" baseline="300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あり</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389 (22.5%)</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71 (82.6%)</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29164501"/>
                  </a:ext>
                </a:extLst>
              </a:tr>
              <a:tr h="299793">
                <a:tc>
                  <a:txBody>
                    <a:bodyPr/>
                    <a:lstStyle/>
                    <a:p>
                      <a:r>
                        <a:rPr kumimoji="1" lang="ja-JP" altLang="en-US" sz="1600" dirty="0" smtClean="0">
                          <a:latin typeface="Meiryo UI" panose="020B0604030504040204" pitchFamily="50" charset="-128"/>
                          <a:ea typeface="Meiryo UI" panose="020B0604030504040204" pitchFamily="50" charset="-128"/>
                        </a:rPr>
                        <a:t>院内感染患者</a:t>
                      </a:r>
                      <a:r>
                        <a:rPr kumimoji="1" lang="en-US" altLang="ja-JP" sz="1600" dirty="0" smtClean="0">
                          <a:latin typeface="Meiryo UI" panose="020B0604030504040204" pitchFamily="50" charset="-128"/>
                          <a:ea typeface="Meiryo UI" panose="020B0604030504040204" pitchFamily="50" charset="-128"/>
                        </a:rPr>
                        <a:t>*</a:t>
                      </a:r>
                      <a:r>
                        <a:rPr kumimoji="1" lang="en-US" altLang="ja-JP" sz="1600" baseline="30000" dirty="0" smtClean="0">
                          <a:latin typeface="Meiryo UI" panose="020B0604030504040204" pitchFamily="50" charset="-128"/>
                          <a:ea typeface="Meiryo UI" panose="020B0604030504040204" pitchFamily="50" charset="-128"/>
                        </a:rPr>
                        <a:t>2</a:t>
                      </a:r>
                      <a:endParaRPr kumimoji="1" lang="ja-JP" altLang="en-US" sz="1600" baseline="300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lang="en-US" altLang="ja-JP" sz="1600" dirty="0" smtClean="0">
                          <a:latin typeface="Meiryo UI" panose="020B0604030504040204" pitchFamily="50" charset="-128"/>
                          <a:ea typeface="Meiryo UI" panose="020B0604030504040204" pitchFamily="50" charset="-128"/>
                        </a:rPr>
                        <a:t>94 </a:t>
                      </a:r>
                      <a:r>
                        <a:rPr lang="en-US" altLang="ja-JP" sz="1600" smtClean="0">
                          <a:latin typeface="Meiryo UI" panose="020B0604030504040204" pitchFamily="50" charset="-128"/>
                          <a:ea typeface="Meiryo UI" panose="020B0604030504040204" pitchFamily="50" charset="-128"/>
                        </a:rPr>
                        <a:t>(5.5%)</a:t>
                      </a:r>
                      <a:endParaRPr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39</a:t>
                      </a:r>
                      <a:r>
                        <a:rPr kumimoji="1" lang="en-US" altLang="ja-JP" sz="1600" baseline="0" dirty="0" smtClean="0">
                          <a:latin typeface="Meiryo UI" panose="020B0604030504040204" pitchFamily="50" charset="-128"/>
                          <a:ea typeface="Meiryo UI" panose="020B0604030504040204" pitchFamily="50" charset="-128"/>
                        </a:rPr>
                        <a:t> (45.4%)</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3328119"/>
                  </a:ext>
                </a:extLst>
              </a:tr>
            </a:tbl>
          </a:graphicData>
        </a:graphic>
      </p:graphicFrame>
      <p:sp>
        <p:nvSpPr>
          <p:cNvPr id="19" name="テキスト ボックス 18"/>
          <p:cNvSpPr txBox="1"/>
          <p:nvPr/>
        </p:nvSpPr>
        <p:spPr>
          <a:xfrm>
            <a:off x="150741" y="762544"/>
            <a:ext cx="5870231"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表３．院内感染（患者）症例</a:t>
            </a:r>
            <a:r>
              <a:rPr lang="ja-JP" altLang="en-US" dirty="0" smtClean="0">
                <a:latin typeface="Meiryo UI" panose="020B0604030504040204" pitchFamily="50" charset="-128"/>
                <a:ea typeface="Meiryo UI" panose="020B0604030504040204" pitchFamily="50" charset="-128"/>
              </a:rPr>
              <a:t>と非院内感染患者との比較</a:t>
            </a:r>
            <a:endParaRPr lang="en-US" altLang="ja-JP" dirty="0" smtClean="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714941" y="4536148"/>
            <a:ext cx="3995523" cy="369332"/>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40</a:t>
            </a:r>
            <a:r>
              <a:rPr lang="ja-JP" altLang="en-US" dirty="0" smtClean="0">
                <a:latin typeface="Meiryo UI" panose="020B0604030504040204" pitchFamily="50" charset="-128"/>
                <a:ea typeface="Meiryo UI" panose="020B0604030504040204" pitchFamily="50" charset="-128"/>
              </a:rPr>
              <a:t>歳未満で死亡した症例はいなかった。</a:t>
            </a:r>
            <a:endParaRPr lang="en-US" altLang="ja-JP" dirty="0" smtClean="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7150856" y="5897429"/>
            <a:ext cx="5350493" cy="646331"/>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en-US" altLang="ja-JP" sz="1200" baseline="300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基礎</a:t>
            </a:r>
            <a:r>
              <a:rPr lang="ja-JP" altLang="en-US" sz="1200" dirty="0">
                <a:latin typeface="Meiryo UI" panose="020B0604030504040204" pitchFamily="50" charset="-128"/>
                <a:ea typeface="Meiryo UI" panose="020B0604030504040204" pitchFamily="50" charset="-128"/>
              </a:rPr>
              <a:t>疾患</a:t>
            </a:r>
            <a:r>
              <a:rPr lang="ja-JP" altLang="en-US" sz="1200" dirty="0" smtClean="0">
                <a:latin typeface="Meiryo UI" panose="020B0604030504040204" pitchFamily="50" charset="-128"/>
                <a:ea typeface="Meiryo UI" panose="020B0604030504040204" pitchFamily="50" charset="-128"/>
              </a:rPr>
              <a:t>は相談・受診の目安で示されている重症化のリスクが高い疾患</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以外の既往症も含む</a:t>
            </a:r>
            <a:endParaRPr kumimoji="1"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a:t>
            </a:r>
            <a:r>
              <a:rPr lang="en-US" altLang="ja-JP" sz="1200" baseline="300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医療</a:t>
            </a:r>
            <a:r>
              <a:rPr lang="ja-JP" altLang="en-US" sz="1200" dirty="0">
                <a:latin typeface="Meiryo UI" panose="020B0604030504040204" pitchFamily="50" charset="-128"/>
                <a:ea typeface="Meiryo UI" panose="020B0604030504040204" pitchFamily="50" charset="-128"/>
              </a:rPr>
              <a:t>従事者の院内感染症例は非院内感染患者として</a:t>
            </a:r>
            <a:r>
              <a:rPr lang="ja-JP" altLang="en-US" sz="1200" dirty="0" smtClean="0">
                <a:latin typeface="Meiryo UI" panose="020B0604030504040204" pitchFamily="50" charset="-128"/>
                <a:ea typeface="Meiryo UI" panose="020B0604030504040204" pitchFamily="50" charset="-128"/>
              </a:rPr>
              <a:t>扱った</a:t>
            </a:r>
            <a:endParaRPr lang="en-US" altLang="ja-JP" sz="12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nvPr>
        </p:nvGraphicFramePr>
        <p:xfrm>
          <a:off x="6803695" y="1131876"/>
          <a:ext cx="5261317" cy="1920240"/>
        </p:xfrm>
        <a:graphic>
          <a:graphicData uri="http://schemas.openxmlformats.org/drawingml/2006/table">
            <a:tbl>
              <a:tblPr firstRow="1" bandRow="1">
                <a:tableStyleId>{2D5ABB26-0587-4C30-8999-92F81FD0307C}</a:tableStyleId>
              </a:tblPr>
              <a:tblGrid>
                <a:gridCol w="1012874">
                  <a:extLst>
                    <a:ext uri="{9D8B030D-6E8A-4147-A177-3AD203B41FA5}">
                      <a16:colId xmlns:a16="http://schemas.microsoft.com/office/drawing/2014/main" val="413819154"/>
                    </a:ext>
                  </a:extLst>
                </a:gridCol>
                <a:gridCol w="1167618">
                  <a:extLst>
                    <a:ext uri="{9D8B030D-6E8A-4147-A177-3AD203B41FA5}">
                      <a16:colId xmlns:a16="http://schemas.microsoft.com/office/drawing/2014/main" val="1432388864"/>
                    </a:ext>
                  </a:extLst>
                </a:gridCol>
                <a:gridCol w="1925276">
                  <a:extLst>
                    <a:ext uri="{9D8B030D-6E8A-4147-A177-3AD203B41FA5}">
                      <a16:colId xmlns:a16="http://schemas.microsoft.com/office/drawing/2014/main" val="80571352"/>
                    </a:ext>
                  </a:extLst>
                </a:gridCol>
                <a:gridCol w="1155549">
                  <a:extLst>
                    <a:ext uri="{9D8B030D-6E8A-4147-A177-3AD203B41FA5}">
                      <a16:colId xmlns:a16="http://schemas.microsoft.com/office/drawing/2014/main" val="1619537296"/>
                    </a:ext>
                  </a:extLst>
                </a:gridCol>
              </a:tblGrid>
              <a:tr h="265536">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オッズ比</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600" dirty="0" smtClean="0">
                          <a:latin typeface="Meiryo UI" panose="020B0604030504040204" pitchFamily="50" charset="-128"/>
                          <a:ea typeface="Meiryo UI" panose="020B0604030504040204" pitchFamily="50" charset="-128"/>
                        </a:rPr>
                        <a:t>(95%</a:t>
                      </a:r>
                      <a:r>
                        <a:rPr kumimoji="1" lang="ja-JP" altLang="en-US" sz="1600" dirty="0" smtClean="0">
                          <a:latin typeface="Meiryo UI" panose="020B0604030504040204" pitchFamily="50" charset="-128"/>
                          <a:ea typeface="Meiryo UI" panose="020B0604030504040204" pitchFamily="50" charset="-128"/>
                        </a:rPr>
                        <a:t>信頼区間</a:t>
                      </a:r>
                      <a:r>
                        <a:rPr kumimoji="1" lang="en-US" altLang="ja-JP"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P</a:t>
                      </a:r>
                      <a:r>
                        <a:rPr kumimoji="1" lang="ja-JP" altLang="en-US" sz="1600" dirty="0" smtClean="0">
                          <a:latin typeface="Meiryo UI" panose="020B0604030504040204" pitchFamily="50" charset="-128"/>
                          <a:ea typeface="Meiryo UI" panose="020B0604030504040204" pitchFamily="50" charset="-128"/>
                        </a:rPr>
                        <a:t>値</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80256807"/>
                  </a:ext>
                </a:extLst>
              </a:tr>
              <a:tr h="324000">
                <a:tc>
                  <a:txBody>
                    <a:bodyPr/>
                    <a:lstStyle/>
                    <a:p>
                      <a:r>
                        <a:rPr kumimoji="1" lang="ja-JP" altLang="en-US" sz="1600" b="0" dirty="0" smtClean="0">
                          <a:latin typeface="Meiryo UI" panose="020B0604030504040204" pitchFamily="50" charset="-128"/>
                          <a:ea typeface="Meiryo UI" panose="020B0604030504040204" pitchFamily="50" charset="-128"/>
                        </a:rPr>
                        <a:t>年齢</a:t>
                      </a:r>
                      <a:endParaRPr kumimoji="1" lang="ja-JP" altLang="en-US" sz="1600" b="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tcPr>
                </a:tc>
                <a:tc>
                  <a:txBody>
                    <a:bodyPr/>
                    <a:lstStyle/>
                    <a:p>
                      <a:r>
                        <a:rPr kumimoji="1" lang="en-US" altLang="ja-JP" sz="1600" b="0" dirty="0" smtClean="0">
                          <a:latin typeface="Meiryo UI" panose="020B0604030504040204" pitchFamily="50" charset="-128"/>
                          <a:ea typeface="Meiryo UI" panose="020B0604030504040204" pitchFamily="50" charset="-128"/>
                        </a:rPr>
                        <a:t>1</a:t>
                      </a:r>
                      <a:r>
                        <a:rPr kumimoji="1" lang="ja-JP" altLang="en-US" sz="1600" b="0" dirty="0" smtClean="0">
                          <a:latin typeface="Meiryo UI" panose="020B0604030504040204" pitchFamily="50" charset="-128"/>
                          <a:ea typeface="Meiryo UI" panose="020B0604030504040204" pitchFamily="50" charset="-128"/>
                        </a:rPr>
                        <a:t>歳上昇毎</a:t>
                      </a:r>
                      <a:endParaRPr kumimoji="1" lang="ja-JP" altLang="en-US" sz="1600" b="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tcPr>
                </a:tc>
                <a:tc>
                  <a:txBody>
                    <a:bodyPr/>
                    <a:lstStyle/>
                    <a:p>
                      <a:pPr algn="ctr"/>
                      <a:r>
                        <a:rPr kumimoji="1" lang="en-US" altLang="ja-JP" sz="1600" b="0" dirty="0" smtClean="0">
                          <a:latin typeface="Meiryo UI" panose="020B0604030504040204" pitchFamily="50" charset="-128"/>
                          <a:ea typeface="Meiryo UI" panose="020B0604030504040204" pitchFamily="50" charset="-128"/>
                        </a:rPr>
                        <a:t>1.08 (1.06-1.10)</a:t>
                      </a:r>
                      <a:endParaRPr kumimoji="1" lang="ja-JP" altLang="en-US" sz="1600" b="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tcPr>
                </a:tc>
                <a:tc>
                  <a:txBody>
                    <a:bodyPr/>
                    <a:lstStyle/>
                    <a:p>
                      <a:pPr algn="ctr"/>
                      <a:r>
                        <a:rPr kumimoji="1" lang="en-US" altLang="ja-JP" sz="1600" b="0" dirty="0" smtClean="0">
                          <a:latin typeface="Meiryo UI" panose="020B0604030504040204" pitchFamily="50" charset="-128"/>
                          <a:ea typeface="Meiryo UI" panose="020B0604030504040204" pitchFamily="50" charset="-128"/>
                        </a:rPr>
                        <a:t>&lt;0.001</a:t>
                      </a:r>
                      <a:endParaRPr kumimoji="1" lang="ja-JP" altLang="en-US" sz="1600" b="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tcPr>
                </a:tc>
                <a:extLst>
                  <a:ext uri="{0D108BD9-81ED-4DB2-BD59-A6C34878D82A}">
                    <a16:rowId xmlns:a16="http://schemas.microsoft.com/office/drawing/2014/main" val="758823217"/>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男性</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en-US" altLang="ja-JP" sz="1600" dirty="0" smtClean="0">
                          <a:latin typeface="Meiryo UI" panose="020B0604030504040204" pitchFamily="50" charset="-128"/>
                          <a:ea typeface="Meiryo UI" panose="020B0604030504040204" pitchFamily="50" charset="-128"/>
                        </a:rPr>
                        <a:t>vs. </a:t>
                      </a:r>
                      <a:r>
                        <a:rPr kumimoji="1" lang="ja-JP" altLang="en-US" sz="1600" dirty="0" smtClean="0">
                          <a:latin typeface="Meiryo UI" panose="020B0604030504040204" pitchFamily="50" charset="-128"/>
                          <a:ea typeface="Meiryo UI" panose="020B0604030504040204" pitchFamily="50" charset="-128"/>
                        </a:rPr>
                        <a:t>女性</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1.54 (0.91-2.61)</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0.11</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7976653"/>
                  </a:ext>
                </a:extLst>
              </a:tr>
              <a:tr h="324000">
                <a:tc>
                  <a:txBody>
                    <a:bodyPr/>
                    <a:lstStyle/>
                    <a:p>
                      <a:r>
                        <a:rPr kumimoji="1" lang="ja-JP" altLang="en-US" sz="1600" b="0" dirty="0" smtClean="0">
                          <a:latin typeface="Meiryo UI" panose="020B0604030504040204" pitchFamily="50" charset="-128"/>
                          <a:ea typeface="Meiryo UI" panose="020B0604030504040204" pitchFamily="50" charset="-128"/>
                        </a:rPr>
                        <a:t>基礎疾患</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dirty="0" smtClean="0">
                          <a:latin typeface="Meiryo UI" panose="020B0604030504040204" pitchFamily="50" charset="-128"/>
                          <a:ea typeface="Meiryo UI" panose="020B0604030504040204" pitchFamily="50" charset="-128"/>
                        </a:rPr>
                        <a:t>vs. </a:t>
                      </a:r>
                      <a:r>
                        <a:rPr kumimoji="1" lang="ja-JP" altLang="en-US" sz="1600" b="0" dirty="0" smtClean="0">
                          <a:latin typeface="Meiryo UI" panose="020B0604030504040204" pitchFamily="50" charset="-128"/>
                          <a:ea typeface="Meiryo UI" panose="020B0604030504040204" pitchFamily="50" charset="-128"/>
                        </a:rPr>
                        <a:t>なし</a:t>
                      </a:r>
                    </a:p>
                  </a:txBody>
                  <a:tcPr/>
                </a:tc>
                <a:tc>
                  <a:txBody>
                    <a:bodyPr/>
                    <a:lstStyle/>
                    <a:p>
                      <a:pPr algn="ctr"/>
                      <a:r>
                        <a:rPr kumimoji="1" lang="en-US" altLang="ja-JP" sz="1600" b="0" dirty="0" smtClean="0">
                          <a:latin typeface="Meiryo UI" panose="020B0604030504040204" pitchFamily="50" charset="-128"/>
                          <a:ea typeface="Meiryo UI" panose="020B0604030504040204" pitchFamily="50" charset="-128"/>
                        </a:rPr>
                        <a:t>3.50 (1.80-6.79)</a:t>
                      </a:r>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0" dirty="0" smtClean="0">
                          <a:latin typeface="Meiryo UI" panose="020B0604030504040204" pitchFamily="50" charset="-128"/>
                          <a:ea typeface="Meiryo UI" panose="020B0604030504040204" pitchFamily="50" charset="-128"/>
                        </a:rPr>
                        <a:t>&lt;0.001</a:t>
                      </a:r>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82324538"/>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院内感染</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en-US" altLang="ja-JP" sz="1600" dirty="0" smtClean="0">
                          <a:latin typeface="Meiryo UI" panose="020B0604030504040204" pitchFamily="50" charset="-128"/>
                          <a:ea typeface="Meiryo UI" panose="020B0604030504040204" pitchFamily="50" charset="-128"/>
                        </a:rPr>
                        <a:t>vs. </a:t>
                      </a:r>
                      <a:r>
                        <a:rPr kumimoji="1" lang="ja-JP" altLang="en-US" sz="1600" dirty="0" smtClean="0">
                          <a:latin typeface="Meiryo UI" panose="020B0604030504040204" pitchFamily="50" charset="-128"/>
                          <a:ea typeface="Meiryo UI" panose="020B0604030504040204" pitchFamily="50" charset="-128"/>
                        </a:rPr>
                        <a:t>なし</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1.43 (0.79-2.56)</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0.23</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978445"/>
                  </a:ext>
                </a:extLst>
              </a:tr>
            </a:tbl>
          </a:graphicData>
        </a:graphic>
      </p:graphicFrame>
      <p:sp>
        <p:nvSpPr>
          <p:cNvPr id="15" name="テキスト ボックス 14"/>
          <p:cNvSpPr txBox="1"/>
          <p:nvPr/>
        </p:nvSpPr>
        <p:spPr>
          <a:xfrm>
            <a:off x="6668999" y="712978"/>
            <a:ext cx="3684821" cy="369332"/>
          </a:xfrm>
          <a:prstGeom prst="rect">
            <a:avLst/>
          </a:prstGeom>
          <a:noFill/>
          <a:ln>
            <a:noFill/>
          </a:ln>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表４．死亡に</a:t>
            </a:r>
            <a:r>
              <a:rPr lang="ja-JP" altLang="en-US" dirty="0">
                <a:latin typeface="Meiryo UI" panose="020B0604030504040204" pitchFamily="50" charset="-128"/>
                <a:ea typeface="Meiryo UI" panose="020B0604030504040204" pitchFamily="50" charset="-128"/>
              </a:rPr>
              <a:t>関連</a:t>
            </a:r>
            <a:r>
              <a:rPr lang="ja-JP" altLang="en-US" dirty="0" smtClean="0">
                <a:latin typeface="Meiryo UI" panose="020B0604030504040204" pitchFamily="50" charset="-128"/>
                <a:ea typeface="Meiryo UI" panose="020B0604030504040204" pitchFamily="50" charset="-128"/>
              </a:rPr>
              <a:t>する</a:t>
            </a:r>
            <a:r>
              <a:rPr lang="ja-JP" altLang="en-US" dirty="0">
                <a:latin typeface="Meiryo UI" panose="020B0604030504040204" pitchFamily="50" charset="-128"/>
                <a:ea typeface="Meiryo UI" panose="020B0604030504040204" pitchFamily="50" charset="-128"/>
              </a:rPr>
              <a:t>因子</a:t>
            </a:r>
            <a:r>
              <a:rPr lang="ja-JP" altLang="en-US" dirty="0" smtClean="0">
                <a:latin typeface="Meiryo UI" panose="020B0604030504040204" pitchFamily="50" charset="-128"/>
                <a:ea typeface="Meiryo UI" panose="020B0604030504040204" pitchFamily="50" charset="-128"/>
              </a:rPr>
              <a:t>の</a:t>
            </a:r>
            <a:r>
              <a:rPr lang="ja-JP" altLang="en-US" dirty="0">
                <a:latin typeface="Meiryo UI" panose="020B0604030504040204" pitchFamily="50" charset="-128"/>
                <a:ea typeface="Meiryo UI" panose="020B0604030504040204" pitchFamily="50" charset="-128"/>
              </a:rPr>
              <a:t>検討</a:t>
            </a:r>
            <a:endParaRPr lang="en-US" altLang="ja-JP"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8712702" y="3057700"/>
            <a:ext cx="4114286"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多変量ロジスティック回帰モデルを用いて分析を行った</a:t>
            </a:r>
            <a:endParaRPr kumimoji="1" lang="ja-JP" altLang="en-US" sz="12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709212" y="3944232"/>
            <a:ext cx="5387011" cy="369332"/>
          </a:xfrm>
          <a:prstGeom prst="rect">
            <a:avLst/>
          </a:prstGeom>
          <a:noFill/>
          <a:ln>
            <a:noFill/>
          </a:ln>
        </p:spPr>
        <p:txBody>
          <a:bodyPr wrap="square" rtlCol="0">
            <a:spAutoFit/>
          </a:bodyPr>
          <a:lstStyle/>
          <a:p>
            <a:r>
              <a:rPr lang="ja-JP" altLang="en-US" dirty="0" smtClean="0">
                <a:latin typeface="Meiryo UI" panose="020B0604030504040204" pitchFamily="50" charset="-128"/>
                <a:ea typeface="Meiryo UI" panose="020B0604030504040204" pitchFamily="50" charset="-128"/>
              </a:rPr>
              <a:t>・死亡と、年齢</a:t>
            </a:r>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基礎疾患の有無に</a:t>
            </a:r>
            <a:r>
              <a:rPr lang="ja-JP" altLang="en-US" dirty="0">
                <a:latin typeface="Meiryo UI" panose="020B0604030504040204" pitchFamily="50" charset="-128"/>
                <a:ea typeface="Meiryo UI" panose="020B0604030504040204" pitchFamily="50" charset="-128"/>
              </a:rPr>
              <a:t>は</a:t>
            </a:r>
            <a:r>
              <a:rPr lang="ja-JP" altLang="en-US" dirty="0" smtClean="0">
                <a:latin typeface="Meiryo UI" panose="020B0604030504040204" pitchFamily="50" charset="-128"/>
                <a:ea typeface="Meiryo UI" panose="020B0604030504040204" pitchFamily="50" charset="-128"/>
              </a:rPr>
              <a:t>関連がある。</a:t>
            </a:r>
            <a:endParaRPr lang="en-US" altLang="ja-JP" dirty="0" smtClean="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6709213" y="5049564"/>
            <a:ext cx="5387010" cy="646331"/>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・死亡例において、</a:t>
            </a:r>
            <a:r>
              <a:rPr lang="ja-JP" altLang="en-US" dirty="0" smtClean="0">
                <a:latin typeface="Meiryo UI" panose="020B0604030504040204" pitchFamily="50" charset="-128"/>
                <a:ea typeface="Meiryo UI" panose="020B0604030504040204" pitchFamily="50" charset="-128"/>
              </a:rPr>
              <a:t>高齢か</a:t>
            </a:r>
            <a:r>
              <a:rPr lang="ja-JP" altLang="en-US" dirty="0">
                <a:latin typeface="Meiryo UI" panose="020B0604030504040204" pitchFamily="50" charset="-128"/>
                <a:ea typeface="Meiryo UI" panose="020B0604030504040204" pitchFamily="50" charset="-128"/>
              </a:rPr>
              <a:t>つ</a:t>
            </a:r>
            <a:r>
              <a:rPr lang="ja-JP" altLang="en-US" dirty="0" smtClean="0">
                <a:latin typeface="Meiryo UI" panose="020B0604030504040204" pitchFamily="50" charset="-128"/>
                <a:ea typeface="Meiryo UI" panose="020B0604030504040204" pitchFamily="50" charset="-128"/>
              </a:rPr>
              <a:t>基礎疾患を有する院内感染</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患者の割合が高い。</a:t>
            </a:r>
            <a:endParaRPr lang="en-US" altLang="ja-JP" dirty="0" smtClean="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2610352" y="6512843"/>
            <a:ext cx="4114286" cy="276999"/>
          </a:xfrm>
          <a:prstGeom prst="rect">
            <a:avLst/>
          </a:prstGeom>
          <a:noFill/>
        </p:spPr>
        <p:txBody>
          <a:bodyPr wrap="square" rtlCol="0">
            <a:spAutoFit/>
          </a:bodyPr>
          <a:lstStyle/>
          <a:p>
            <a:pPr algn="r"/>
            <a:r>
              <a:rPr kumimoji="1" lang="ja-JP" altLang="en-US" sz="1200" dirty="0" smtClean="0">
                <a:latin typeface="Meiryo UI" panose="020B0604030504040204" pitchFamily="50" charset="-128"/>
                <a:ea typeface="Meiryo UI" panose="020B0604030504040204" pitchFamily="50" charset="-128"/>
              </a:rPr>
              <a:t>カイ二乗検定を用いて分析を行った</a:t>
            </a:r>
            <a:endParaRPr kumimoji="1" lang="ja-JP" altLang="en-US" sz="12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7150856" y="6520640"/>
            <a:ext cx="4262510" cy="276999"/>
          </a:xfrm>
          <a:prstGeom prst="rect">
            <a:avLst/>
          </a:prstGeom>
          <a:noFill/>
        </p:spPr>
        <p:txBody>
          <a:bodyPr wrap="square" rtlCol="0">
            <a:spAutoFit/>
          </a:bodyPr>
          <a:lstStyle/>
          <a:p>
            <a:r>
              <a:rPr lang="en-US" altLang="ja-JP" sz="1200" baseline="300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P</a:t>
            </a:r>
            <a:r>
              <a:rPr kumimoji="1" lang="ja-JP" altLang="en-US" sz="1200" dirty="0" smtClean="0">
                <a:latin typeface="Meiryo UI" panose="020B0604030504040204" pitchFamily="50" charset="-128"/>
                <a:ea typeface="Meiryo UI" panose="020B0604030504040204" pitchFamily="50" charset="-128"/>
              </a:rPr>
              <a:t>値</a:t>
            </a:r>
            <a:r>
              <a:rPr lang="en-US" altLang="ja-JP" sz="1200" dirty="0">
                <a:latin typeface="Meiryo UI" panose="020B0604030504040204" pitchFamily="50" charset="-128"/>
                <a:ea typeface="Meiryo UI" panose="020B0604030504040204" pitchFamily="50" charset="-128"/>
              </a:rPr>
              <a:t>&lt;</a:t>
            </a:r>
            <a:r>
              <a:rPr kumimoji="1" lang="en-US" altLang="ja-JP" sz="1200" dirty="0" smtClean="0">
                <a:latin typeface="Meiryo UI" panose="020B0604030504040204" pitchFamily="50" charset="-128"/>
                <a:ea typeface="Meiryo UI" panose="020B0604030504040204" pitchFamily="50" charset="-128"/>
              </a:rPr>
              <a:t>0.05</a:t>
            </a:r>
            <a:r>
              <a:rPr kumimoji="1" lang="ja-JP" altLang="en-US" sz="1200" dirty="0" smtClean="0">
                <a:latin typeface="Meiryo UI" panose="020B0604030504040204" pitchFamily="50" charset="-128"/>
                <a:ea typeface="Meiryo UI" panose="020B0604030504040204" pitchFamily="50" charset="-128"/>
              </a:rPr>
              <a:t>を有意とした</a:t>
            </a:r>
            <a:endParaRPr kumimoji="1" lang="ja-JP" altLang="en-US" sz="12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1750698" y="6447327"/>
            <a:ext cx="523363" cy="369332"/>
          </a:xfrm>
          <a:prstGeom prst="rect">
            <a:avLst/>
          </a:prstGeom>
          <a:noFill/>
        </p:spPr>
        <p:txBody>
          <a:bodyPr wrap="square" rtlCol="0">
            <a:spAutoFit/>
          </a:bodyPr>
          <a:lstStyle/>
          <a:p>
            <a:r>
              <a:rPr lang="ja-JP" altLang="en-US" dirty="0" smtClean="0"/>
              <a:t>７</a:t>
            </a:r>
            <a:endParaRPr kumimoji="1" lang="ja-JP" altLang="en-US" dirty="0"/>
          </a:p>
        </p:txBody>
      </p:sp>
    </p:spTree>
    <p:extLst>
      <p:ext uri="{BB962C8B-B14F-4D97-AF65-F5344CB8AC3E}">
        <p14:creationId xmlns:p14="http://schemas.microsoft.com/office/powerpoint/2010/main" val="2208917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7120009" y="5231676"/>
            <a:ext cx="4920200" cy="906397"/>
          </a:xfrm>
          <a:prstGeom prst="round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7120009" y="1788657"/>
            <a:ext cx="4920200" cy="906397"/>
          </a:xfrm>
          <a:prstGeom prst="round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260664" y="2797791"/>
            <a:ext cx="6832049" cy="329668"/>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0"/>
            <a:ext cx="12192000" cy="64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参考：院内感染患者の分析</a:t>
            </a:r>
            <a:endParaRPr lang="en-US" altLang="ja-JP" sz="2800" b="1" dirty="0" smtClean="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7147304" y="1891394"/>
            <a:ext cx="4920200" cy="646331"/>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・死亡率は非院内感染患者では</a:t>
            </a:r>
            <a:r>
              <a:rPr kumimoji="1" lang="en-US" altLang="ja-JP" dirty="0" smtClean="0">
                <a:latin typeface="Meiryo UI" panose="020B0604030504040204" pitchFamily="50" charset="-128"/>
                <a:ea typeface="Meiryo UI" panose="020B0604030504040204" pitchFamily="50" charset="-128"/>
              </a:rPr>
              <a:t>2.8%</a:t>
            </a:r>
            <a:r>
              <a:rPr kumimoji="1" lang="ja-JP" altLang="en-US" dirty="0" smtClean="0">
                <a:latin typeface="Meiryo UI" panose="020B0604030504040204" pitchFamily="50" charset="-128"/>
                <a:ea typeface="Meiryo UI" panose="020B0604030504040204" pitchFamily="50" charset="-128"/>
              </a:rPr>
              <a:t>であったのに</a:t>
            </a:r>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対し、院内感染症例では</a:t>
            </a:r>
            <a:r>
              <a:rPr lang="en-US" altLang="ja-JP" dirty="0" smtClean="0">
                <a:latin typeface="Meiryo UI" panose="020B0604030504040204" pitchFamily="50" charset="-128"/>
                <a:ea typeface="Meiryo UI" panose="020B0604030504040204" pitchFamily="50" charset="-128"/>
              </a:rPr>
              <a:t>29</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と高かった。</a:t>
            </a:r>
            <a:endParaRPr lang="en-US" altLang="ja-JP" dirty="0" smtClean="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nvPr>
        </p:nvGraphicFramePr>
        <p:xfrm>
          <a:off x="366176" y="1091495"/>
          <a:ext cx="6726537" cy="2035964"/>
        </p:xfrm>
        <a:graphic>
          <a:graphicData uri="http://schemas.openxmlformats.org/drawingml/2006/table">
            <a:tbl>
              <a:tblPr firstRow="1" bandRow="1">
                <a:tableStyleId>{2D5ABB26-0587-4C30-8999-92F81FD0307C}</a:tableStyleId>
              </a:tblPr>
              <a:tblGrid>
                <a:gridCol w="1177652">
                  <a:extLst>
                    <a:ext uri="{9D8B030D-6E8A-4147-A177-3AD203B41FA5}">
                      <a16:colId xmlns:a16="http://schemas.microsoft.com/office/drawing/2014/main" val="413819154"/>
                    </a:ext>
                  </a:extLst>
                </a:gridCol>
                <a:gridCol w="896264">
                  <a:extLst>
                    <a:ext uri="{9D8B030D-6E8A-4147-A177-3AD203B41FA5}">
                      <a16:colId xmlns:a16="http://schemas.microsoft.com/office/drawing/2014/main" val="1432388864"/>
                    </a:ext>
                  </a:extLst>
                </a:gridCol>
                <a:gridCol w="1825480">
                  <a:extLst>
                    <a:ext uri="{9D8B030D-6E8A-4147-A177-3AD203B41FA5}">
                      <a16:colId xmlns:a16="http://schemas.microsoft.com/office/drawing/2014/main" val="80571352"/>
                    </a:ext>
                  </a:extLst>
                </a:gridCol>
                <a:gridCol w="1825480">
                  <a:extLst>
                    <a:ext uri="{9D8B030D-6E8A-4147-A177-3AD203B41FA5}">
                      <a16:colId xmlns:a16="http://schemas.microsoft.com/office/drawing/2014/main" val="59917814"/>
                    </a:ext>
                  </a:extLst>
                </a:gridCol>
                <a:gridCol w="1001661">
                  <a:extLst>
                    <a:ext uri="{9D8B030D-6E8A-4147-A177-3AD203B41FA5}">
                      <a16:colId xmlns:a16="http://schemas.microsoft.com/office/drawing/2014/main" val="1619537296"/>
                    </a:ext>
                  </a:extLst>
                </a:gridCol>
              </a:tblGrid>
              <a:tr h="265536">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院内感染患者</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非院内感染患者</a:t>
                      </a:r>
                      <a:r>
                        <a:rPr kumimoji="1" lang="en-US" altLang="ja-JP" sz="1600" baseline="30000" dirty="0" smtClean="0">
                          <a:latin typeface="Meiryo UI" panose="020B0604030504040204" pitchFamily="50" charset="-128"/>
                          <a:ea typeface="Meiryo UI" panose="020B0604030504040204" pitchFamily="50" charset="-128"/>
                        </a:rPr>
                        <a:t>*1</a:t>
                      </a:r>
                      <a:endParaRPr kumimoji="1" lang="ja-JP" altLang="en-US" sz="1600" baseline="300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P</a:t>
                      </a:r>
                      <a:r>
                        <a:rPr kumimoji="1" lang="ja-JP" altLang="en-US" sz="1600" dirty="0" smtClean="0">
                          <a:latin typeface="Meiryo UI" panose="020B0604030504040204" pitchFamily="50" charset="-128"/>
                          <a:ea typeface="Meiryo UI" panose="020B0604030504040204" pitchFamily="50" charset="-128"/>
                        </a:rPr>
                        <a:t>値</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80256807"/>
                  </a:ext>
                </a:extLst>
              </a:tr>
              <a:tr h="324000">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N=133</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N=1657</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755157"/>
                  </a:ext>
                </a:extLst>
              </a:tr>
              <a:tr h="359564">
                <a:tc>
                  <a:txBody>
                    <a:bodyPr/>
                    <a:lstStyle/>
                    <a:p>
                      <a:r>
                        <a:rPr kumimoji="1" lang="ja-JP" altLang="en-US" sz="1600" dirty="0" smtClean="0">
                          <a:latin typeface="Meiryo UI" panose="020B0604030504040204" pitchFamily="50" charset="-128"/>
                          <a:ea typeface="Meiryo UI" panose="020B0604030504040204" pitchFamily="50" charset="-128"/>
                        </a:rPr>
                        <a:t>年齢</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r>
                        <a:rPr kumimoji="1" lang="ja-JP" altLang="en-US" sz="1600" dirty="0" smtClean="0">
                          <a:latin typeface="Meiryo UI" panose="020B0604030504040204" pitchFamily="50" charset="-128"/>
                          <a:ea typeface="Meiryo UI" panose="020B0604030504040204" pitchFamily="50" charset="-128"/>
                        </a:rPr>
                        <a:t>中央値</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80 (72-87)</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43 (28-58)</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58823217"/>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性別</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男性</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76 (54.6%)</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904 (54.6%)</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0.95</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41438286"/>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基礎疾患</a:t>
                      </a:r>
                      <a:r>
                        <a:rPr kumimoji="1" lang="ja-JP" altLang="en-US" sz="1600" baseline="30000" dirty="0" smtClean="0">
                          <a:latin typeface="Meiryo UI" panose="020B0604030504040204" pitchFamily="50" charset="-128"/>
                          <a:ea typeface="Meiryo UI" panose="020B0604030504040204" pitchFamily="50" charset="-128"/>
                        </a:rPr>
                        <a:t>*</a:t>
                      </a:r>
                      <a:r>
                        <a:rPr kumimoji="1" lang="en-US" altLang="ja-JP" sz="1600" baseline="30000" dirty="0" smtClean="0">
                          <a:latin typeface="Meiryo UI" panose="020B0604030504040204" pitchFamily="50" charset="-128"/>
                          <a:ea typeface="Meiryo UI" panose="020B0604030504040204" pitchFamily="50" charset="-128"/>
                        </a:rPr>
                        <a:t>2</a:t>
                      </a:r>
                      <a:endParaRPr kumimoji="1" lang="ja-JP" altLang="en-US" sz="1600" baseline="300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あり</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lang="en-US" altLang="ja-JP" sz="1600" dirty="0" smtClean="0">
                          <a:latin typeface="Meiryo UI" panose="020B0604030504040204" pitchFamily="50" charset="-128"/>
                          <a:ea typeface="Meiryo UI" panose="020B0604030504040204" pitchFamily="50" charset="-128"/>
                        </a:rPr>
                        <a:t>133 (100%)</a:t>
                      </a:r>
                      <a:endParaRPr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327 (19.7%)</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22646739"/>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死亡</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l"/>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lang="en-US" altLang="ja-JP" sz="1600" dirty="0" smtClean="0">
                          <a:latin typeface="Meiryo UI" panose="020B0604030504040204" pitchFamily="50" charset="-128"/>
                          <a:ea typeface="Meiryo UI" panose="020B0604030504040204" pitchFamily="50" charset="-128"/>
                        </a:rPr>
                        <a:t>39</a:t>
                      </a:r>
                      <a:r>
                        <a:rPr lang="en-US" altLang="ja-JP" sz="1600" baseline="0" dirty="0" smtClean="0">
                          <a:latin typeface="Meiryo UI" panose="020B0604030504040204" pitchFamily="50" charset="-128"/>
                          <a:ea typeface="Meiryo UI" panose="020B0604030504040204" pitchFamily="50" charset="-128"/>
                        </a:rPr>
                        <a:t> (29.3%)</a:t>
                      </a:r>
                      <a:endParaRPr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47 (2.8%)</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978445"/>
                  </a:ext>
                </a:extLst>
              </a:tr>
            </a:tbl>
          </a:graphicData>
        </a:graphic>
      </p:graphicFrame>
      <p:sp>
        <p:nvSpPr>
          <p:cNvPr id="19" name="テキスト ボックス 18"/>
          <p:cNvSpPr txBox="1"/>
          <p:nvPr/>
        </p:nvSpPr>
        <p:spPr>
          <a:xfrm>
            <a:off x="260665" y="692858"/>
            <a:ext cx="5930505"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表５．院内感染（患者）症例</a:t>
            </a:r>
            <a:r>
              <a:rPr lang="ja-JP" altLang="en-US" dirty="0" smtClean="0">
                <a:latin typeface="Meiryo UI" panose="020B0604030504040204" pitchFamily="50" charset="-128"/>
                <a:ea typeface="Meiryo UI" panose="020B0604030504040204" pitchFamily="50" charset="-128"/>
              </a:rPr>
              <a:t>と非院内感染患者との比較</a:t>
            </a:r>
            <a:endParaRPr lang="en-US" altLang="ja-JP"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5822308" y="742943"/>
            <a:ext cx="4724389"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baseline="30000" dirty="0" smtClean="0">
                <a:latin typeface="Meiryo UI" panose="020B0604030504040204" pitchFamily="50" charset="-128"/>
                <a:ea typeface="Meiryo UI" panose="020B0604030504040204" pitchFamily="50" charset="-128"/>
              </a:rPr>
              <a:t>＊</a:t>
            </a:r>
            <a:r>
              <a:rPr kumimoji="1" lang="en-US" altLang="ja-JP" sz="1200" baseline="300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　医療従事者の院内感染症例は非院内感染患者として扱った</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3666997805"/>
              </p:ext>
            </p:extLst>
          </p:nvPr>
        </p:nvGraphicFramePr>
        <p:xfrm>
          <a:off x="260664" y="4160848"/>
          <a:ext cx="6832050" cy="2066444"/>
        </p:xfrm>
        <a:graphic>
          <a:graphicData uri="http://schemas.openxmlformats.org/drawingml/2006/table">
            <a:tbl>
              <a:tblPr firstRow="1" bandRow="1">
                <a:tableStyleId>{2D5ABB26-0587-4C30-8999-92F81FD0307C}</a:tableStyleId>
              </a:tblPr>
              <a:tblGrid>
                <a:gridCol w="1316707">
                  <a:extLst>
                    <a:ext uri="{9D8B030D-6E8A-4147-A177-3AD203B41FA5}">
                      <a16:colId xmlns:a16="http://schemas.microsoft.com/office/drawing/2014/main" val="413819154"/>
                    </a:ext>
                  </a:extLst>
                </a:gridCol>
                <a:gridCol w="916901">
                  <a:extLst>
                    <a:ext uri="{9D8B030D-6E8A-4147-A177-3AD203B41FA5}">
                      <a16:colId xmlns:a16="http://schemas.microsoft.com/office/drawing/2014/main" val="1432388864"/>
                    </a:ext>
                  </a:extLst>
                </a:gridCol>
                <a:gridCol w="1790535">
                  <a:extLst>
                    <a:ext uri="{9D8B030D-6E8A-4147-A177-3AD203B41FA5}">
                      <a16:colId xmlns:a16="http://schemas.microsoft.com/office/drawing/2014/main" val="80571352"/>
                    </a:ext>
                  </a:extLst>
                </a:gridCol>
                <a:gridCol w="1790535">
                  <a:extLst>
                    <a:ext uri="{9D8B030D-6E8A-4147-A177-3AD203B41FA5}">
                      <a16:colId xmlns:a16="http://schemas.microsoft.com/office/drawing/2014/main" val="59917814"/>
                    </a:ext>
                  </a:extLst>
                </a:gridCol>
                <a:gridCol w="1017372">
                  <a:extLst>
                    <a:ext uri="{9D8B030D-6E8A-4147-A177-3AD203B41FA5}">
                      <a16:colId xmlns:a16="http://schemas.microsoft.com/office/drawing/2014/main" val="1619537296"/>
                    </a:ext>
                  </a:extLst>
                </a:gridCol>
              </a:tblGrid>
              <a:tr h="265536">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ja-JP" altLang="en-US" sz="1600" dirty="0" smtClean="0">
                          <a:latin typeface="Meiryo UI" panose="020B0604030504040204" pitchFamily="50" charset="-128"/>
                          <a:ea typeface="Meiryo UI" panose="020B0604030504040204" pitchFamily="50" charset="-128"/>
                        </a:rPr>
                        <a:t>院内感染患者</a:t>
                      </a:r>
                      <a:endParaRPr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ja-JP" altLang="en-US"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ja-JP" altLang="en-US"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80256807"/>
                  </a:ext>
                </a:extLst>
              </a:tr>
              <a:tr h="265536">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生存</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死亡</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P</a:t>
                      </a:r>
                      <a:r>
                        <a:rPr kumimoji="1" lang="ja-JP" altLang="en-US" sz="1600" dirty="0" smtClean="0">
                          <a:latin typeface="Meiryo UI" panose="020B0604030504040204" pitchFamily="50" charset="-128"/>
                          <a:ea typeface="Meiryo UI" panose="020B0604030504040204" pitchFamily="50" charset="-128"/>
                        </a:rPr>
                        <a:t>値</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51298114"/>
                  </a:ext>
                </a:extLst>
              </a:tr>
              <a:tr h="324000">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N=94</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N=39</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755157"/>
                  </a:ext>
                </a:extLst>
              </a:tr>
              <a:tr h="359564">
                <a:tc>
                  <a:txBody>
                    <a:bodyPr/>
                    <a:lstStyle/>
                    <a:p>
                      <a:r>
                        <a:rPr kumimoji="1" lang="ja-JP" altLang="en-US" sz="1600" dirty="0" smtClean="0">
                          <a:latin typeface="Meiryo UI" panose="020B0604030504040204" pitchFamily="50" charset="-128"/>
                          <a:ea typeface="Meiryo UI" panose="020B0604030504040204" pitchFamily="50" charset="-128"/>
                        </a:rPr>
                        <a:t>年齢</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r>
                        <a:rPr kumimoji="1" lang="ja-JP" altLang="en-US" sz="1600" dirty="0" smtClean="0">
                          <a:latin typeface="Meiryo UI" panose="020B0604030504040204" pitchFamily="50" charset="-128"/>
                          <a:ea typeface="Meiryo UI" panose="020B0604030504040204" pitchFamily="50" charset="-128"/>
                        </a:rPr>
                        <a:t>中央値</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79 (72-85)</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83 (76-90)</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600" dirty="0" smtClean="0">
                          <a:latin typeface="Meiryo UI" panose="020B0604030504040204" pitchFamily="50" charset="-128"/>
                          <a:ea typeface="Meiryo UI" panose="020B0604030504040204" pitchFamily="50" charset="-128"/>
                        </a:rPr>
                        <a:t>0.01</a:t>
                      </a:r>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58823217"/>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性別</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smtClean="0">
                          <a:latin typeface="Meiryo UI" panose="020B0604030504040204" pitchFamily="50" charset="-128"/>
                          <a:ea typeface="Meiryo UI" panose="020B0604030504040204" pitchFamily="50" charset="-128"/>
                        </a:rPr>
                        <a:t>男性</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59 (63%)</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17 (44%)</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smtClean="0">
                          <a:latin typeface="Meiryo UI" panose="020B0604030504040204" pitchFamily="50" charset="-128"/>
                          <a:ea typeface="Meiryo UI" panose="020B0604030504040204" pitchFamily="50" charset="-128"/>
                        </a:rPr>
                        <a:t>0.04</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41438286"/>
                  </a:ext>
                </a:extLst>
              </a:tr>
              <a:tr h="324000">
                <a:tc>
                  <a:txBody>
                    <a:bodyPr/>
                    <a:lstStyle/>
                    <a:p>
                      <a:r>
                        <a:rPr kumimoji="1" lang="ja-JP" altLang="en-US" sz="1600" dirty="0" smtClean="0">
                          <a:latin typeface="Meiryo UI" panose="020B0604030504040204" pitchFamily="50" charset="-128"/>
                          <a:ea typeface="Meiryo UI" panose="020B0604030504040204" pitchFamily="50" charset="-128"/>
                        </a:rPr>
                        <a:t>重症へ搬送</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600" dirty="0" smtClean="0">
                          <a:latin typeface="Meiryo UI" panose="020B0604030504040204" pitchFamily="50" charset="-128"/>
                          <a:ea typeface="Meiryo UI" panose="020B0604030504040204" pitchFamily="50" charset="-128"/>
                        </a:rPr>
                        <a:t>あり</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lang="en-US" altLang="ja-JP" sz="1600" dirty="0" smtClean="0">
                          <a:latin typeface="Meiryo UI" panose="020B0604030504040204" pitchFamily="50" charset="-128"/>
                          <a:ea typeface="Meiryo UI" panose="020B0604030504040204" pitchFamily="50" charset="-128"/>
                        </a:rPr>
                        <a:t>0 (0%)</a:t>
                      </a:r>
                      <a:endParaRPr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9 (23%)</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Meiryo UI" panose="020B0604030504040204" pitchFamily="50" charset="-128"/>
                          <a:ea typeface="Meiryo UI" panose="020B0604030504040204" pitchFamily="50" charset="-128"/>
                        </a:rPr>
                        <a:t>&lt;0.001</a:t>
                      </a:r>
                      <a:endParaRPr kumimoji="1" lang="ja-JP" altLang="en-US" sz="16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8603353"/>
                  </a:ext>
                </a:extLst>
              </a:tr>
            </a:tbl>
          </a:graphicData>
        </a:graphic>
      </p:graphicFrame>
      <p:sp>
        <p:nvSpPr>
          <p:cNvPr id="24" name="テキスト ボックス 23"/>
          <p:cNvSpPr txBox="1"/>
          <p:nvPr/>
        </p:nvSpPr>
        <p:spPr>
          <a:xfrm>
            <a:off x="260665" y="3785176"/>
            <a:ext cx="6603774"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表６．院内感染</a:t>
            </a:r>
            <a:r>
              <a:rPr lang="ja-JP" altLang="en-US" dirty="0" smtClean="0">
                <a:latin typeface="Meiryo UI" panose="020B0604030504040204" pitchFamily="50" charset="-128"/>
                <a:ea typeface="Meiryo UI" panose="020B0604030504040204" pitchFamily="50" charset="-128"/>
              </a:rPr>
              <a:t>患者</a:t>
            </a:r>
            <a:r>
              <a:rPr lang="en-US" altLang="ja-JP" dirty="0" smtClean="0">
                <a:latin typeface="Meiryo UI" panose="020B0604030504040204" pitchFamily="50" charset="-128"/>
                <a:ea typeface="Meiryo UI" panose="020B0604030504040204" pitchFamily="50" charset="-128"/>
              </a:rPr>
              <a:t>133</a:t>
            </a:r>
            <a:r>
              <a:rPr lang="ja-JP" altLang="en-US" dirty="0">
                <a:latin typeface="Meiryo UI" panose="020B0604030504040204" pitchFamily="50" charset="-128"/>
                <a:ea typeface="Meiryo UI" panose="020B0604030504040204" pitchFamily="50" charset="-128"/>
              </a:rPr>
              <a:t>例</a:t>
            </a:r>
            <a:r>
              <a:rPr kumimoji="1" lang="ja-JP" altLang="en-US" dirty="0" smtClean="0">
                <a:latin typeface="Meiryo UI" panose="020B0604030504040204" pitchFamily="50" charset="-128"/>
                <a:ea typeface="Meiryo UI" panose="020B0604030504040204" pitchFamily="50" charset="-128"/>
              </a:rPr>
              <a:t>のうち生存症例と死亡症例</a:t>
            </a:r>
            <a:r>
              <a:rPr lang="ja-JP" altLang="en-US" dirty="0" smtClean="0">
                <a:latin typeface="Meiryo UI" panose="020B0604030504040204" pitchFamily="50" charset="-128"/>
                <a:ea typeface="Meiryo UI" panose="020B0604030504040204" pitchFamily="50" charset="-128"/>
              </a:rPr>
              <a:t>との比較</a:t>
            </a:r>
            <a:endParaRPr lang="en-US" altLang="ja-JP" dirty="0" smtClean="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7147304" y="5361710"/>
            <a:ext cx="4920200" cy="646331"/>
          </a:xfrm>
          <a:prstGeom prst="rect">
            <a:avLst/>
          </a:prstGeom>
          <a:noFill/>
          <a:ln>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院内感染患者の中で重症病床へ転院した</a:t>
            </a:r>
            <a:r>
              <a:rPr lang="en-US" altLang="ja-JP" dirty="0" smtClean="0">
                <a:latin typeface="Meiryo UI" panose="020B0604030504040204" pitchFamily="50" charset="-128"/>
                <a:ea typeface="Meiryo UI" panose="020B0604030504040204" pitchFamily="50" charset="-128"/>
              </a:rPr>
              <a:t>9</a:t>
            </a:r>
            <a:r>
              <a:rPr lang="ja-JP" altLang="en-US" dirty="0" smtClean="0">
                <a:latin typeface="Meiryo UI" panose="020B0604030504040204" pitchFamily="50" charset="-128"/>
                <a:ea typeface="Meiryo UI" panose="020B0604030504040204" pitchFamily="50" charset="-128"/>
              </a:rPr>
              <a:t>例は</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全例死亡した。</a:t>
            </a:r>
            <a:endParaRPr lang="en-US" altLang="ja-JP" dirty="0" smtClean="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750153" y="6300799"/>
            <a:ext cx="4114286" cy="276999"/>
          </a:xfrm>
          <a:prstGeom prst="rect">
            <a:avLst/>
          </a:prstGeom>
          <a:noFill/>
        </p:spPr>
        <p:txBody>
          <a:bodyPr wrap="square" rtlCol="0">
            <a:spAutoFit/>
          </a:bodyPr>
          <a:lstStyle/>
          <a:p>
            <a:pPr algn="r"/>
            <a:r>
              <a:rPr kumimoji="1" lang="ja-JP" altLang="en-US" sz="1200" dirty="0" smtClean="0">
                <a:latin typeface="Meiryo UI" panose="020B0604030504040204" pitchFamily="50" charset="-128"/>
                <a:ea typeface="Meiryo UI" panose="020B0604030504040204" pitchFamily="50" charset="-128"/>
              </a:rPr>
              <a:t>カイ二乗検定・</a:t>
            </a:r>
            <a:r>
              <a:rPr kumimoji="1" lang="en-US" altLang="ja-JP" sz="1200" dirty="0" err="1" smtClean="0">
                <a:latin typeface="Meiryo UI" panose="020B0604030504040204" pitchFamily="50" charset="-128"/>
                <a:ea typeface="Meiryo UI" panose="020B0604030504040204" pitchFamily="50" charset="-128"/>
              </a:rPr>
              <a:t>Kruskal</a:t>
            </a:r>
            <a:r>
              <a:rPr lang="en-US" altLang="ja-JP" sz="1200" dirty="0" smtClean="0">
                <a:latin typeface="Meiryo UI" panose="020B0604030504040204" pitchFamily="50" charset="-128"/>
                <a:ea typeface="Meiryo UI" panose="020B0604030504040204" pitchFamily="50" charset="-128"/>
              </a:rPr>
              <a:t>-Wallis</a:t>
            </a:r>
            <a:r>
              <a:rPr lang="ja-JP" altLang="en-US" sz="1200" dirty="0" smtClean="0">
                <a:latin typeface="Meiryo UI" panose="020B0604030504040204" pitchFamily="50" charset="-128"/>
                <a:ea typeface="Meiryo UI" panose="020B0604030504040204" pitchFamily="50" charset="-128"/>
              </a:rPr>
              <a:t>検定</a:t>
            </a:r>
            <a:r>
              <a:rPr kumimoji="1" lang="ja-JP" altLang="en-US" sz="1200" dirty="0" smtClean="0">
                <a:latin typeface="Meiryo UI" panose="020B0604030504040204" pitchFamily="50" charset="-128"/>
                <a:ea typeface="Meiryo UI" panose="020B0604030504040204" pitchFamily="50" charset="-128"/>
              </a:rPr>
              <a:t>を用いて分析を行った</a:t>
            </a:r>
            <a:endParaRPr kumimoji="1" lang="ja-JP" altLang="en-US" sz="12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2750153" y="3127459"/>
            <a:ext cx="4114286" cy="276999"/>
          </a:xfrm>
          <a:prstGeom prst="rect">
            <a:avLst/>
          </a:prstGeom>
          <a:noFill/>
        </p:spPr>
        <p:txBody>
          <a:bodyPr wrap="square" rtlCol="0">
            <a:spAutoFit/>
          </a:bodyPr>
          <a:lstStyle/>
          <a:p>
            <a:pPr algn="r"/>
            <a:r>
              <a:rPr kumimoji="1" lang="ja-JP" altLang="en-US" sz="1200" dirty="0" smtClean="0">
                <a:latin typeface="Meiryo UI" panose="020B0604030504040204" pitchFamily="50" charset="-128"/>
                <a:ea typeface="Meiryo UI" panose="020B0604030504040204" pitchFamily="50" charset="-128"/>
              </a:rPr>
              <a:t>カイ二乗検定・</a:t>
            </a:r>
            <a:r>
              <a:rPr kumimoji="1" lang="en-US" altLang="ja-JP" sz="1200" dirty="0" err="1" smtClean="0">
                <a:latin typeface="Meiryo UI" panose="020B0604030504040204" pitchFamily="50" charset="-128"/>
                <a:ea typeface="Meiryo UI" panose="020B0604030504040204" pitchFamily="50" charset="-128"/>
              </a:rPr>
              <a:t>Kruskal</a:t>
            </a:r>
            <a:r>
              <a:rPr lang="en-US" altLang="ja-JP" sz="1200" dirty="0" smtClean="0">
                <a:latin typeface="Meiryo UI" panose="020B0604030504040204" pitchFamily="50" charset="-128"/>
                <a:ea typeface="Meiryo UI" panose="020B0604030504040204" pitchFamily="50" charset="-128"/>
              </a:rPr>
              <a:t>-Wallis</a:t>
            </a:r>
            <a:r>
              <a:rPr lang="ja-JP" altLang="en-US" sz="1200" dirty="0" smtClean="0">
                <a:latin typeface="Meiryo UI" panose="020B0604030504040204" pitchFamily="50" charset="-128"/>
                <a:ea typeface="Meiryo UI" panose="020B0604030504040204" pitchFamily="50" charset="-128"/>
              </a:rPr>
              <a:t>検定</a:t>
            </a:r>
            <a:r>
              <a:rPr kumimoji="1" lang="ja-JP" altLang="en-US" sz="1200" dirty="0" smtClean="0">
                <a:latin typeface="Meiryo UI" panose="020B0604030504040204" pitchFamily="50" charset="-128"/>
                <a:ea typeface="Meiryo UI" panose="020B0604030504040204" pitchFamily="50" charset="-128"/>
              </a:rPr>
              <a:t>を用いて分析を行った</a:t>
            </a:r>
            <a:endParaRPr kumimoji="1" lang="ja-JP" altLang="en-US"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60664" y="3138845"/>
            <a:ext cx="2907539" cy="369332"/>
          </a:xfrm>
          <a:prstGeom prst="rect">
            <a:avLst/>
          </a:prstGeom>
          <a:noFill/>
        </p:spPr>
        <p:txBody>
          <a:bodyPr wrap="square" rtlCol="0">
            <a:spAutoFit/>
          </a:bodyPr>
          <a:lstStyle/>
          <a:p>
            <a:r>
              <a:rPr kumimoji="1" lang="en-US" altLang="ja-JP" sz="900" dirty="0" smtClean="0">
                <a:latin typeface="Meiryo UI" panose="020B0604030504040204" pitchFamily="50" charset="-128"/>
                <a:ea typeface="Meiryo UI" panose="020B0604030504040204" pitchFamily="50" charset="-128"/>
              </a:rPr>
              <a:t>*</a:t>
            </a:r>
            <a:r>
              <a:rPr lang="en-US" altLang="ja-JP" sz="900" baseline="30000" dirty="0">
                <a:latin typeface="Meiryo UI" panose="020B0604030504040204" pitchFamily="50" charset="-128"/>
                <a:ea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rPr>
              <a:t>基礎</a:t>
            </a:r>
            <a:r>
              <a:rPr lang="ja-JP" altLang="en-US" sz="900" dirty="0">
                <a:latin typeface="Meiryo UI" panose="020B0604030504040204" pitchFamily="50" charset="-128"/>
                <a:ea typeface="Meiryo UI" panose="020B0604030504040204" pitchFamily="50" charset="-128"/>
              </a:rPr>
              <a:t>疾患</a:t>
            </a:r>
            <a:r>
              <a:rPr lang="ja-JP" altLang="en-US" sz="900" dirty="0" smtClean="0">
                <a:latin typeface="Meiryo UI" panose="020B0604030504040204" pitchFamily="50" charset="-128"/>
                <a:ea typeface="Meiryo UI" panose="020B0604030504040204" pitchFamily="50" charset="-128"/>
              </a:rPr>
              <a:t>は相談・受診の目安で示されている</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重症化のリスクが高い疾患</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以外の既往症も含む</a:t>
            </a:r>
            <a:endParaRPr kumimoji="1" lang="en-US" altLang="ja-JP" sz="9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1750698" y="6447327"/>
            <a:ext cx="523363" cy="369332"/>
          </a:xfrm>
          <a:prstGeom prst="rect">
            <a:avLst/>
          </a:prstGeom>
          <a:noFill/>
        </p:spPr>
        <p:txBody>
          <a:bodyPr wrap="square" rtlCol="0">
            <a:spAutoFit/>
          </a:bodyPr>
          <a:lstStyle/>
          <a:p>
            <a:r>
              <a:rPr lang="ja-JP" altLang="en-US" dirty="0" smtClean="0"/>
              <a:t>８</a:t>
            </a:r>
            <a:endParaRPr kumimoji="1" lang="ja-JP" altLang="en-US" dirty="0"/>
          </a:p>
        </p:txBody>
      </p:sp>
    </p:spTree>
    <p:extLst>
      <p:ext uri="{BB962C8B-B14F-4D97-AF65-F5344CB8AC3E}">
        <p14:creationId xmlns:p14="http://schemas.microsoft.com/office/powerpoint/2010/main" val="1517801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66467" y="5049077"/>
            <a:ext cx="11763851" cy="1182911"/>
          </a:xfrm>
          <a:prstGeom prst="round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0" y="0"/>
            <a:ext cx="12192000" cy="64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まとめ</a:t>
            </a:r>
            <a:endParaRPr lang="en-US" altLang="ja-JP" sz="28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66467" y="839918"/>
            <a:ext cx="12025533" cy="3323987"/>
          </a:xfrm>
          <a:prstGeom prst="rect">
            <a:avLst/>
          </a:prstGeom>
          <a:noFill/>
        </p:spPr>
        <p:txBody>
          <a:bodyPr wrap="square" rtlCol="0">
            <a:spAutoFit/>
          </a:bodyPr>
          <a:lstStyle/>
          <a:p>
            <a:r>
              <a:rPr lang="ja-JP" altLang="en-US" sz="2100" dirty="0" smtClean="0">
                <a:latin typeface="Meiryo UI" panose="020B0604030504040204" pitchFamily="50" charset="-128"/>
                <a:ea typeface="Meiryo UI" panose="020B0604030504040204" pitchFamily="50" charset="-128"/>
              </a:rPr>
              <a:t>✔　</a:t>
            </a:r>
            <a:r>
              <a:rPr lang="en-US" altLang="ja-JP" sz="2100" dirty="0" smtClean="0">
                <a:latin typeface="Meiryo UI" panose="020B0604030504040204" pitchFamily="50" charset="-128"/>
                <a:ea typeface="Meiryo UI" panose="020B0604030504040204" pitchFamily="50" charset="-128"/>
              </a:rPr>
              <a:t>2020</a:t>
            </a:r>
            <a:r>
              <a:rPr lang="ja-JP" altLang="en-US" sz="2100" dirty="0" smtClean="0">
                <a:latin typeface="Meiryo UI" panose="020B0604030504040204" pitchFamily="50" charset="-128"/>
                <a:ea typeface="Meiryo UI" panose="020B0604030504040204" pitchFamily="50" charset="-128"/>
              </a:rPr>
              <a:t>年</a:t>
            </a:r>
            <a:r>
              <a:rPr lang="en-US" altLang="ja-JP" sz="2100" dirty="0" smtClean="0">
                <a:latin typeface="Meiryo UI" panose="020B0604030504040204" pitchFamily="50" charset="-128"/>
                <a:ea typeface="Meiryo UI" panose="020B0604030504040204" pitchFamily="50" charset="-128"/>
              </a:rPr>
              <a:t>6</a:t>
            </a:r>
            <a:r>
              <a:rPr lang="ja-JP" altLang="en-US" sz="2100" dirty="0" smtClean="0">
                <a:latin typeface="Meiryo UI" panose="020B0604030504040204" pitchFamily="50" charset="-128"/>
                <a:ea typeface="Meiryo UI" panose="020B0604030504040204" pitchFamily="50" charset="-128"/>
              </a:rPr>
              <a:t>月</a:t>
            </a:r>
            <a:r>
              <a:rPr lang="en-US" altLang="ja-JP" sz="2100" dirty="0" smtClean="0">
                <a:latin typeface="Meiryo UI" panose="020B0604030504040204" pitchFamily="50" charset="-128"/>
                <a:ea typeface="Meiryo UI" panose="020B0604030504040204" pitchFamily="50" charset="-128"/>
              </a:rPr>
              <a:t>16</a:t>
            </a:r>
            <a:r>
              <a:rPr lang="ja-JP" altLang="en-US" sz="2100" dirty="0" smtClean="0">
                <a:latin typeface="Meiryo UI" panose="020B0604030504040204" pitchFamily="50" charset="-128"/>
                <a:ea typeface="Meiryo UI" panose="020B0604030504040204" pitchFamily="50" charset="-128"/>
              </a:rPr>
              <a:t>日現在、大阪府で確認された新型コロナウイルス感染症患者の</a:t>
            </a:r>
            <a:r>
              <a:rPr lang="ja-JP" altLang="en-US" sz="2100" dirty="0">
                <a:latin typeface="Meiryo UI" panose="020B0604030504040204" pitchFamily="50" charset="-128"/>
                <a:ea typeface="Meiryo UI" panose="020B0604030504040204" pitchFamily="50" charset="-128"/>
              </a:rPr>
              <a:t>死亡率</a:t>
            </a:r>
            <a:r>
              <a:rPr lang="ja-JP" altLang="en-US" sz="2100" dirty="0" smtClean="0">
                <a:latin typeface="Meiryo UI" panose="020B0604030504040204" pitchFamily="50" charset="-128"/>
                <a:ea typeface="Meiryo UI" panose="020B0604030504040204" pitchFamily="50" charset="-128"/>
              </a:rPr>
              <a:t>は</a:t>
            </a:r>
            <a:r>
              <a:rPr lang="en-US" altLang="ja-JP" sz="2100" dirty="0" smtClean="0">
                <a:latin typeface="Meiryo UI" panose="020B0604030504040204" pitchFamily="50" charset="-128"/>
                <a:ea typeface="Meiryo UI" panose="020B0604030504040204" pitchFamily="50" charset="-128"/>
              </a:rPr>
              <a:t>4.8%</a:t>
            </a:r>
            <a:r>
              <a:rPr lang="ja-JP" altLang="en-US" sz="2100" dirty="0" smtClean="0">
                <a:latin typeface="Meiryo UI" panose="020B0604030504040204" pitchFamily="50" charset="-128"/>
                <a:ea typeface="Meiryo UI" panose="020B0604030504040204" pitchFamily="50" charset="-128"/>
              </a:rPr>
              <a:t>であった。</a:t>
            </a:r>
            <a:endParaRPr lang="en-US" altLang="ja-JP" sz="2100" dirty="0" smtClean="0">
              <a:latin typeface="Meiryo UI" panose="020B0604030504040204" pitchFamily="50" charset="-128"/>
              <a:ea typeface="Meiryo UI" panose="020B0604030504040204" pitchFamily="50" charset="-128"/>
            </a:endParaRPr>
          </a:p>
          <a:p>
            <a:endParaRPr lang="en-US" altLang="ja-JP" sz="2100" dirty="0">
              <a:latin typeface="Meiryo UI" panose="020B0604030504040204" pitchFamily="50" charset="-128"/>
              <a:ea typeface="Meiryo UI" panose="020B0604030504040204" pitchFamily="50" charset="-128"/>
            </a:endParaRPr>
          </a:p>
          <a:p>
            <a:r>
              <a:rPr lang="ja-JP" altLang="en-US" sz="2100" dirty="0" smtClean="0">
                <a:latin typeface="Meiryo UI" panose="020B0604030504040204" pitchFamily="50" charset="-128"/>
                <a:ea typeface="Meiryo UI" panose="020B0604030504040204" pitchFamily="50" charset="-128"/>
              </a:rPr>
              <a:t>✔　死亡例のうち</a:t>
            </a:r>
            <a:r>
              <a:rPr lang="en-US" altLang="ja-JP" sz="2100" dirty="0" smtClean="0">
                <a:latin typeface="Meiryo UI" panose="020B0604030504040204" pitchFamily="50" charset="-128"/>
                <a:ea typeface="Meiryo UI" panose="020B0604030504040204" pitchFamily="50" charset="-128"/>
              </a:rPr>
              <a:t>40</a:t>
            </a:r>
            <a:r>
              <a:rPr lang="ja-JP" altLang="en-US" sz="2100" dirty="0" smtClean="0">
                <a:latin typeface="Meiryo UI" panose="020B0604030504040204" pitchFamily="50" charset="-128"/>
                <a:ea typeface="Meiryo UI" panose="020B0604030504040204" pitchFamily="50" charset="-128"/>
              </a:rPr>
              <a:t>歳未満の症例は</a:t>
            </a:r>
            <a:r>
              <a:rPr lang="en-US" altLang="ja-JP" sz="2100" dirty="0" smtClean="0">
                <a:latin typeface="Meiryo UI" panose="020B0604030504040204" pitchFamily="50" charset="-128"/>
                <a:ea typeface="Meiryo UI" panose="020B0604030504040204" pitchFamily="50" charset="-128"/>
              </a:rPr>
              <a:t>0</a:t>
            </a:r>
            <a:r>
              <a:rPr lang="ja-JP" altLang="en-US" sz="2100" dirty="0" smtClean="0">
                <a:latin typeface="Meiryo UI" panose="020B0604030504040204" pitchFamily="50" charset="-128"/>
                <a:ea typeface="Meiryo UI" panose="020B0604030504040204" pitchFamily="50" charset="-128"/>
              </a:rPr>
              <a:t>例で、</a:t>
            </a:r>
            <a:r>
              <a:rPr lang="ja-JP" altLang="en-US" sz="2100" dirty="0">
                <a:latin typeface="Meiryo UI" panose="020B0604030504040204" pitchFamily="50" charset="-128"/>
                <a:ea typeface="Meiryo UI" panose="020B0604030504040204" pitchFamily="50" charset="-128"/>
              </a:rPr>
              <a:t>８</a:t>
            </a:r>
            <a:r>
              <a:rPr lang="ja-JP" altLang="en-US" sz="2100" dirty="0" smtClean="0">
                <a:latin typeface="Meiryo UI" panose="020B0604030504040204" pitchFamily="50" charset="-128"/>
                <a:ea typeface="Meiryo UI" panose="020B0604030504040204" pitchFamily="50" charset="-128"/>
              </a:rPr>
              <a:t>割以上が</a:t>
            </a:r>
            <a:r>
              <a:rPr lang="en-US" altLang="ja-JP" sz="2100" dirty="0">
                <a:latin typeface="Meiryo UI" panose="020B0604030504040204" pitchFamily="50" charset="-128"/>
                <a:ea typeface="Meiryo UI" panose="020B0604030504040204" pitchFamily="50" charset="-128"/>
              </a:rPr>
              <a:t>70</a:t>
            </a:r>
            <a:r>
              <a:rPr lang="ja-JP" altLang="en-US" sz="2100" dirty="0" smtClean="0">
                <a:latin typeface="Meiryo UI" panose="020B0604030504040204" pitchFamily="50" charset="-128"/>
                <a:ea typeface="Meiryo UI" panose="020B0604030504040204" pitchFamily="50" charset="-128"/>
              </a:rPr>
              <a:t>歳代以上、また約半数が</a:t>
            </a:r>
            <a:r>
              <a:rPr lang="en-US" altLang="ja-JP" sz="2100" dirty="0" smtClean="0">
                <a:latin typeface="Meiryo UI" panose="020B0604030504040204" pitchFamily="50" charset="-128"/>
                <a:ea typeface="Meiryo UI" panose="020B0604030504040204" pitchFamily="50" charset="-128"/>
              </a:rPr>
              <a:t>80</a:t>
            </a:r>
            <a:r>
              <a:rPr lang="ja-JP" altLang="en-US" sz="2100" dirty="0" smtClean="0">
                <a:latin typeface="Meiryo UI" panose="020B0604030504040204" pitchFamily="50" charset="-128"/>
                <a:ea typeface="Meiryo UI" panose="020B0604030504040204" pitchFamily="50" charset="-128"/>
              </a:rPr>
              <a:t>歳以上であった。</a:t>
            </a:r>
            <a:endParaRPr lang="en-US" altLang="ja-JP" sz="2100" dirty="0" smtClean="0">
              <a:latin typeface="Meiryo UI" panose="020B0604030504040204" pitchFamily="50" charset="-128"/>
              <a:ea typeface="Meiryo UI" panose="020B0604030504040204" pitchFamily="50" charset="-128"/>
            </a:endParaRPr>
          </a:p>
          <a:p>
            <a:endParaRPr lang="en-US" altLang="ja-JP" sz="2100" dirty="0">
              <a:latin typeface="Meiryo UI" panose="020B0604030504040204" pitchFamily="50" charset="-128"/>
              <a:ea typeface="Meiryo UI" panose="020B0604030504040204" pitchFamily="50" charset="-128"/>
            </a:endParaRPr>
          </a:p>
          <a:p>
            <a:r>
              <a:rPr lang="ja-JP" altLang="en-US" sz="2100" dirty="0" smtClean="0">
                <a:latin typeface="Meiryo UI" panose="020B0604030504040204" pitchFamily="50" charset="-128"/>
                <a:ea typeface="Meiryo UI" panose="020B0604030504040204" pitchFamily="50" charset="-128"/>
              </a:rPr>
              <a:t>✔　死亡例のうち</a:t>
            </a:r>
            <a:r>
              <a:rPr lang="en-US" altLang="ja-JP" sz="2100" dirty="0" smtClean="0">
                <a:latin typeface="Meiryo UI" panose="020B0604030504040204" pitchFamily="50" charset="-128"/>
                <a:ea typeface="Meiryo UI" panose="020B0604030504040204" pitchFamily="50" charset="-128"/>
              </a:rPr>
              <a:t>45</a:t>
            </a:r>
            <a:r>
              <a:rPr lang="ja-JP" altLang="en-US" sz="2100" dirty="0" smtClean="0">
                <a:latin typeface="Meiryo UI" panose="020B0604030504040204" pitchFamily="50" charset="-128"/>
                <a:ea typeface="Meiryo UI" panose="020B0604030504040204" pitchFamily="50" charset="-128"/>
              </a:rPr>
              <a:t>％は院内感染に関連した症例であった。すべての年齢階層で院内感染に関連した症例は</a:t>
            </a:r>
            <a:endParaRPr lang="en-US" altLang="ja-JP" sz="2100" dirty="0" smtClean="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　 </a:t>
            </a:r>
            <a:r>
              <a:rPr lang="ja-JP" altLang="en-US" sz="2100" dirty="0" smtClean="0">
                <a:latin typeface="Meiryo UI" panose="020B0604030504040204" pitchFamily="50" charset="-128"/>
                <a:ea typeface="Meiryo UI" panose="020B0604030504040204" pitchFamily="50" charset="-128"/>
              </a:rPr>
              <a:t> 死亡率が高く、死亡率の抑制のためには院内感染の予防が不可欠であることが強く示唆された。</a:t>
            </a:r>
            <a:endParaRPr lang="en-US" altLang="ja-JP" sz="2100" dirty="0" smtClean="0">
              <a:latin typeface="Meiryo UI" panose="020B0604030504040204" pitchFamily="50" charset="-128"/>
              <a:ea typeface="Meiryo UI" panose="020B0604030504040204" pitchFamily="50" charset="-128"/>
            </a:endParaRPr>
          </a:p>
          <a:p>
            <a:endParaRPr lang="en-US" altLang="ja-JP" sz="2100" dirty="0">
              <a:latin typeface="Meiryo UI" panose="020B0604030504040204" pitchFamily="50" charset="-128"/>
              <a:ea typeface="Meiryo UI" panose="020B0604030504040204" pitchFamily="50" charset="-128"/>
            </a:endParaRPr>
          </a:p>
          <a:p>
            <a:r>
              <a:rPr lang="ja-JP" altLang="en-US" sz="2100" dirty="0" smtClean="0">
                <a:latin typeface="Meiryo UI" panose="020B0604030504040204" pitchFamily="50" charset="-128"/>
                <a:ea typeface="Meiryo UI" panose="020B0604030504040204" pitchFamily="50" charset="-128"/>
              </a:rPr>
              <a:t>✔　</a:t>
            </a:r>
            <a:r>
              <a:rPr lang="ja-JP" altLang="en-US" sz="2100" dirty="0">
                <a:latin typeface="Meiryo UI" panose="020B0604030504040204" pitchFamily="50" charset="-128"/>
                <a:ea typeface="Meiryo UI" panose="020B0604030504040204" pitchFamily="50" charset="-128"/>
              </a:rPr>
              <a:t>人工呼吸器</a:t>
            </a:r>
            <a:r>
              <a:rPr lang="ja-JP" altLang="en-US" sz="2100" dirty="0" smtClean="0">
                <a:latin typeface="Meiryo UI" panose="020B0604030504040204" pitchFamily="50" charset="-128"/>
                <a:ea typeface="Meiryo UI" panose="020B0604030504040204" pitchFamily="50" charset="-128"/>
              </a:rPr>
              <a:t>で治療を行った重症症例の分析の結果、</a:t>
            </a:r>
            <a:r>
              <a:rPr lang="en-US" altLang="ja-JP" sz="2100" dirty="0" smtClean="0">
                <a:latin typeface="Meiryo UI" panose="020B0604030504040204" pitchFamily="50" charset="-128"/>
                <a:ea typeface="Meiryo UI" panose="020B0604030504040204" pitchFamily="50" charset="-128"/>
              </a:rPr>
              <a:t>70</a:t>
            </a:r>
            <a:r>
              <a:rPr lang="ja-JP" altLang="en-US" sz="2100" dirty="0" smtClean="0">
                <a:latin typeface="Meiryo UI" panose="020B0604030504040204" pitchFamily="50" charset="-128"/>
                <a:ea typeface="Meiryo UI" panose="020B0604030504040204" pitchFamily="50" charset="-128"/>
              </a:rPr>
              <a:t>歳以上の高齢者は基礎疾患の有無にかかわらず</a:t>
            </a:r>
            <a:endParaRPr lang="en-US" altLang="ja-JP" sz="2100" dirty="0" smtClean="0">
              <a:latin typeface="Meiryo UI" panose="020B0604030504040204" pitchFamily="50" charset="-128"/>
              <a:ea typeface="Meiryo UI" panose="020B0604030504040204" pitchFamily="50" charset="-128"/>
            </a:endParaRPr>
          </a:p>
          <a:p>
            <a:r>
              <a:rPr lang="en-US" altLang="ja-JP" sz="2100" dirty="0">
                <a:latin typeface="Meiryo UI" panose="020B0604030504040204" pitchFamily="50" charset="-128"/>
                <a:ea typeface="Meiryo UI" panose="020B0604030504040204" pitchFamily="50" charset="-128"/>
              </a:rPr>
              <a:t> </a:t>
            </a:r>
            <a:r>
              <a:rPr lang="en-US" altLang="ja-JP" sz="2100" dirty="0" smtClean="0">
                <a:latin typeface="Meiryo UI" panose="020B0604030504040204" pitchFamily="50" charset="-128"/>
                <a:ea typeface="Meiryo UI" panose="020B0604030504040204" pitchFamily="50" charset="-128"/>
              </a:rPr>
              <a:t>   </a:t>
            </a:r>
            <a:r>
              <a:rPr lang="ja-JP" altLang="en-US" sz="2100" dirty="0" smtClean="0">
                <a:latin typeface="Meiryo UI" panose="020B0604030504040204" pitchFamily="50" charset="-128"/>
                <a:ea typeface="Meiryo UI" panose="020B0604030504040204" pitchFamily="50" charset="-128"/>
              </a:rPr>
              <a:t>死亡リスクが高いことが示唆された。また</a:t>
            </a:r>
            <a:r>
              <a:rPr lang="ja-JP" altLang="en-US" sz="2100" dirty="0">
                <a:latin typeface="Meiryo UI" panose="020B0604030504040204" pitchFamily="50" charset="-128"/>
                <a:ea typeface="Meiryo UI" panose="020B0604030504040204" pitchFamily="50" charset="-128"/>
              </a:rPr>
              <a:t>、</a:t>
            </a:r>
            <a:r>
              <a:rPr lang="en-US" altLang="ja-JP" sz="2100" dirty="0" smtClean="0">
                <a:latin typeface="Meiryo UI" panose="020B0604030504040204" pitchFamily="50" charset="-128"/>
                <a:ea typeface="Meiryo UI" panose="020B0604030504040204" pitchFamily="50" charset="-128"/>
              </a:rPr>
              <a:t>70</a:t>
            </a:r>
            <a:r>
              <a:rPr lang="ja-JP" altLang="en-US" sz="2100" dirty="0" smtClean="0">
                <a:latin typeface="Meiryo UI" panose="020B0604030504040204" pitchFamily="50" charset="-128"/>
                <a:ea typeface="Meiryo UI" panose="020B0604030504040204" pitchFamily="50" charset="-128"/>
              </a:rPr>
              <a:t>歳未満であっても</a:t>
            </a:r>
            <a:r>
              <a:rPr lang="en-US" altLang="ja-JP" sz="2100" dirty="0" smtClean="0">
                <a:latin typeface="Meiryo UI" panose="020B0604030504040204" pitchFamily="50" charset="-128"/>
                <a:ea typeface="Meiryo UI" panose="020B0604030504040204" pitchFamily="50" charset="-128"/>
              </a:rPr>
              <a:t>40</a:t>
            </a:r>
            <a:r>
              <a:rPr lang="ja-JP" altLang="en-US" sz="2100" dirty="0" smtClean="0">
                <a:latin typeface="Meiryo UI" panose="020B0604030504040204" pitchFamily="50" charset="-128"/>
                <a:ea typeface="Meiryo UI" panose="020B0604030504040204" pitchFamily="50" charset="-128"/>
              </a:rPr>
              <a:t>歳以上の基礎疾患の有する者は重症化</a:t>
            </a:r>
            <a:endParaRPr lang="en-US" altLang="ja-JP" sz="2100" dirty="0" smtClean="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　</a:t>
            </a:r>
            <a:r>
              <a:rPr lang="ja-JP" altLang="en-US" sz="2100" dirty="0" smtClean="0">
                <a:latin typeface="Meiryo UI" panose="020B0604030504040204" pitchFamily="50" charset="-128"/>
                <a:ea typeface="Meiryo UI" panose="020B0604030504040204" pitchFamily="50" charset="-128"/>
              </a:rPr>
              <a:t>　した場合、死亡するリスクが高いことが示唆された。</a:t>
            </a:r>
            <a:endParaRPr lang="en-US" altLang="ja-JP" sz="2100" dirty="0" smtClean="0">
              <a:latin typeface="Meiryo UI" panose="020B0604030504040204" pitchFamily="50" charset="-128"/>
              <a:ea typeface="Meiryo UI" panose="020B0604030504040204" pitchFamily="50" charset="-128"/>
            </a:endParaRPr>
          </a:p>
        </p:txBody>
      </p:sp>
      <p:sp>
        <p:nvSpPr>
          <p:cNvPr id="2" name="下矢印 1"/>
          <p:cNvSpPr/>
          <p:nvPr/>
        </p:nvSpPr>
        <p:spPr>
          <a:xfrm>
            <a:off x="5431168" y="4359879"/>
            <a:ext cx="1132764" cy="588291"/>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95258" y="5144144"/>
            <a:ext cx="11021486" cy="1015663"/>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2000" dirty="0" smtClean="0">
                <a:latin typeface="Meiryo UI" panose="020B0604030504040204" pitchFamily="50" charset="-128"/>
                <a:ea typeface="Meiryo UI" panose="020B0604030504040204" pitchFamily="50" charset="-128"/>
                <a:cs typeface="Times New Roman" panose="02020603050405020304" pitchFamily="18" charset="0"/>
              </a:rPr>
              <a:t>70</a:t>
            </a:r>
            <a:r>
              <a:rPr lang="ja-JP" altLang="ja-JP" sz="2000" dirty="0" smtClean="0">
                <a:latin typeface="Meiryo UI" panose="020B0604030504040204" pitchFamily="50" charset="-128"/>
                <a:ea typeface="Meiryo UI" panose="020B0604030504040204" pitchFamily="50" charset="-128"/>
                <a:cs typeface="Times New Roman" panose="02020603050405020304" pitchFamily="18" charset="0"/>
              </a:rPr>
              <a:t>歳</a:t>
            </a:r>
            <a:r>
              <a:rPr lang="ja-JP" altLang="ja-JP" sz="2000" dirty="0">
                <a:latin typeface="Meiryo UI" panose="020B0604030504040204" pitchFamily="50" charset="-128"/>
                <a:ea typeface="Meiryo UI" panose="020B0604030504040204" pitchFamily="50" charset="-128"/>
                <a:cs typeface="Times New Roman" panose="02020603050405020304" pitchFamily="18" charset="0"/>
              </a:rPr>
              <a:t>以上の高齢者」は死亡率が高く、「基礎疾患を有するもの」は人工呼吸器を含む集中治療を行って</a:t>
            </a:r>
            <a:r>
              <a:rPr lang="ja-JP" altLang="ja-JP" sz="2000" dirty="0" smtClean="0">
                <a:latin typeface="Meiryo UI" panose="020B0604030504040204" pitchFamily="50" charset="-128"/>
                <a:ea typeface="Meiryo UI" panose="020B0604030504040204" pitchFamily="50" charset="-128"/>
                <a:cs typeface="Times New Roman" panose="02020603050405020304" pitchFamily="18" charset="0"/>
              </a:rPr>
              <a:t>も</a:t>
            </a:r>
            <a:endParaRPr lang="en-US" altLang="ja-JP" sz="20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ja-JP" sz="2000" dirty="0" smtClean="0">
                <a:latin typeface="Meiryo UI" panose="020B0604030504040204" pitchFamily="50" charset="-128"/>
                <a:ea typeface="Meiryo UI" panose="020B0604030504040204" pitchFamily="50" charset="-128"/>
                <a:cs typeface="Times New Roman" panose="02020603050405020304" pitchFamily="18" charset="0"/>
              </a:rPr>
              <a:t>死亡率</a:t>
            </a:r>
            <a:r>
              <a:rPr lang="ja-JP" altLang="ja-JP" sz="2000" dirty="0">
                <a:latin typeface="Meiryo UI" panose="020B0604030504040204" pitchFamily="50" charset="-128"/>
                <a:ea typeface="Meiryo UI" panose="020B0604030504040204" pitchFamily="50" charset="-128"/>
                <a:cs typeface="Times New Roman" panose="02020603050405020304" pitchFamily="18" charset="0"/>
              </a:rPr>
              <a:t>が</a:t>
            </a:r>
            <a:r>
              <a:rPr lang="ja-JP" altLang="ja-JP" sz="2000" dirty="0" smtClean="0">
                <a:latin typeface="Meiryo UI" panose="020B0604030504040204" pitchFamily="50" charset="-128"/>
                <a:ea typeface="Meiryo UI" panose="020B0604030504040204" pitchFamily="50" charset="-128"/>
                <a:cs typeface="Times New Roman" panose="02020603050405020304" pitchFamily="18" charset="0"/>
              </a:rPr>
              <a:t>高</a:t>
            </a:r>
            <a:r>
              <a:rPr lang="ja-JP" altLang="en-US" sz="2000" dirty="0" smtClean="0">
                <a:latin typeface="Meiryo UI" panose="020B0604030504040204" pitchFamily="50" charset="-128"/>
                <a:ea typeface="Meiryo UI" panose="020B0604030504040204" pitchFamily="50" charset="-128"/>
                <a:cs typeface="Times New Roman" panose="02020603050405020304" pitchFamily="18" charset="0"/>
              </a:rPr>
              <a:t>い</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2000" dirty="0" smtClean="0">
                <a:latin typeface="Meiryo UI" panose="020B0604030504040204" pitchFamily="50" charset="-128"/>
                <a:ea typeface="Meiryo UI" panose="020B0604030504040204" pitchFamily="50" charset="-128"/>
              </a:rPr>
              <a:t>また</a:t>
            </a:r>
            <a:r>
              <a:rPr lang="ja-JP" altLang="en-US" sz="2000" dirty="0" smtClean="0">
                <a:latin typeface="Meiryo UI" panose="020B0604030504040204" pitchFamily="50" charset="-128"/>
                <a:ea typeface="Meiryo UI" panose="020B0604030504040204" pitchFamily="50" charset="-128"/>
              </a:rPr>
              <a:t>院内感染に関連した者は</a:t>
            </a:r>
            <a:r>
              <a:rPr kumimoji="1" lang="ja-JP" altLang="en-US" sz="2000" dirty="0" smtClean="0">
                <a:latin typeface="Meiryo UI" panose="020B0604030504040204" pitchFamily="50" charset="-128"/>
                <a:ea typeface="Meiryo UI" panose="020B0604030504040204" pitchFamily="50" charset="-128"/>
              </a:rPr>
              <a:t>死亡率が高いため、</a:t>
            </a:r>
            <a:r>
              <a:rPr lang="ja-JP" altLang="en-US" sz="2000" dirty="0" smtClean="0">
                <a:latin typeface="Meiryo UI" panose="020B0604030504040204" pitchFamily="50" charset="-128"/>
                <a:ea typeface="Meiryo UI" panose="020B0604030504040204" pitchFamily="50" charset="-128"/>
              </a:rPr>
              <a:t>これらの対象者に対する注意と</a:t>
            </a:r>
            <a:r>
              <a:rPr kumimoji="1" lang="ja-JP" altLang="en-US" sz="2000" dirty="0" smtClean="0">
                <a:latin typeface="Meiryo UI" panose="020B0604030504040204" pitchFamily="50" charset="-128"/>
                <a:ea typeface="Meiryo UI" panose="020B0604030504040204" pitchFamily="50" charset="-128"/>
              </a:rPr>
              <a:t>院内感染対策が重要。</a:t>
            </a:r>
            <a:endParaRPr kumimoji="1" lang="ja-JP" altLang="en-US" sz="20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750698" y="6447327"/>
            <a:ext cx="523363" cy="369332"/>
          </a:xfrm>
          <a:prstGeom prst="rect">
            <a:avLst/>
          </a:prstGeom>
          <a:noFill/>
        </p:spPr>
        <p:txBody>
          <a:bodyPr wrap="square" rtlCol="0">
            <a:spAutoFit/>
          </a:bodyPr>
          <a:lstStyle/>
          <a:p>
            <a:r>
              <a:rPr lang="ja-JP" altLang="en-US" dirty="0" smtClean="0"/>
              <a:t>９</a:t>
            </a:r>
            <a:endParaRPr kumimoji="1" lang="ja-JP" altLang="en-US" dirty="0"/>
          </a:p>
        </p:txBody>
      </p:sp>
    </p:spTree>
    <p:extLst>
      <p:ext uri="{BB962C8B-B14F-4D97-AF65-F5344CB8AC3E}">
        <p14:creationId xmlns:p14="http://schemas.microsoft.com/office/powerpoint/2010/main" val="3762950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3529</TotalTime>
  <Words>1858</Words>
  <Application>Microsoft Office PowerPoint</Application>
  <PresentationFormat>ワイド画面</PresentationFormat>
  <Paragraphs>414</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游ゴシック</vt:lpstr>
      <vt:lpstr>游ゴシック Light</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寶來　徳子</cp:lastModifiedBy>
  <cp:revision>195</cp:revision>
  <cp:lastPrinted>2020-06-22T04:04:28Z</cp:lastPrinted>
  <dcterms:created xsi:type="dcterms:W3CDTF">2020-05-28T06:38:29Z</dcterms:created>
  <dcterms:modified xsi:type="dcterms:W3CDTF">2020-06-22T04:10:55Z</dcterms:modified>
</cp:coreProperties>
</file>