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10" r:id="rId2"/>
    <p:sldId id="311" r:id="rId3"/>
    <p:sldId id="332" r:id="rId4"/>
    <p:sldId id="333" r:id="rId5"/>
    <p:sldId id="312" r:id="rId6"/>
    <p:sldId id="350" r:id="rId7"/>
    <p:sldId id="362" r:id="rId8"/>
    <p:sldId id="370" r:id="rId9"/>
    <p:sldId id="371" r:id="rId10"/>
    <p:sldId id="372" r:id="rId11"/>
    <p:sldId id="357" r:id="rId12"/>
    <p:sldId id="322" r:id="rId13"/>
    <p:sldId id="368" r:id="rId14"/>
    <p:sldId id="363" r:id="rId15"/>
    <p:sldId id="369" r:id="rId16"/>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DC7F779-EFF5-43C9-87A6-C67220768686}">
          <p14:sldIdLst>
            <p14:sldId id="310"/>
            <p14:sldId id="311"/>
            <p14:sldId id="332"/>
            <p14:sldId id="333"/>
            <p14:sldId id="312"/>
            <p14:sldId id="350"/>
            <p14:sldId id="362"/>
            <p14:sldId id="370"/>
            <p14:sldId id="371"/>
            <p14:sldId id="372"/>
            <p14:sldId id="357"/>
            <p14:sldId id="322"/>
            <p14:sldId id="368"/>
            <p14:sldId id="363"/>
            <p14:sldId id="36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由衣 國本" initials="由衣" lastIdx="1" clrIdx="0">
    <p:extLst>
      <p:ext uri="{19B8F6BF-5375-455C-9EA6-DF929625EA0E}">
        <p15:presenceInfo xmlns:p15="http://schemas.microsoft.com/office/powerpoint/2012/main" userId="21b8f8f98c6579e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FFF99"/>
    <a:srgbClr val="FF9966"/>
    <a:srgbClr val="FFC000"/>
    <a:srgbClr val="FFCC99"/>
    <a:srgbClr val="E54B1B"/>
    <a:srgbClr val="FFFF66"/>
    <a:srgbClr val="CCFFFF"/>
    <a:srgbClr val="5DFC24"/>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11" autoAdjust="0"/>
    <p:restoredTop sz="92460" autoAdjust="0"/>
  </p:normalViewPr>
  <p:slideViewPr>
    <p:cSldViewPr snapToGrid="0">
      <p:cViewPr varScale="1">
        <p:scale>
          <a:sx n="69" d="100"/>
          <a:sy n="69" d="100"/>
        </p:scale>
        <p:origin x="81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6" rIns="91433" bIns="45716" rtlCol="0"/>
          <a:lstStyle>
            <a:lvl1pPr algn="r">
              <a:defRPr sz="1200"/>
            </a:lvl1pPr>
          </a:lstStyle>
          <a:p>
            <a:fld id="{0CC79B56-3F93-49B8-BF5B-E2942DFEBC41}" type="datetimeFigureOut">
              <a:rPr kumimoji="1" lang="ja-JP" altLang="en-US" smtClean="0"/>
              <a:t>2020/6/22</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33" tIns="45716" rIns="91433" bIns="45716" rtlCol="0" anchor="b"/>
          <a:lstStyle>
            <a:lvl1pPr algn="r">
              <a:defRPr sz="1200"/>
            </a:lvl1pPr>
          </a:lstStyle>
          <a:p>
            <a:fld id="{5BFB98CA-D6EC-4BA5-A9B2-86EEAB6615F3}" type="slidenum">
              <a:rPr kumimoji="1" lang="ja-JP" altLang="en-US" smtClean="0"/>
              <a:t>‹#›</a:t>
            </a:fld>
            <a:endParaRPr kumimoji="1" lang="ja-JP" altLang="en-US"/>
          </a:p>
        </p:txBody>
      </p:sp>
    </p:spTree>
    <p:extLst>
      <p:ext uri="{BB962C8B-B14F-4D97-AF65-F5344CB8AC3E}">
        <p14:creationId xmlns:p14="http://schemas.microsoft.com/office/powerpoint/2010/main" val="12395190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3013"/>
            <a:ext cx="59626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227C765-928E-4675-AE56-075D2791C904}" type="slidenum">
              <a:rPr kumimoji="1" lang="ja-JP" altLang="en-US" smtClean="0"/>
              <a:t>3</a:t>
            </a:fld>
            <a:endParaRPr kumimoji="1" lang="ja-JP" altLang="en-US"/>
          </a:p>
        </p:txBody>
      </p:sp>
    </p:spTree>
    <p:extLst>
      <p:ext uri="{BB962C8B-B14F-4D97-AF65-F5344CB8AC3E}">
        <p14:creationId xmlns:p14="http://schemas.microsoft.com/office/powerpoint/2010/main" val="703635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3013"/>
            <a:ext cx="59626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227C765-928E-4675-AE56-075D2791C904}" type="slidenum">
              <a:rPr kumimoji="1" lang="ja-JP" altLang="en-US" smtClean="0"/>
              <a:t>4</a:t>
            </a:fld>
            <a:endParaRPr kumimoji="1" lang="ja-JP" altLang="en-US"/>
          </a:p>
        </p:txBody>
      </p:sp>
    </p:spTree>
    <p:extLst>
      <p:ext uri="{BB962C8B-B14F-4D97-AF65-F5344CB8AC3E}">
        <p14:creationId xmlns:p14="http://schemas.microsoft.com/office/powerpoint/2010/main" val="4192344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275" y="1243013"/>
            <a:ext cx="59626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227C765-928E-4675-AE56-075D2791C904}" type="slidenum">
              <a:rPr kumimoji="1" lang="ja-JP" altLang="en-US" smtClean="0"/>
              <a:t>8</a:t>
            </a:fld>
            <a:endParaRPr kumimoji="1" lang="ja-JP" altLang="en-US"/>
          </a:p>
        </p:txBody>
      </p:sp>
    </p:spTree>
    <p:extLst>
      <p:ext uri="{BB962C8B-B14F-4D97-AF65-F5344CB8AC3E}">
        <p14:creationId xmlns:p14="http://schemas.microsoft.com/office/powerpoint/2010/main" val="1813500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BFB98CA-D6EC-4BA5-A9B2-86EEAB6615F3}" type="slidenum">
              <a:rPr kumimoji="1" lang="ja-JP" altLang="en-US" smtClean="0"/>
              <a:t>9</a:t>
            </a:fld>
            <a:endParaRPr kumimoji="1" lang="ja-JP" altLang="en-US"/>
          </a:p>
        </p:txBody>
      </p:sp>
    </p:spTree>
    <p:extLst>
      <p:ext uri="{BB962C8B-B14F-4D97-AF65-F5344CB8AC3E}">
        <p14:creationId xmlns:p14="http://schemas.microsoft.com/office/powerpoint/2010/main" val="10746794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BFB98CA-D6EC-4BA5-A9B2-86EEAB6615F3}" type="slidenum">
              <a:rPr kumimoji="1" lang="ja-JP" altLang="en-US" smtClean="0"/>
              <a:t>10</a:t>
            </a:fld>
            <a:endParaRPr kumimoji="1" lang="ja-JP" altLang="en-US"/>
          </a:p>
        </p:txBody>
      </p:sp>
    </p:spTree>
    <p:extLst>
      <p:ext uri="{BB962C8B-B14F-4D97-AF65-F5344CB8AC3E}">
        <p14:creationId xmlns:p14="http://schemas.microsoft.com/office/powerpoint/2010/main" val="1811562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BFB98CA-D6EC-4BA5-A9B2-86EEAB6615F3}" type="slidenum">
              <a:rPr kumimoji="1" lang="ja-JP" altLang="en-US" smtClean="0"/>
              <a:t>11</a:t>
            </a:fld>
            <a:endParaRPr kumimoji="1" lang="ja-JP" altLang="en-US"/>
          </a:p>
        </p:txBody>
      </p:sp>
    </p:spTree>
    <p:extLst>
      <p:ext uri="{BB962C8B-B14F-4D97-AF65-F5344CB8AC3E}">
        <p14:creationId xmlns:p14="http://schemas.microsoft.com/office/powerpoint/2010/main" val="1176045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BFB98CA-D6EC-4BA5-A9B2-86EEAB6615F3}" type="slidenum">
              <a:rPr kumimoji="1" lang="ja-JP" altLang="en-US" smtClean="0"/>
              <a:t>12</a:t>
            </a:fld>
            <a:endParaRPr kumimoji="1" lang="ja-JP" altLang="en-US"/>
          </a:p>
        </p:txBody>
      </p:sp>
    </p:spTree>
    <p:extLst>
      <p:ext uri="{BB962C8B-B14F-4D97-AF65-F5344CB8AC3E}">
        <p14:creationId xmlns:p14="http://schemas.microsoft.com/office/powerpoint/2010/main" val="36376862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BFB98CA-D6EC-4BA5-A9B2-86EEAB6615F3}" type="slidenum">
              <a:rPr kumimoji="1" lang="ja-JP" altLang="en-US" smtClean="0"/>
              <a:t>13</a:t>
            </a:fld>
            <a:endParaRPr kumimoji="1" lang="ja-JP" altLang="en-US"/>
          </a:p>
        </p:txBody>
      </p:sp>
    </p:spTree>
    <p:extLst>
      <p:ext uri="{BB962C8B-B14F-4D97-AF65-F5344CB8AC3E}">
        <p14:creationId xmlns:p14="http://schemas.microsoft.com/office/powerpoint/2010/main" val="4130175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BFB98CA-D6EC-4BA5-A9B2-86EEAB6615F3}" type="slidenum">
              <a:rPr kumimoji="1" lang="ja-JP" altLang="en-US" smtClean="0"/>
              <a:t>15</a:t>
            </a:fld>
            <a:endParaRPr kumimoji="1" lang="ja-JP" altLang="en-US"/>
          </a:p>
        </p:txBody>
      </p:sp>
    </p:spTree>
    <p:extLst>
      <p:ext uri="{BB962C8B-B14F-4D97-AF65-F5344CB8AC3E}">
        <p14:creationId xmlns:p14="http://schemas.microsoft.com/office/powerpoint/2010/main" val="1522480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152E4AF-155F-49D0-A19A-79C25145625E}" type="datetimeFigureOut">
              <a:rPr kumimoji="1" lang="ja-JP" altLang="en-US" smtClean="0"/>
              <a:t>2020/6/22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4268587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152E4AF-155F-49D0-A19A-79C25145625E}" type="datetimeFigureOut">
              <a:rPr kumimoji="1" lang="ja-JP" altLang="en-US" smtClean="0"/>
              <a:t>2020/6/22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3741764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152E4AF-155F-49D0-A19A-79C25145625E}" type="datetimeFigureOut">
              <a:rPr kumimoji="1" lang="ja-JP" altLang="en-US" smtClean="0"/>
              <a:t>2020/6/22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3532088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152E4AF-155F-49D0-A19A-79C25145625E}" type="datetimeFigureOut">
              <a:rPr kumimoji="1" lang="ja-JP" altLang="en-US" smtClean="0"/>
              <a:t>2020/6/22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4169515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152E4AF-155F-49D0-A19A-79C25145625E}" type="datetimeFigureOut">
              <a:rPr kumimoji="1" lang="ja-JP" altLang="en-US" smtClean="0"/>
              <a:t>2020/6/22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1662566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152E4AF-155F-49D0-A19A-79C25145625E}" type="datetimeFigureOut">
              <a:rPr kumimoji="1" lang="ja-JP" altLang="en-US" smtClean="0"/>
              <a:t>2020/6/22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3883752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152E4AF-155F-49D0-A19A-79C25145625E}" type="datetimeFigureOut">
              <a:rPr kumimoji="1" lang="ja-JP" altLang="en-US" smtClean="0"/>
              <a:t>2020/6/22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1089656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152E4AF-155F-49D0-A19A-79C25145625E}" type="datetimeFigureOut">
              <a:rPr kumimoji="1" lang="ja-JP" altLang="en-US" smtClean="0"/>
              <a:t>2020/6/22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3775666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152E4AF-155F-49D0-A19A-79C25145625E}" type="datetimeFigureOut">
              <a:rPr kumimoji="1" lang="ja-JP" altLang="en-US" smtClean="0"/>
              <a:t>2020/6/22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2889477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152E4AF-155F-49D0-A19A-79C25145625E}" type="datetimeFigureOut">
              <a:rPr kumimoji="1" lang="ja-JP" altLang="en-US" smtClean="0"/>
              <a:t>2020/6/22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2239326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152E4AF-155F-49D0-A19A-79C25145625E}" type="datetimeFigureOut">
              <a:rPr kumimoji="1" lang="ja-JP" altLang="en-US" smtClean="0"/>
              <a:t>2020/6/22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2812753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52E4AF-155F-49D0-A19A-79C25145625E}" type="datetimeFigureOut">
              <a:rPr kumimoji="1" lang="ja-JP" altLang="en-US" smtClean="0"/>
              <a:t>2020/6/22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1BD58B-2CDE-485A-8E10-5E6FB430C5D3}" type="slidenum">
              <a:rPr kumimoji="1" lang="ja-JP" altLang="en-US" smtClean="0"/>
              <a:t>‹#›</a:t>
            </a:fld>
            <a:endParaRPr kumimoji="1" lang="ja-JP" altLang="en-US"/>
          </a:p>
        </p:txBody>
      </p:sp>
    </p:spTree>
    <p:extLst>
      <p:ext uri="{BB962C8B-B14F-4D97-AF65-F5344CB8AC3E}">
        <p14:creationId xmlns:p14="http://schemas.microsoft.com/office/powerpoint/2010/main" val="418583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641140-282E-4889-BDEF-30E4FD8E2A88}"/>
              </a:ext>
            </a:extLst>
          </p:cNvPr>
          <p:cNvSpPr>
            <a:spLocks noGrp="1"/>
          </p:cNvSpPr>
          <p:nvPr>
            <p:ph type="title"/>
          </p:nvPr>
        </p:nvSpPr>
        <p:spPr>
          <a:xfrm>
            <a:off x="1209675" y="4260850"/>
            <a:ext cx="10515600" cy="1325563"/>
          </a:xfrm>
        </p:spPr>
        <p:txBody>
          <a:bodyPr>
            <a:normAutofit/>
          </a:bodyPr>
          <a:lstStyle/>
          <a:p>
            <a:pPr algn="ctr"/>
            <a:r>
              <a:rPr kumimoji="1" lang="ja-JP" altLang="en-US" sz="2800" dirty="0"/>
              <a:t>令和２年６月</a:t>
            </a:r>
            <a:r>
              <a:rPr lang="en-US" altLang="ja-JP" sz="2800" dirty="0"/>
              <a:t>22</a:t>
            </a:r>
            <a:r>
              <a:rPr kumimoji="1" lang="ja-JP" altLang="en-US" sz="2800" dirty="0"/>
              <a:t>日</a:t>
            </a:r>
            <a:r>
              <a:rPr kumimoji="1" lang="en-US" altLang="ja-JP" sz="2800" dirty="0"/>
              <a:t/>
            </a:r>
            <a:br>
              <a:rPr kumimoji="1" lang="en-US" altLang="ja-JP" sz="2800" dirty="0"/>
            </a:br>
            <a:r>
              <a:rPr kumimoji="1" lang="ja-JP" altLang="en-US" sz="2800" dirty="0"/>
              <a:t>健康医療部</a:t>
            </a:r>
          </a:p>
        </p:txBody>
      </p:sp>
      <p:sp>
        <p:nvSpPr>
          <p:cNvPr id="3" name="タイトル 1">
            <a:extLst>
              <a:ext uri="{FF2B5EF4-FFF2-40B4-BE49-F238E27FC236}">
                <a16:creationId xmlns:a16="http://schemas.microsoft.com/office/drawing/2014/main" id="{C96EDCCF-13D4-4A20-993C-3C3DCF242B1F}"/>
              </a:ext>
            </a:extLst>
          </p:cNvPr>
          <p:cNvSpPr txBox="1">
            <a:spLocks/>
          </p:cNvSpPr>
          <p:nvPr/>
        </p:nvSpPr>
        <p:spPr>
          <a:xfrm>
            <a:off x="1209675" y="26130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t>大阪モデルの検証について</a:t>
            </a:r>
          </a:p>
        </p:txBody>
      </p:sp>
      <p:sp>
        <p:nvSpPr>
          <p:cNvPr id="4" name="テキスト ボックス 3">
            <a:extLst>
              <a:ext uri="{FF2B5EF4-FFF2-40B4-BE49-F238E27FC236}">
                <a16:creationId xmlns:a16="http://schemas.microsoft.com/office/drawing/2014/main" id="{9A396F46-6F5F-483F-BC68-432494F2ED7F}"/>
              </a:ext>
            </a:extLst>
          </p:cNvPr>
          <p:cNvSpPr txBox="1"/>
          <p:nvPr/>
        </p:nvSpPr>
        <p:spPr>
          <a:xfrm>
            <a:off x="10116766" y="311285"/>
            <a:ext cx="1608509" cy="369332"/>
          </a:xfrm>
          <a:prstGeom prst="rect">
            <a:avLst/>
          </a:prstGeom>
          <a:noFill/>
          <a:ln>
            <a:solidFill>
              <a:schemeClr val="tx1"/>
            </a:solidFill>
          </a:ln>
        </p:spPr>
        <p:txBody>
          <a:bodyPr wrap="square" rtlCol="0">
            <a:spAutoFit/>
          </a:bodyPr>
          <a:lstStyle/>
          <a:p>
            <a:pPr algn="ctr"/>
            <a:r>
              <a:rPr kumimoji="1" lang="ja-JP" altLang="en-US">
                <a:latin typeface="ＭＳ ゴシック" panose="020B0609070205080204" pitchFamily="49" charset="-128"/>
                <a:ea typeface="ＭＳ ゴシック" panose="020B0609070205080204" pitchFamily="49" charset="-128"/>
              </a:rPr>
              <a:t>資料２</a:t>
            </a:r>
            <a:endParaRPr kumimoji="1" lang="ja-JP" altLang="en-US"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215348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2157640" y="540327"/>
            <a:ext cx="3882553" cy="5431436"/>
          </a:xfrm>
          <a:prstGeom prst="rect">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p:nvPicPr>
        <p:blipFill>
          <a:blip r:embed="rId3"/>
          <a:stretch>
            <a:fillRect/>
          </a:stretch>
        </p:blipFill>
        <p:spPr>
          <a:xfrm>
            <a:off x="-683" y="540327"/>
            <a:ext cx="12049125" cy="6162675"/>
          </a:xfrm>
          <a:prstGeom prst="rect">
            <a:avLst/>
          </a:prstGeom>
        </p:spPr>
      </p:pic>
      <p:sp>
        <p:nvSpPr>
          <p:cNvPr id="19" name="テキスト ボックス 18">
            <a:extLst>
              <a:ext uri="{FF2B5EF4-FFF2-40B4-BE49-F238E27FC236}">
                <a16:creationId xmlns:a16="http://schemas.microsoft.com/office/drawing/2014/main" id="{701AB323-05F3-403D-9EE7-CAE3C32AE597}"/>
              </a:ext>
            </a:extLst>
          </p:cNvPr>
          <p:cNvSpPr txBox="1"/>
          <p:nvPr/>
        </p:nvSpPr>
        <p:spPr>
          <a:xfrm>
            <a:off x="0" y="1"/>
            <a:ext cx="12192000" cy="400110"/>
          </a:xfrm>
          <a:prstGeom prst="rect">
            <a:avLst/>
          </a:prstGeom>
          <a:solidFill>
            <a:schemeClr val="accent1">
              <a:lumMod val="75000"/>
            </a:schemeClr>
          </a:solidFill>
        </p:spPr>
        <p:txBody>
          <a:bodyPr wrap="square" rtlCol="0">
            <a:spAutoFit/>
          </a:bodyPr>
          <a:lstStyle/>
          <a:p>
            <a:pPr algn="ctr"/>
            <a:r>
              <a:rPr lang="ja-JP" altLang="en-US" sz="2000" b="1" dirty="0">
                <a:solidFill>
                  <a:schemeClr val="bg1"/>
                </a:solidFill>
                <a:latin typeface="Meiryo UI" panose="020B0604030504040204" pitchFamily="50" charset="-128"/>
                <a:ea typeface="Meiryo UI" panose="020B0604030504040204" pitchFamily="50" charset="-128"/>
              </a:rPr>
              <a:t>指標</a:t>
            </a:r>
            <a:r>
              <a:rPr lang="ja-JP" altLang="en-US" sz="2000" b="1" dirty="0" smtClean="0">
                <a:solidFill>
                  <a:schemeClr val="bg1"/>
                </a:solidFill>
                <a:latin typeface="Meiryo UI" panose="020B0604030504040204" pitchFamily="50" charset="-128"/>
                <a:ea typeface="Meiryo UI" panose="020B0604030504040204" pitchFamily="50" charset="-128"/>
              </a:rPr>
              <a:t>①感染</a:t>
            </a:r>
            <a:r>
              <a:rPr lang="ja-JP" altLang="en-US" sz="2000" b="1" dirty="0">
                <a:solidFill>
                  <a:schemeClr val="bg1"/>
                </a:solidFill>
                <a:latin typeface="Meiryo UI" panose="020B0604030504040204" pitchFamily="50" charset="-128"/>
                <a:ea typeface="Meiryo UI" panose="020B0604030504040204" pitchFamily="50" charset="-128"/>
              </a:rPr>
              <a:t>経路不明者の７日間移動平均の前週</a:t>
            </a:r>
            <a:r>
              <a:rPr lang="ja-JP" altLang="en-US" sz="2000" b="1" dirty="0" smtClean="0">
                <a:solidFill>
                  <a:schemeClr val="bg1"/>
                </a:solidFill>
                <a:latin typeface="Meiryo UI" panose="020B0604030504040204" pitchFamily="50" charset="-128"/>
                <a:ea typeface="Meiryo UI" panose="020B0604030504040204" pitchFamily="50" charset="-128"/>
              </a:rPr>
              <a:t>増加比及び指標②感染経路不明者７日間移動平均</a:t>
            </a:r>
            <a:endParaRPr lang="ja-JP" altLang="en-US" sz="2000" b="1" dirty="0">
              <a:solidFill>
                <a:schemeClr val="bg1"/>
              </a:solidFill>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A2A32914-A631-4E90-B018-69368C45F127}"/>
              </a:ext>
            </a:extLst>
          </p:cNvPr>
          <p:cNvSpPr txBox="1"/>
          <p:nvPr/>
        </p:nvSpPr>
        <p:spPr>
          <a:xfrm>
            <a:off x="11931444" y="6570084"/>
            <a:ext cx="428625" cy="369332"/>
          </a:xfrm>
          <a:prstGeom prst="rect">
            <a:avLst/>
          </a:prstGeom>
          <a:noFill/>
        </p:spPr>
        <p:txBody>
          <a:bodyPr wrap="square" rtlCol="0">
            <a:spAutoFit/>
          </a:bodyPr>
          <a:lstStyle/>
          <a:p>
            <a:r>
              <a:rPr kumimoji="1" lang="en-US" altLang="ja-JP" dirty="0"/>
              <a:t>9</a:t>
            </a:r>
            <a:endParaRPr kumimoji="1" lang="ja-JP" altLang="en-US" dirty="0"/>
          </a:p>
        </p:txBody>
      </p:sp>
      <p:sp>
        <p:nvSpPr>
          <p:cNvPr id="13" name="角丸四角形吹き出し 15">
            <a:extLst>
              <a:ext uri="{FF2B5EF4-FFF2-40B4-BE49-F238E27FC236}">
                <a16:creationId xmlns:a16="http://schemas.microsoft.com/office/drawing/2014/main" id="{BCA5FF59-EB86-4373-8E6E-2CFC2AD7B62E}"/>
              </a:ext>
            </a:extLst>
          </p:cNvPr>
          <p:cNvSpPr/>
          <p:nvPr/>
        </p:nvSpPr>
        <p:spPr>
          <a:xfrm>
            <a:off x="9143999" y="4175571"/>
            <a:ext cx="2449843" cy="567474"/>
          </a:xfrm>
          <a:prstGeom prst="wedgeRoundRectCallout">
            <a:avLst>
              <a:gd name="adj1" fmla="val -77782"/>
              <a:gd name="adj2" fmla="val 204666"/>
              <a:gd name="adj3" fmla="val 16667"/>
            </a:avLst>
          </a:prstGeom>
          <a:ln>
            <a:solidFill>
              <a:schemeClr val="tx1"/>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dirty="0">
                <a:latin typeface="Meiryo UI" panose="020B0604030504040204" pitchFamily="50" charset="-128"/>
                <a:ea typeface="Meiryo UI" panose="020B0604030504040204" pitchFamily="50" charset="-128"/>
              </a:rPr>
              <a:t>感染</a:t>
            </a:r>
            <a:r>
              <a:rPr lang="ja-JP" altLang="en-US" sz="1200" dirty="0">
                <a:latin typeface="Meiryo UI" panose="020B0604030504040204" pitchFamily="50" charset="-128"/>
                <a:ea typeface="Meiryo UI" panose="020B0604030504040204" pitchFamily="50" charset="-128"/>
              </a:rPr>
              <a:t>規模が小さい</a:t>
            </a:r>
            <a:r>
              <a:rPr kumimoji="1" lang="ja-JP" altLang="en-US" sz="1200" dirty="0">
                <a:latin typeface="Meiryo UI" panose="020B0604030504040204" pitchFamily="50" charset="-128"/>
                <a:ea typeface="Meiryo UI" panose="020B0604030504040204" pitchFamily="50" charset="-128"/>
              </a:rPr>
              <a:t>にもかかわらず、</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増加比が基準「１」を超過</a:t>
            </a:r>
          </a:p>
        </p:txBody>
      </p:sp>
      <p:sp>
        <p:nvSpPr>
          <p:cNvPr id="10" name="角丸四角形吹き出し 15">
            <a:extLst>
              <a:ext uri="{FF2B5EF4-FFF2-40B4-BE49-F238E27FC236}">
                <a16:creationId xmlns:a16="http://schemas.microsoft.com/office/drawing/2014/main" id="{BCA5FF59-EB86-4373-8E6E-2CFC2AD7B62E}"/>
              </a:ext>
            </a:extLst>
          </p:cNvPr>
          <p:cNvSpPr/>
          <p:nvPr/>
        </p:nvSpPr>
        <p:spPr>
          <a:xfrm>
            <a:off x="760778" y="636267"/>
            <a:ext cx="3825075" cy="567474"/>
          </a:xfrm>
          <a:prstGeom prst="wedgeRoundRectCallout">
            <a:avLst>
              <a:gd name="adj1" fmla="val -48230"/>
              <a:gd name="adj2" fmla="val 78386"/>
              <a:gd name="adj3" fmla="val 16667"/>
            </a:avLst>
          </a:prstGeom>
          <a:ln>
            <a:solidFill>
              <a:schemeClr val="tx1"/>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dirty="0">
                <a:latin typeface="Meiryo UI" panose="020B0604030504040204" pitchFamily="50" charset="-128"/>
                <a:ea typeface="Meiryo UI" panose="020B0604030504040204" pitchFamily="50" charset="-128"/>
              </a:rPr>
              <a:t>前週の感染経路不明者の７日間移動平均が</a:t>
            </a:r>
            <a:endParaRPr lang="en-US" altLang="ja-JP" sz="1200" dirty="0">
              <a:latin typeface="Meiryo UI" panose="020B0604030504040204" pitchFamily="50" charset="-128"/>
              <a:ea typeface="Meiryo UI" panose="020B0604030504040204" pitchFamily="50" charset="-128"/>
            </a:endParaRPr>
          </a:p>
          <a:p>
            <a:pPr algn="ctr"/>
            <a:r>
              <a:rPr lang="ja-JP" altLang="en-US" sz="1200" dirty="0">
                <a:latin typeface="Meiryo UI" panose="020B0604030504040204" pitchFamily="50" charset="-128"/>
                <a:ea typeface="Meiryo UI" panose="020B0604030504040204" pitchFamily="50" charset="-128"/>
              </a:rPr>
              <a:t>０を連続記録していたことにより、増加比が大きい。</a:t>
            </a:r>
            <a:endParaRPr kumimoji="1" lang="ja-JP" altLang="en-US" sz="1200" dirty="0">
              <a:latin typeface="Meiryo UI" panose="020B0604030504040204" pitchFamily="50" charset="-128"/>
              <a:ea typeface="Meiryo UI" panose="020B0604030504040204" pitchFamily="50" charset="-128"/>
            </a:endParaRPr>
          </a:p>
        </p:txBody>
      </p:sp>
      <p:sp>
        <p:nvSpPr>
          <p:cNvPr id="18" name="角丸四角形吹き出し 7">
            <a:extLst>
              <a:ext uri="{FF2B5EF4-FFF2-40B4-BE49-F238E27FC236}">
                <a16:creationId xmlns:a16="http://schemas.microsoft.com/office/drawing/2014/main" id="{910C90C4-6B4A-47E1-B26A-34AA59620AB2}"/>
              </a:ext>
            </a:extLst>
          </p:cNvPr>
          <p:cNvSpPr/>
          <p:nvPr/>
        </p:nvSpPr>
        <p:spPr>
          <a:xfrm>
            <a:off x="9367487" y="2844714"/>
            <a:ext cx="1735787" cy="599000"/>
          </a:xfrm>
          <a:prstGeom prst="wedgeRoundRectCallout">
            <a:avLst>
              <a:gd name="adj1" fmla="val -136700"/>
              <a:gd name="adj2" fmla="val 342299"/>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自粛要請等</a:t>
            </a:r>
            <a:endParaRPr lang="en-US" altLang="ja-JP" sz="1200" dirty="0">
              <a:solidFill>
                <a:schemeClr val="tx1"/>
              </a:solidFill>
              <a:latin typeface="Meiryo UI" panose="020B0604030504040204" pitchFamily="50" charset="-128"/>
              <a:ea typeface="Meiryo UI" panose="020B0604030504040204" pitchFamily="50" charset="-128"/>
            </a:endParaRPr>
          </a:p>
          <a:p>
            <a:pPr algn="ctr"/>
            <a:r>
              <a:rPr lang="ja-JP" altLang="en-US" sz="1200" dirty="0">
                <a:solidFill>
                  <a:schemeClr val="tx1"/>
                </a:solidFill>
                <a:latin typeface="Meiryo UI" panose="020B0604030504040204" pitchFamily="50" charset="-128"/>
                <a:ea typeface="Meiryo UI" panose="020B0604030504040204" pitchFamily="50" charset="-128"/>
              </a:rPr>
              <a:t>感染経路不明者数</a:t>
            </a:r>
            <a:endParaRPr lang="en-US" altLang="ja-JP" sz="1200" dirty="0">
              <a:solidFill>
                <a:schemeClr val="tx1"/>
              </a:solidFill>
              <a:latin typeface="Meiryo UI" panose="020B0604030504040204" pitchFamily="50" charset="-128"/>
              <a:ea typeface="Meiryo UI" panose="020B0604030504040204" pitchFamily="50" charset="-128"/>
            </a:endParaRPr>
          </a:p>
          <a:p>
            <a:pPr algn="ctr"/>
            <a:r>
              <a:rPr lang="ja-JP" altLang="en-US" sz="1200" dirty="0">
                <a:solidFill>
                  <a:schemeClr val="tx1"/>
                </a:solidFill>
                <a:latin typeface="Meiryo UI" panose="020B0604030504040204" pitchFamily="50" charset="-128"/>
                <a:ea typeface="Meiryo UI" panose="020B0604030504040204" pitchFamily="50" charset="-128"/>
              </a:rPr>
              <a:t>５～</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人以上</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0" name="角丸四角形吹き出し 7">
            <a:extLst>
              <a:ext uri="{FF2B5EF4-FFF2-40B4-BE49-F238E27FC236}">
                <a16:creationId xmlns:a16="http://schemas.microsoft.com/office/drawing/2014/main" id="{910C90C4-6B4A-47E1-B26A-34AA59620AB2}"/>
              </a:ext>
            </a:extLst>
          </p:cNvPr>
          <p:cNvSpPr/>
          <p:nvPr/>
        </p:nvSpPr>
        <p:spPr>
          <a:xfrm>
            <a:off x="7311036" y="2940724"/>
            <a:ext cx="1735787" cy="599000"/>
          </a:xfrm>
          <a:prstGeom prst="wedgeRoundRectCallout">
            <a:avLst>
              <a:gd name="adj1" fmla="val -15920"/>
              <a:gd name="adj2" fmla="val 26284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自粛解除</a:t>
            </a:r>
            <a:endParaRPr lang="en-US" altLang="ja-JP" sz="1200" dirty="0">
              <a:solidFill>
                <a:schemeClr val="tx1"/>
              </a:solidFill>
              <a:latin typeface="Meiryo UI" panose="020B0604030504040204" pitchFamily="50" charset="-128"/>
              <a:ea typeface="Meiryo UI" panose="020B0604030504040204" pitchFamily="50" charset="-128"/>
            </a:endParaRPr>
          </a:p>
          <a:p>
            <a:pPr algn="ctr"/>
            <a:r>
              <a:rPr lang="ja-JP" altLang="en-US" sz="1200" dirty="0">
                <a:solidFill>
                  <a:schemeClr val="tx1"/>
                </a:solidFill>
                <a:latin typeface="Meiryo UI" panose="020B0604030504040204" pitchFamily="50" charset="-128"/>
                <a:ea typeface="Meiryo UI" panose="020B0604030504040204" pitchFamily="50" charset="-128"/>
              </a:rPr>
              <a:t>感染経路不明者数</a:t>
            </a:r>
            <a:endParaRPr lang="en-US" altLang="ja-JP" sz="1200" dirty="0">
              <a:solidFill>
                <a:schemeClr val="tx1"/>
              </a:solidFill>
              <a:latin typeface="Meiryo UI" panose="020B0604030504040204" pitchFamily="50" charset="-128"/>
              <a:ea typeface="Meiryo UI" panose="020B0604030504040204" pitchFamily="50" charset="-128"/>
            </a:endParaRPr>
          </a:p>
          <a:p>
            <a:pPr algn="ct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人未満</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cxnSp>
        <p:nvCxnSpPr>
          <p:cNvPr id="27" name="直線コネクタ 26"/>
          <p:cNvCxnSpPr/>
          <p:nvPr/>
        </p:nvCxnSpPr>
        <p:spPr>
          <a:xfrm flipV="1">
            <a:off x="453918" y="4930632"/>
            <a:ext cx="11139924" cy="61"/>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356936" y="5706683"/>
            <a:ext cx="11236906" cy="41418"/>
          </a:xfrm>
          <a:prstGeom prst="line">
            <a:avLst/>
          </a:prstGeom>
          <a:ln w="15875">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29" name="角丸四角形吹き出し 28"/>
          <p:cNvSpPr/>
          <p:nvPr/>
        </p:nvSpPr>
        <p:spPr>
          <a:xfrm>
            <a:off x="3485477" y="3102830"/>
            <a:ext cx="1924050" cy="681767"/>
          </a:xfrm>
          <a:prstGeom prst="wedgeRoundRectCallout">
            <a:avLst>
              <a:gd name="adj1" fmla="val -70054"/>
              <a:gd name="adj2" fmla="val 33158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自粛要請等</a:t>
            </a:r>
            <a:endParaRPr lang="en-US" altLang="ja-JP" sz="1200" dirty="0">
              <a:solidFill>
                <a:schemeClr val="tx1"/>
              </a:solidFill>
              <a:latin typeface="Meiryo UI" panose="020B0604030504040204" pitchFamily="50" charset="-128"/>
              <a:ea typeface="Meiryo UI" panose="020B0604030504040204" pitchFamily="50" charset="-128"/>
            </a:endParaRPr>
          </a:p>
          <a:p>
            <a:pPr algn="ctr"/>
            <a:r>
              <a:rPr lang="ja-JP" altLang="en-US" sz="1200" dirty="0">
                <a:solidFill>
                  <a:schemeClr val="tx1"/>
                </a:solidFill>
                <a:latin typeface="Meiryo UI" panose="020B0604030504040204" pitchFamily="50" charset="-128"/>
                <a:ea typeface="Meiryo UI" panose="020B0604030504040204" pitchFamily="50" charset="-128"/>
              </a:rPr>
              <a:t>前週増加比１以上</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cxnSp>
        <p:nvCxnSpPr>
          <p:cNvPr id="8" name="直線矢印コネクタ 7"/>
          <p:cNvCxnSpPr/>
          <p:nvPr/>
        </p:nvCxnSpPr>
        <p:spPr>
          <a:xfrm flipH="1">
            <a:off x="7800109" y="4930632"/>
            <a:ext cx="13855" cy="50035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1222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01AB323-05F3-403D-9EE7-CAE3C32AE597}"/>
              </a:ext>
            </a:extLst>
          </p:cNvPr>
          <p:cNvSpPr txBox="1"/>
          <p:nvPr/>
        </p:nvSpPr>
        <p:spPr>
          <a:xfrm>
            <a:off x="0" y="1"/>
            <a:ext cx="12192000" cy="461665"/>
          </a:xfrm>
          <a:prstGeom prst="rect">
            <a:avLst/>
          </a:prstGeom>
          <a:solidFill>
            <a:schemeClr val="accent1">
              <a:lumMod val="75000"/>
            </a:schemeClr>
          </a:solidFill>
        </p:spPr>
        <p:txBody>
          <a:bodyPr wrap="square" rtlCol="0">
            <a:spAutoFit/>
          </a:bodyPr>
          <a:lstStyle/>
          <a:p>
            <a:pPr algn="ctr"/>
            <a:r>
              <a:rPr lang="ja-JP" altLang="en-US" sz="2400" b="1" dirty="0" smtClean="0">
                <a:solidFill>
                  <a:schemeClr val="bg1"/>
                </a:solidFill>
                <a:latin typeface="Meiryo UI" panose="020B0604030504040204" pitchFamily="50" charset="-128"/>
                <a:ea typeface="Meiryo UI" panose="020B0604030504040204" pitchFamily="50" charset="-128"/>
              </a:rPr>
              <a:t>指標③　合計</a:t>
            </a:r>
            <a:r>
              <a:rPr lang="ja-JP" altLang="en-US" sz="2400" b="1" dirty="0">
                <a:solidFill>
                  <a:schemeClr val="bg1"/>
                </a:solidFill>
                <a:latin typeface="Meiryo UI" panose="020B0604030504040204" pitchFamily="50" charset="-128"/>
                <a:ea typeface="Meiryo UI" panose="020B0604030504040204" pitchFamily="50" charset="-128"/>
              </a:rPr>
              <a:t>新規</a:t>
            </a:r>
            <a:r>
              <a:rPr lang="ja-JP" altLang="en-US" sz="2400" b="1" dirty="0" smtClean="0">
                <a:solidFill>
                  <a:schemeClr val="bg1"/>
                </a:solidFill>
                <a:latin typeface="Meiryo UI" panose="020B0604030504040204" pitchFamily="50" charset="-128"/>
                <a:ea typeface="Meiryo UI" panose="020B0604030504040204" pitchFamily="50" charset="-128"/>
              </a:rPr>
              <a:t>陽性者数</a:t>
            </a:r>
            <a:endParaRPr lang="ja-JP" altLang="en-US" sz="2400" b="1" dirty="0">
              <a:solidFill>
                <a:schemeClr val="bg1"/>
              </a:solidFill>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1233054" y="4335796"/>
            <a:ext cx="2604653" cy="461665"/>
          </a:xfrm>
          <a:prstGeom prst="rect">
            <a:avLst/>
          </a:prstGeom>
          <a:noFill/>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4/1,</a:t>
            </a:r>
            <a:r>
              <a:rPr kumimoji="1" lang="ja-JP" altLang="en-US" sz="1200" dirty="0">
                <a:latin typeface="Meiryo UI" panose="020B0604030504040204" pitchFamily="50" charset="-128"/>
                <a:ea typeface="Meiryo UI" panose="020B0604030504040204" pitchFamily="50" charset="-128"/>
              </a:rPr>
              <a:t>直近</a:t>
            </a:r>
            <a:r>
              <a:rPr kumimoji="1" lang="ja-JP" altLang="en-US" sz="1200" dirty="0" smtClean="0">
                <a:latin typeface="Meiryo UI" panose="020B0604030504040204" pitchFamily="50" charset="-128"/>
                <a:ea typeface="Meiryo UI" panose="020B0604030504040204" pitchFamily="50" charset="-128"/>
              </a:rPr>
              <a:t>７日間累積新規陽性者数</a:t>
            </a:r>
            <a:r>
              <a:rPr lang="ja-JP" altLang="en-US" sz="1200" dirty="0" smtClean="0">
                <a:latin typeface="Meiryo UI" panose="020B0604030504040204" pitchFamily="50" charset="-128"/>
                <a:ea typeface="Meiryo UI" panose="020B0604030504040204" pitchFamily="50" charset="-128"/>
              </a:rPr>
              <a:t>が</a:t>
            </a:r>
            <a:endParaRPr lang="en-US" altLang="ja-JP" sz="1200" dirty="0" smtClean="0">
              <a:latin typeface="Meiryo UI" panose="020B0604030504040204" pitchFamily="50" charset="-128"/>
              <a:ea typeface="Meiryo UI" panose="020B0604030504040204" pitchFamily="50" charset="-128"/>
            </a:endParaRPr>
          </a:p>
          <a:p>
            <a:r>
              <a:rPr lang="en-US" altLang="ja-JP" sz="1200" dirty="0" smtClean="0">
                <a:latin typeface="Meiryo UI" panose="020B0604030504040204" pitchFamily="50" charset="-128"/>
                <a:ea typeface="Meiryo UI" panose="020B0604030504040204" pitchFamily="50" charset="-128"/>
              </a:rPr>
              <a:t>4</a:t>
            </a:r>
            <a:r>
              <a:rPr lang="ja-JP" altLang="en-US" sz="1200" dirty="0" smtClean="0">
                <a:latin typeface="Meiryo UI" panose="020B0604030504040204" pitchFamily="50" charset="-128"/>
                <a:ea typeface="Meiryo UI" panose="020B0604030504040204" pitchFamily="50" charset="-128"/>
              </a:rPr>
              <a:t>日連続増加</a:t>
            </a:r>
            <a:endParaRPr kumimoji="1" lang="ja-JP" altLang="en-US" sz="1200" dirty="0">
              <a:latin typeface="Meiryo UI" panose="020B0604030504040204" pitchFamily="50" charset="-128"/>
              <a:ea typeface="Meiryo UI" panose="020B0604030504040204" pitchFamily="50" charset="-128"/>
            </a:endParaRPr>
          </a:p>
        </p:txBody>
      </p:sp>
      <p:cxnSp>
        <p:nvCxnSpPr>
          <p:cNvPr id="12" name="直線コネクタ 11"/>
          <p:cNvCxnSpPr>
            <a:endCxn id="2" idx="1"/>
          </p:cNvCxnSpPr>
          <p:nvPr/>
        </p:nvCxnSpPr>
        <p:spPr>
          <a:xfrm flipV="1">
            <a:off x="3192368" y="4689179"/>
            <a:ext cx="710653" cy="1456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A2A32914-A631-4E90-B018-69368C45F127}"/>
              </a:ext>
            </a:extLst>
          </p:cNvPr>
          <p:cNvSpPr txBox="1"/>
          <p:nvPr/>
        </p:nvSpPr>
        <p:spPr>
          <a:xfrm>
            <a:off x="11805372" y="6488668"/>
            <a:ext cx="773255" cy="369332"/>
          </a:xfrm>
          <a:prstGeom prst="rect">
            <a:avLst/>
          </a:prstGeom>
          <a:noFill/>
        </p:spPr>
        <p:txBody>
          <a:bodyPr wrap="square" rtlCol="0">
            <a:spAutoFit/>
          </a:bodyPr>
          <a:lstStyle/>
          <a:p>
            <a:r>
              <a:rPr lang="en-US" altLang="ja-JP" dirty="0" smtClean="0"/>
              <a:t>10</a:t>
            </a:r>
            <a:endParaRPr kumimoji="1" lang="ja-JP" altLang="en-US" dirty="0"/>
          </a:p>
        </p:txBody>
      </p:sp>
      <p:sp>
        <p:nvSpPr>
          <p:cNvPr id="2" name="楕円 1">
            <a:extLst>
              <a:ext uri="{FF2B5EF4-FFF2-40B4-BE49-F238E27FC236}">
                <a16:creationId xmlns:a16="http://schemas.microsoft.com/office/drawing/2014/main" id="{B0780391-81B7-4E3C-A400-3E68FD17C31B}"/>
              </a:ext>
            </a:extLst>
          </p:cNvPr>
          <p:cNvSpPr/>
          <p:nvPr/>
        </p:nvSpPr>
        <p:spPr>
          <a:xfrm rot="2234432">
            <a:off x="3682212" y="4599601"/>
            <a:ext cx="310991" cy="714378"/>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pic>
        <p:nvPicPr>
          <p:cNvPr id="3" name="図 2"/>
          <p:cNvPicPr>
            <a:picLocks noChangeAspect="1"/>
          </p:cNvPicPr>
          <p:nvPr/>
        </p:nvPicPr>
        <p:blipFill>
          <a:blip r:embed="rId3"/>
          <a:stretch>
            <a:fillRect/>
          </a:stretch>
        </p:blipFill>
        <p:spPr>
          <a:xfrm>
            <a:off x="0" y="431930"/>
            <a:ext cx="12192000" cy="6086475"/>
          </a:xfrm>
          <a:prstGeom prst="rect">
            <a:avLst/>
          </a:prstGeom>
        </p:spPr>
      </p:pic>
    </p:spTree>
    <p:extLst>
      <p:ext uri="{BB962C8B-B14F-4D97-AF65-F5344CB8AC3E}">
        <p14:creationId xmlns:p14="http://schemas.microsoft.com/office/powerpoint/2010/main" val="4000264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BE806610-5E9D-4ABD-9915-03AD4AE6E89C}"/>
              </a:ext>
            </a:extLst>
          </p:cNvPr>
          <p:cNvSpPr/>
          <p:nvPr/>
        </p:nvSpPr>
        <p:spPr>
          <a:xfrm>
            <a:off x="1267560" y="692726"/>
            <a:ext cx="6809640" cy="5680414"/>
          </a:xfrm>
          <a:prstGeom prst="rect">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p>
        </p:txBody>
      </p:sp>
      <p:sp>
        <p:nvSpPr>
          <p:cNvPr id="4" name="テキスト ボックス 3">
            <a:extLst>
              <a:ext uri="{FF2B5EF4-FFF2-40B4-BE49-F238E27FC236}">
                <a16:creationId xmlns:a16="http://schemas.microsoft.com/office/drawing/2014/main" id="{701AB323-05F3-403D-9EE7-CAE3C32AE597}"/>
              </a:ext>
            </a:extLst>
          </p:cNvPr>
          <p:cNvSpPr txBox="1"/>
          <p:nvPr/>
        </p:nvSpPr>
        <p:spPr>
          <a:xfrm>
            <a:off x="0" y="1"/>
            <a:ext cx="12192000" cy="461665"/>
          </a:xfrm>
          <a:prstGeom prst="rect">
            <a:avLst/>
          </a:prstGeom>
          <a:solidFill>
            <a:schemeClr val="accent1">
              <a:lumMod val="75000"/>
            </a:schemeClr>
          </a:solidFill>
        </p:spPr>
        <p:txBody>
          <a:bodyPr wrap="square" rtlCol="0">
            <a:spAutoFit/>
          </a:bodyPr>
          <a:lstStyle/>
          <a:p>
            <a:pPr algn="ctr"/>
            <a:r>
              <a:rPr lang="ja-JP" altLang="en-US" sz="2400" b="1" dirty="0" smtClean="0">
                <a:solidFill>
                  <a:schemeClr val="bg1"/>
                </a:solidFill>
                <a:latin typeface="Meiryo UI" panose="020B0604030504040204" pitchFamily="50" charset="-128"/>
                <a:ea typeface="Meiryo UI" panose="020B0604030504040204" pitchFamily="50" charset="-128"/>
              </a:rPr>
              <a:t>指標④　直</a:t>
            </a:r>
            <a:r>
              <a:rPr lang="ja-JP" altLang="en-US" sz="2400" b="1" dirty="0">
                <a:solidFill>
                  <a:schemeClr val="bg1"/>
                </a:solidFill>
                <a:latin typeface="Meiryo UI" panose="020B0604030504040204" pitchFamily="50" charset="-128"/>
                <a:ea typeface="Meiryo UI" panose="020B0604030504040204" pitchFamily="50" charset="-128"/>
              </a:rPr>
              <a:t>近</a:t>
            </a:r>
            <a:r>
              <a:rPr lang="en-US" altLang="ja-JP" sz="2400" b="1" dirty="0">
                <a:solidFill>
                  <a:schemeClr val="bg1"/>
                </a:solidFill>
                <a:latin typeface="Meiryo UI" panose="020B0604030504040204" pitchFamily="50" charset="-128"/>
                <a:ea typeface="Meiryo UI" panose="020B0604030504040204" pitchFamily="50" charset="-128"/>
              </a:rPr>
              <a:t>1</a:t>
            </a:r>
            <a:r>
              <a:rPr lang="ja-JP" altLang="en-US" sz="2400" b="1" dirty="0">
                <a:solidFill>
                  <a:schemeClr val="bg1"/>
                </a:solidFill>
                <a:latin typeface="Meiryo UI" panose="020B0604030504040204" pitchFamily="50" charset="-128"/>
                <a:ea typeface="Meiryo UI" panose="020B0604030504040204" pitchFamily="50" charset="-128"/>
              </a:rPr>
              <a:t>週間の人口</a:t>
            </a:r>
            <a:r>
              <a:rPr lang="en-US" altLang="ja-JP" sz="2400" b="1" dirty="0">
                <a:solidFill>
                  <a:schemeClr val="bg1"/>
                </a:solidFill>
                <a:latin typeface="Meiryo UI" panose="020B0604030504040204" pitchFamily="50" charset="-128"/>
                <a:ea typeface="Meiryo UI" panose="020B0604030504040204" pitchFamily="50" charset="-128"/>
              </a:rPr>
              <a:t>10</a:t>
            </a:r>
            <a:r>
              <a:rPr lang="ja-JP" altLang="en-US" sz="2400" b="1" dirty="0">
                <a:solidFill>
                  <a:schemeClr val="bg1"/>
                </a:solidFill>
                <a:latin typeface="Meiryo UI" panose="020B0604030504040204" pitchFamily="50" charset="-128"/>
                <a:ea typeface="Meiryo UI" panose="020B0604030504040204" pitchFamily="50" charset="-128"/>
              </a:rPr>
              <a:t>万人あたり新規</a:t>
            </a:r>
            <a:r>
              <a:rPr lang="ja-JP" altLang="en-US" sz="2400" b="1" dirty="0" smtClean="0">
                <a:solidFill>
                  <a:schemeClr val="bg1"/>
                </a:solidFill>
                <a:latin typeface="Meiryo UI" panose="020B0604030504040204" pitchFamily="50" charset="-128"/>
                <a:ea typeface="Meiryo UI" panose="020B0604030504040204" pitchFamily="50" charset="-128"/>
              </a:rPr>
              <a:t>陽性者数</a:t>
            </a:r>
            <a:endParaRPr lang="ja-JP" altLang="en-US" sz="2400" b="1" dirty="0">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9821B59-E212-4573-962F-7E64018C7C8E}"/>
              </a:ext>
            </a:extLst>
          </p:cNvPr>
          <p:cNvSpPr txBox="1"/>
          <p:nvPr/>
        </p:nvSpPr>
        <p:spPr>
          <a:xfrm>
            <a:off x="11738363" y="6359285"/>
            <a:ext cx="616770" cy="369332"/>
          </a:xfrm>
          <a:prstGeom prst="rect">
            <a:avLst/>
          </a:prstGeom>
          <a:noFill/>
        </p:spPr>
        <p:txBody>
          <a:bodyPr wrap="square" rtlCol="0">
            <a:spAutoFit/>
          </a:bodyPr>
          <a:lstStyle/>
          <a:p>
            <a:r>
              <a:rPr kumimoji="1" lang="en-US" altLang="ja-JP" dirty="0" smtClean="0"/>
              <a:t>11</a:t>
            </a:r>
            <a:endParaRPr kumimoji="1" lang="ja-JP" altLang="en-US" dirty="0"/>
          </a:p>
        </p:txBody>
      </p:sp>
      <p:pic>
        <p:nvPicPr>
          <p:cNvPr id="2" name="図 1"/>
          <p:cNvPicPr>
            <a:picLocks noChangeAspect="1"/>
          </p:cNvPicPr>
          <p:nvPr/>
        </p:nvPicPr>
        <p:blipFill>
          <a:blip r:embed="rId3"/>
          <a:stretch>
            <a:fillRect/>
          </a:stretch>
        </p:blipFill>
        <p:spPr>
          <a:xfrm>
            <a:off x="161925" y="692726"/>
            <a:ext cx="12030075" cy="6172200"/>
          </a:xfrm>
          <a:prstGeom prst="rect">
            <a:avLst/>
          </a:prstGeom>
        </p:spPr>
      </p:pic>
      <p:cxnSp>
        <p:nvCxnSpPr>
          <p:cNvPr id="7" name="直線コネクタ 6"/>
          <p:cNvCxnSpPr/>
          <p:nvPr/>
        </p:nvCxnSpPr>
        <p:spPr>
          <a:xfrm flipV="1">
            <a:off x="503096" y="4003964"/>
            <a:ext cx="11235267" cy="4801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テキスト ボックス 2"/>
          <p:cNvSpPr txBox="1"/>
          <p:nvPr/>
        </p:nvSpPr>
        <p:spPr>
          <a:xfrm>
            <a:off x="8359636" y="3387419"/>
            <a:ext cx="3832364" cy="914433"/>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dirty="0" smtClean="0">
                <a:latin typeface="Meiryo UI" panose="020B0604030504040204" pitchFamily="50" charset="-128"/>
                <a:ea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rPr>
              <a:t>参考値</a:t>
            </a:r>
            <a:r>
              <a:rPr lang="en-US" altLang="ja-JP" dirty="0" smtClean="0">
                <a:latin typeface="Meiryo UI" panose="020B0604030504040204" pitchFamily="50" charset="-128"/>
                <a:ea typeface="Meiryo UI" panose="020B0604030504040204" pitchFamily="50" charset="-128"/>
              </a:rPr>
              <a:t>】2.5</a:t>
            </a:r>
            <a:r>
              <a:rPr lang="ja-JP" altLang="en-US" dirty="0" smtClean="0">
                <a:latin typeface="Meiryo UI" panose="020B0604030504040204" pitchFamily="50" charset="-128"/>
                <a:ea typeface="Meiryo UI" panose="020B0604030504040204" pitchFamily="50" charset="-128"/>
              </a:rPr>
              <a:t>（直近</a:t>
            </a:r>
            <a:r>
              <a:rPr lang="en-US" altLang="ja-JP" dirty="0" smtClean="0">
                <a:latin typeface="Meiryo UI" panose="020B0604030504040204" pitchFamily="50" charset="-128"/>
                <a:ea typeface="Meiryo UI" panose="020B0604030504040204" pitchFamily="50" charset="-128"/>
              </a:rPr>
              <a:t>1</a:t>
            </a:r>
            <a:r>
              <a:rPr lang="ja-JP" altLang="en-US" dirty="0" smtClean="0">
                <a:latin typeface="Meiryo UI" panose="020B0604030504040204" pitchFamily="50" charset="-128"/>
                <a:ea typeface="Meiryo UI" panose="020B0604030504040204" pitchFamily="50" charset="-128"/>
              </a:rPr>
              <a:t>週間の人口</a:t>
            </a:r>
            <a:r>
              <a:rPr lang="en-US" altLang="ja-JP" dirty="0" smtClean="0">
                <a:latin typeface="Meiryo UI" panose="020B0604030504040204" pitchFamily="50" charset="-128"/>
                <a:ea typeface="Meiryo UI" panose="020B0604030504040204" pitchFamily="50" charset="-128"/>
              </a:rPr>
              <a:t>10</a:t>
            </a:r>
            <a:r>
              <a:rPr lang="ja-JP" altLang="en-US" dirty="0" smtClean="0">
                <a:latin typeface="Meiryo UI" panose="020B0604030504040204" pitchFamily="50" charset="-128"/>
                <a:ea typeface="Meiryo UI" panose="020B0604030504040204" pitchFamily="50" charset="-128"/>
              </a:rPr>
              <a:t>万人あたり新規陽性者数）</a:t>
            </a:r>
            <a:endParaRPr lang="en-US" altLang="ja-JP" dirty="0" smtClean="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社会への協力要請を行うタイミングの基準日</a:t>
            </a:r>
            <a:endParaRPr lang="en-US" altLang="ja-JP" sz="1100" dirty="0" smtClean="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a:t>
            </a:r>
            <a:r>
              <a:rPr lang="en-US" altLang="ja-JP" dirty="0" smtClean="0">
                <a:latin typeface="Meiryo UI" panose="020B0604030504040204" pitchFamily="50" charset="-128"/>
                <a:ea typeface="Meiryo UI" panose="020B0604030504040204" pitchFamily="50" charset="-128"/>
              </a:rPr>
              <a:t>R2.6.19</a:t>
            </a:r>
            <a:r>
              <a:rPr lang="ja-JP" altLang="en-US" dirty="0" smtClean="0">
                <a:latin typeface="Meiryo UI" panose="020B0604030504040204" pitchFamily="50" charset="-128"/>
                <a:ea typeface="Meiryo UI" panose="020B0604030504040204" pitchFamily="50" charset="-128"/>
              </a:rPr>
              <a:t>付け厚生労働省事務連絡）</a:t>
            </a:r>
            <a:endParaRPr lang="ja-JP" altLang="en-US" sz="11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24900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974145" y="785191"/>
            <a:ext cx="1866037" cy="5254756"/>
          </a:xfrm>
          <a:prstGeom prst="rect">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701AB323-05F3-403D-9EE7-CAE3C32AE597}"/>
              </a:ext>
            </a:extLst>
          </p:cNvPr>
          <p:cNvSpPr txBox="1"/>
          <p:nvPr/>
        </p:nvSpPr>
        <p:spPr>
          <a:xfrm>
            <a:off x="0" y="1"/>
            <a:ext cx="12192000" cy="461665"/>
          </a:xfrm>
          <a:prstGeom prst="rect">
            <a:avLst/>
          </a:prstGeom>
          <a:solidFill>
            <a:schemeClr val="accent1">
              <a:lumMod val="75000"/>
            </a:schemeClr>
          </a:solidFill>
        </p:spPr>
        <p:txBody>
          <a:bodyPr wrap="square" rtlCol="0">
            <a:spAutoFit/>
          </a:bodyPr>
          <a:lstStyle/>
          <a:p>
            <a:pPr algn="ctr"/>
            <a:r>
              <a:rPr lang="ja-JP" altLang="en-US" sz="2400" b="1" dirty="0">
                <a:solidFill>
                  <a:schemeClr val="bg1"/>
                </a:solidFill>
                <a:latin typeface="Meiryo UI" panose="020B0604030504040204" pitchFamily="50" charset="-128"/>
                <a:ea typeface="Meiryo UI" panose="020B0604030504040204" pitchFamily="50" charset="-128"/>
              </a:rPr>
              <a:t>指標⑤　患者受入重症病床使用率</a:t>
            </a:r>
          </a:p>
        </p:txBody>
      </p:sp>
      <p:sp>
        <p:nvSpPr>
          <p:cNvPr id="7" name="テキスト ボックス 6">
            <a:extLst>
              <a:ext uri="{FF2B5EF4-FFF2-40B4-BE49-F238E27FC236}">
                <a16:creationId xmlns:a16="http://schemas.microsoft.com/office/drawing/2014/main" id="{6119E579-44CD-48A7-ADBD-A14A59747DBB}"/>
              </a:ext>
            </a:extLst>
          </p:cNvPr>
          <p:cNvSpPr txBox="1"/>
          <p:nvPr/>
        </p:nvSpPr>
        <p:spPr>
          <a:xfrm>
            <a:off x="11838125" y="6488668"/>
            <a:ext cx="561975" cy="369332"/>
          </a:xfrm>
          <a:prstGeom prst="rect">
            <a:avLst/>
          </a:prstGeom>
          <a:noFill/>
        </p:spPr>
        <p:txBody>
          <a:bodyPr wrap="square" rtlCol="0">
            <a:spAutoFit/>
          </a:bodyPr>
          <a:lstStyle/>
          <a:p>
            <a:r>
              <a:rPr kumimoji="1" lang="en-US" altLang="ja-JP" dirty="0" smtClean="0"/>
              <a:t>12</a:t>
            </a:r>
          </a:p>
        </p:txBody>
      </p:sp>
      <p:sp>
        <p:nvSpPr>
          <p:cNvPr id="14" name="角丸四角形吹き出し 13"/>
          <p:cNvSpPr/>
          <p:nvPr/>
        </p:nvSpPr>
        <p:spPr>
          <a:xfrm>
            <a:off x="8246598" y="2866435"/>
            <a:ext cx="1924050" cy="482796"/>
          </a:xfrm>
          <a:prstGeom prst="wedgeRoundRectCallout">
            <a:avLst>
              <a:gd name="adj1" fmla="val -43716"/>
              <a:gd name="adj2" fmla="val 68915"/>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自粛解除　</a:t>
            </a:r>
            <a:r>
              <a:rPr lang="en-US" altLang="ja-JP" sz="1200" dirty="0">
                <a:solidFill>
                  <a:schemeClr val="tx1"/>
                </a:solidFill>
                <a:latin typeface="Meiryo UI" panose="020B0604030504040204" pitchFamily="50" charset="-128"/>
                <a:ea typeface="Meiryo UI" panose="020B0604030504040204" pitchFamily="50" charset="-128"/>
              </a:rPr>
              <a:t>60</a:t>
            </a:r>
            <a:r>
              <a:rPr lang="ja-JP" altLang="en-US" sz="1200" dirty="0">
                <a:solidFill>
                  <a:schemeClr val="tx1"/>
                </a:solidFill>
                <a:latin typeface="Meiryo UI" panose="020B0604030504040204" pitchFamily="50" charset="-128"/>
                <a:ea typeface="Meiryo UI" panose="020B0604030504040204" pitchFamily="50" charset="-128"/>
              </a:rPr>
              <a:t>％未満</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9" name="楕円 8"/>
          <p:cNvSpPr/>
          <p:nvPr/>
        </p:nvSpPr>
        <p:spPr>
          <a:xfrm>
            <a:off x="72887" y="3234689"/>
            <a:ext cx="760671" cy="388621"/>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pic>
        <p:nvPicPr>
          <p:cNvPr id="4" name="図 3"/>
          <p:cNvPicPr>
            <a:picLocks noChangeAspect="1"/>
          </p:cNvPicPr>
          <p:nvPr/>
        </p:nvPicPr>
        <p:blipFill>
          <a:blip r:embed="rId3"/>
          <a:stretch>
            <a:fillRect/>
          </a:stretch>
        </p:blipFill>
        <p:spPr>
          <a:xfrm>
            <a:off x="0" y="609600"/>
            <a:ext cx="12058650" cy="6248400"/>
          </a:xfrm>
          <a:prstGeom prst="rect">
            <a:avLst/>
          </a:prstGeom>
        </p:spPr>
      </p:pic>
    </p:spTree>
    <p:extLst>
      <p:ext uri="{BB962C8B-B14F-4D97-AF65-F5344CB8AC3E}">
        <p14:creationId xmlns:p14="http://schemas.microsoft.com/office/powerpoint/2010/main" val="1941373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テキスト ボックス 19"/>
          <p:cNvSpPr txBox="1"/>
          <p:nvPr/>
        </p:nvSpPr>
        <p:spPr>
          <a:xfrm>
            <a:off x="97287" y="6447889"/>
            <a:ext cx="11745523" cy="338554"/>
          </a:xfrm>
          <a:prstGeom prst="rect">
            <a:avLst/>
          </a:prstGeom>
          <a:noFill/>
        </p:spPr>
        <p:txBody>
          <a:bodyPr wrap="none" rtlCol="0">
            <a:spAutoFit/>
          </a:bodyPr>
          <a:lstStyle/>
          <a:p>
            <a:r>
              <a:rPr lang="ja-JP" altLang="en-US" sz="1600" b="1" dirty="0" smtClean="0">
                <a:latin typeface="Meiryo UI" panose="020B0604030504040204" pitchFamily="50" charset="-128"/>
                <a:ea typeface="Meiryo UI" panose="020B0604030504040204" pitchFamily="50" charset="-128"/>
              </a:rPr>
              <a:t>想定する病床使用率では、指標①➁の基準を満たしてから</a:t>
            </a:r>
            <a:r>
              <a:rPr kumimoji="1" lang="ja-JP" altLang="en-US" sz="1600" b="1" dirty="0" smtClean="0">
                <a:latin typeface="Meiryo UI" panose="020B0604030504040204" pitchFamily="50" charset="-128"/>
                <a:ea typeface="Meiryo UI" panose="020B0604030504040204" pitchFamily="50" charset="-128"/>
              </a:rPr>
              <a:t>約</a:t>
            </a:r>
            <a:r>
              <a:rPr lang="en-US" altLang="ja-JP" sz="1600" b="1" dirty="0">
                <a:latin typeface="Meiryo UI" panose="020B0604030504040204" pitchFamily="50" charset="-128"/>
                <a:ea typeface="Meiryo UI" panose="020B0604030504040204" pitchFamily="50" charset="-128"/>
              </a:rPr>
              <a:t>25</a:t>
            </a:r>
            <a:r>
              <a:rPr lang="ja-JP" altLang="en-US" sz="1600" b="1" dirty="0" smtClean="0">
                <a:latin typeface="Meiryo UI" panose="020B0604030504040204" pitchFamily="50" charset="-128"/>
                <a:ea typeface="Meiryo UI" panose="020B0604030504040204" pitchFamily="50" charset="-128"/>
              </a:rPr>
              <a:t>日</a:t>
            </a:r>
            <a:r>
              <a:rPr kumimoji="1" lang="ja-JP" altLang="en-US" sz="1600" b="1" dirty="0" smtClean="0">
                <a:latin typeface="Meiryo UI" panose="020B0604030504040204" pitchFamily="50" charset="-128"/>
                <a:ea typeface="Meiryo UI" panose="020B0604030504040204" pitchFamily="50" charset="-128"/>
              </a:rPr>
              <a:t>後に</a:t>
            </a:r>
            <a:r>
              <a:rPr lang="en-US" altLang="ja-JP" sz="1600" b="1" dirty="0" smtClean="0">
                <a:latin typeface="Meiryo UI" panose="020B0604030504040204" pitchFamily="50" charset="-128"/>
                <a:ea typeface="Meiryo UI" panose="020B0604030504040204" pitchFamily="50" charset="-128"/>
              </a:rPr>
              <a:t>60</a:t>
            </a:r>
            <a:r>
              <a:rPr kumimoji="1" lang="en-US" altLang="ja-JP" sz="1600" b="1" dirty="0" smtClean="0">
                <a:latin typeface="Meiryo UI" panose="020B0604030504040204" pitchFamily="50" charset="-128"/>
                <a:ea typeface="Meiryo UI" panose="020B0604030504040204" pitchFamily="50" charset="-128"/>
              </a:rPr>
              <a:t>%</a:t>
            </a:r>
            <a:r>
              <a:rPr kumimoji="1" lang="ja-JP" altLang="en-US" sz="1600" b="1" dirty="0" err="1" smtClean="0">
                <a:latin typeface="Meiryo UI" panose="020B0604030504040204" pitchFamily="50" charset="-128"/>
                <a:ea typeface="Meiryo UI" panose="020B0604030504040204" pitchFamily="50" charset="-128"/>
              </a:rPr>
              <a:t>、</a:t>
            </a:r>
            <a:r>
              <a:rPr kumimoji="1" lang="ja-JP" altLang="en-US" sz="1600" b="1" dirty="0" smtClean="0">
                <a:latin typeface="Meiryo UI" panose="020B0604030504040204" pitchFamily="50" charset="-128"/>
                <a:ea typeface="Meiryo UI" panose="020B0604030504040204" pitchFamily="50" charset="-128"/>
              </a:rPr>
              <a:t>約</a:t>
            </a:r>
            <a:r>
              <a:rPr kumimoji="1" lang="en-US" altLang="ja-JP" sz="1600" b="1" dirty="0" smtClean="0">
                <a:latin typeface="Meiryo UI" panose="020B0604030504040204" pitchFamily="50" charset="-128"/>
                <a:ea typeface="Meiryo UI" panose="020B0604030504040204" pitchFamily="50" charset="-128"/>
              </a:rPr>
              <a:t>30</a:t>
            </a:r>
            <a:r>
              <a:rPr kumimoji="1" lang="ja-JP" altLang="en-US" sz="1600" b="1" dirty="0" smtClean="0">
                <a:latin typeface="Meiryo UI" panose="020B0604030504040204" pitchFamily="50" charset="-128"/>
                <a:ea typeface="Meiryo UI" panose="020B0604030504040204" pitchFamily="50" charset="-128"/>
              </a:rPr>
              <a:t>日後に</a:t>
            </a:r>
            <a:r>
              <a:rPr kumimoji="1" lang="en-US" altLang="ja-JP" sz="1600" b="1" dirty="0" smtClean="0">
                <a:latin typeface="Meiryo UI" panose="020B0604030504040204" pitchFamily="50" charset="-128"/>
                <a:ea typeface="Meiryo UI" panose="020B0604030504040204" pitchFamily="50" charset="-128"/>
              </a:rPr>
              <a:t>70%</a:t>
            </a:r>
            <a:r>
              <a:rPr kumimoji="1" lang="ja-JP" altLang="en-US" sz="1600" b="1" dirty="0" smtClean="0">
                <a:latin typeface="Meiryo UI" panose="020B0604030504040204" pitchFamily="50" charset="-128"/>
                <a:ea typeface="Meiryo UI" panose="020B0604030504040204" pitchFamily="50" charset="-128"/>
              </a:rPr>
              <a:t>を超えるが、</a:t>
            </a:r>
            <a:r>
              <a:rPr kumimoji="1" lang="en-US" altLang="ja-JP" sz="1600" b="1" dirty="0" smtClean="0">
                <a:latin typeface="Meiryo UI" panose="020B0604030504040204" pitchFamily="50" charset="-128"/>
                <a:ea typeface="Meiryo UI" panose="020B0604030504040204" pitchFamily="50" charset="-128"/>
              </a:rPr>
              <a:t>100%</a:t>
            </a:r>
            <a:r>
              <a:rPr kumimoji="1" lang="ja-JP" altLang="en-US" sz="1600" b="1" dirty="0" smtClean="0">
                <a:latin typeface="Meiryo UI" panose="020B0604030504040204" pitchFamily="50" charset="-128"/>
                <a:ea typeface="Meiryo UI" panose="020B0604030504040204" pitchFamily="50" charset="-128"/>
              </a:rPr>
              <a:t>を</a:t>
            </a:r>
            <a:r>
              <a:rPr lang="ja-JP" altLang="en-US" sz="1600" b="1" dirty="0">
                <a:latin typeface="Meiryo UI" panose="020B0604030504040204" pitchFamily="50" charset="-128"/>
                <a:ea typeface="Meiryo UI" panose="020B0604030504040204" pitchFamily="50" charset="-128"/>
              </a:rPr>
              <a:t>超</a:t>
            </a:r>
            <a:r>
              <a:rPr lang="ja-JP" altLang="en-US" sz="1600" b="1" dirty="0" smtClean="0">
                <a:latin typeface="Meiryo UI" panose="020B0604030504040204" pitchFamily="50" charset="-128"/>
                <a:ea typeface="Meiryo UI" panose="020B0604030504040204" pitchFamily="50" charset="-128"/>
              </a:rPr>
              <a:t>えることはない。</a:t>
            </a:r>
            <a:endParaRPr kumimoji="1" lang="ja-JP" altLang="en-US" sz="1600" b="1" dirty="0">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11696754" y="6405620"/>
            <a:ext cx="714233" cy="369332"/>
          </a:xfrm>
          <a:prstGeom prst="rect">
            <a:avLst/>
          </a:prstGeom>
          <a:noFill/>
        </p:spPr>
        <p:txBody>
          <a:bodyPr wrap="square" rtlCol="0">
            <a:spAutoFit/>
          </a:bodyPr>
          <a:lstStyle/>
          <a:p>
            <a:r>
              <a:rPr lang="en-US" altLang="ja-JP" dirty="0" smtClean="0"/>
              <a:t>13</a:t>
            </a:r>
          </a:p>
        </p:txBody>
      </p:sp>
      <p:sp>
        <p:nvSpPr>
          <p:cNvPr id="26" name="正方形/長方形 25"/>
          <p:cNvSpPr/>
          <p:nvPr/>
        </p:nvSpPr>
        <p:spPr>
          <a:xfrm>
            <a:off x="0" y="59572"/>
            <a:ext cx="12192000" cy="615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b="1" dirty="0" smtClean="0">
                <a:latin typeface="Meiryo UI" panose="020B0604030504040204" pitchFamily="50" charset="-128"/>
                <a:ea typeface="Meiryo UI" panose="020B0604030504040204" pitchFamily="50" charset="-128"/>
              </a:rPr>
              <a:t>【</a:t>
            </a:r>
            <a:r>
              <a:rPr lang="ja-JP" altLang="en-US" sz="2800" b="1" dirty="0" smtClean="0">
                <a:latin typeface="Meiryo UI" panose="020B0604030504040204" pitchFamily="50" charset="-128"/>
                <a:ea typeface="Meiryo UI" panose="020B0604030504040204" pitchFamily="50" charset="-128"/>
              </a:rPr>
              <a:t>参考</a:t>
            </a:r>
            <a:r>
              <a:rPr lang="en-US" altLang="ja-JP" sz="2800" b="1" dirty="0" smtClean="0">
                <a:latin typeface="Meiryo UI" panose="020B0604030504040204" pitchFamily="50" charset="-128"/>
                <a:ea typeface="Meiryo UI" panose="020B0604030504040204" pitchFamily="50" charset="-128"/>
              </a:rPr>
              <a:t>】</a:t>
            </a:r>
            <a:r>
              <a:rPr lang="ja-JP" altLang="en-US" sz="2800" b="1" dirty="0" smtClean="0">
                <a:latin typeface="Meiryo UI" panose="020B0604030504040204" pitchFamily="50" charset="-128"/>
                <a:ea typeface="Meiryo UI" panose="020B0604030504040204" pitchFamily="50" charset="-128"/>
              </a:rPr>
              <a:t>指標⑤　患者受入重症</a:t>
            </a:r>
            <a:r>
              <a:rPr kumimoji="1" lang="ja-JP" altLang="en-US" sz="2800" b="1" dirty="0" smtClean="0">
                <a:latin typeface="Meiryo UI" panose="020B0604030504040204" pitchFamily="50" charset="-128"/>
                <a:ea typeface="Meiryo UI" panose="020B0604030504040204" pitchFamily="50" charset="-128"/>
              </a:rPr>
              <a:t>病床使用率</a:t>
            </a:r>
            <a:endParaRPr kumimoji="1" lang="en-US" altLang="ja-JP" sz="2800" b="1" dirty="0" smtClean="0">
              <a:latin typeface="Meiryo UI" panose="020B0604030504040204" pitchFamily="50" charset="-128"/>
              <a:ea typeface="Meiryo UI" panose="020B0604030504040204" pitchFamily="50" charset="-128"/>
            </a:endParaRPr>
          </a:p>
        </p:txBody>
      </p:sp>
      <p:grpSp>
        <p:nvGrpSpPr>
          <p:cNvPr id="13" name="グループ化 12"/>
          <p:cNvGrpSpPr/>
          <p:nvPr/>
        </p:nvGrpSpPr>
        <p:grpSpPr>
          <a:xfrm>
            <a:off x="787482" y="1980606"/>
            <a:ext cx="11015738" cy="4384128"/>
            <a:chOff x="-680617" y="2810415"/>
            <a:chExt cx="8047977" cy="4720187"/>
          </a:xfrm>
        </p:grpSpPr>
        <p:sp>
          <p:nvSpPr>
            <p:cNvPr id="3" name="テキスト ボックス 2"/>
            <p:cNvSpPr txBox="1"/>
            <p:nvPr/>
          </p:nvSpPr>
          <p:spPr>
            <a:xfrm>
              <a:off x="-680617" y="6886190"/>
              <a:ext cx="258587" cy="556035"/>
            </a:xfrm>
            <a:prstGeom prst="rect">
              <a:avLst/>
            </a:prstGeom>
            <a:noFill/>
          </p:spPr>
          <p:txBody>
            <a:bodyPr vert="eaVert" wrap="square" rtlCol="0">
              <a:spAutoFit/>
            </a:bodyPr>
            <a:lstStyle/>
            <a:p>
              <a:r>
                <a:rPr lang="ja-JP" altLang="en-US" sz="1100" dirty="0">
                  <a:latin typeface="Meiryo UI" panose="020B0604030504040204" pitchFamily="50" charset="-128"/>
                  <a:ea typeface="Meiryo UI" panose="020B0604030504040204" pitchFamily="50" charset="-128"/>
                </a:rPr>
                <a:t>０</a:t>
              </a:r>
              <a:r>
                <a:rPr kumimoji="1" lang="ja-JP" altLang="en-US" sz="1100" dirty="0" smtClean="0">
                  <a:latin typeface="Meiryo UI" panose="020B0604030504040204" pitchFamily="50" charset="-128"/>
                  <a:ea typeface="Meiryo UI" panose="020B0604030504040204" pitchFamily="50" charset="-128"/>
                </a:rPr>
                <a:t>日</a:t>
              </a:r>
              <a:endParaRPr kumimoji="1" lang="ja-JP" altLang="en-US" sz="1100"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807189" y="6824866"/>
              <a:ext cx="363818" cy="705736"/>
            </a:xfrm>
            <a:prstGeom prst="rect">
              <a:avLst/>
            </a:prstGeom>
            <a:noFill/>
          </p:spPr>
          <p:txBody>
            <a:bodyPr vert="eaVert" wrap="square" rtlCol="0">
              <a:spAutoFit/>
            </a:bodyPr>
            <a:lstStyle/>
            <a:p>
              <a:r>
                <a:rPr lang="en-US" altLang="ja-JP" sz="1100" dirty="0" smtClean="0">
                  <a:latin typeface="Meiryo UI" panose="020B0604030504040204" pitchFamily="50" charset="-128"/>
                  <a:ea typeface="Meiryo UI" panose="020B0604030504040204" pitchFamily="50" charset="-128"/>
                </a:rPr>
                <a:t>20</a:t>
              </a:r>
              <a:r>
                <a:rPr kumimoji="1" lang="ja-JP" altLang="en-US" sz="1100" dirty="0" smtClean="0">
                  <a:latin typeface="Meiryo UI" panose="020B0604030504040204" pitchFamily="50" charset="-128"/>
                  <a:ea typeface="Meiryo UI" panose="020B0604030504040204" pitchFamily="50" charset="-128"/>
                </a:rPr>
                <a:t>日後</a:t>
              </a:r>
              <a:endParaRPr kumimoji="1" lang="ja-JP" altLang="en-US" sz="11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4389949" y="6821752"/>
              <a:ext cx="363818" cy="705736"/>
            </a:xfrm>
            <a:prstGeom prst="rect">
              <a:avLst/>
            </a:prstGeom>
            <a:noFill/>
          </p:spPr>
          <p:txBody>
            <a:bodyPr vert="eaVert" wrap="square" rtlCol="0">
              <a:spAutoFit/>
            </a:bodyPr>
            <a:lstStyle/>
            <a:p>
              <a:r>
                <a:rPr lang="en-US" altLang="ja-JP" sz="1100" dirty="0" smtClean="0">
                  <a:latin typeface="Meiryo UI" panose="020B0604030504040204" pitchFamily="50" charset="-128"/>
                  <a:ea typeface="Meiryo UI" panose="020B0604030504040204" pitchFamily="50" charset="-128"/>
                </a:rPr>
                <a:t>40</a:t>
              </a:r>
              <a:r>
                <a:rPr kumimoji="1" lang="ja-JP" altLang="en-US" sz="1100" dirty="0" smtClean="0">
                  <a:latin typeface="Meiryo UI" panose="020B0604030504040204" pitchFamily="50" charset="-128"/>
                  <a:ea typeface="Meiryo UI" panose="020B0604030504040204" pitchFamily="50" charset="-128"/>
                </a:rPr>
                <a:t>日後</a:t>
              </a:r>
              <a:endParaRPr kumimoji="1" lang="ja-JP" altLang="en-US" sz="1100"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7003542" y="6809720"/>
              <a:ext cx="363818" cy="717768"/>
            </a:xfrm>
            <a:prstGeom prst="rect">
              <a:avLst/>
            </a:prstGeom>
            <a:noFill/>
          </p:spPr>
          <p:txBody>
            <a:bodyPr vert="eaVert" wrap="square" rtlCol="0">
              <a:spAutoFit/>
            </a:bodyPr>
            <a:lstStyle/>
            <a:p>
              <a:r>
                <a:rPr lang="en-US" altLang="ja-JP" sz="1100" dirty="0" smtClean="0">
                  <a:latin typeface="Meiryo UI" panose="020B0604030504040204" pitchFamily="50" charset="-128"/>
                  <a:ea typeface="Meiryo UI" panose="020B0604030504040204" pitchFamily="50" charset="-128"/>
                </a:rPr>
                <a:t>60</a:t>
              </a:r>
              <a:r>
                <a:rPr kumimoji="1" lang="ja-JP" altLang="en-US" sz="1100" dirty="0" smtClean="0">
                  <a:latin typeface="Meiryo UI" panose="020B0604030504040204" pitchFamily="50" charset="-128"/>
                  <a:ea typeface="Meiryo UI" panose="020B0604030504040204" pitchFamily="50" charset="-128"/>
                </a:rPr>
                <a:t>日後</a:t>
              </a:r>
              <a:endParaRPr kumimoji="1" lang="ja-JP" altLang="en-US" sz="1100" dirty="0">
                <a:latin typeface="Meiryo UI" panose="020B0604030504040204" pitchFamily="50" charset="-128"/>
                <a:ea typeface="Meiryo UI" panose="020B0604030504040204" pitchFamily="50" charset="-128"/>
              </a:endParaRPr>
            </a:p>
          </p:txBody>
        </p:sp>
        <p:sp>
          <p:nvSpPr>
            <p:cNvPr id="9" name="線吹き出し 1 (枠付き) 8"/>
            <p:cNvSpPr/>
            <p:nvPr/>
          </p:nvSpPr>
          <p:spPr>
            <a:xfrm>
              <a:off x="-654474" y="2810415"/>
              <a:ext cx="726373" cy="395025"/>
            </a:xfrm>
            <a:prstGeom prst="borderCallout1">
              <a:avLst>
                <a:gd name="adj1" fmla="val 48209"/>
                <a:gd name="adj2" fmla="val 100878"/>
                <a:gd name="adj3" fmla="val 47824"/>
                <a:gd name="adj4" fmla="val 1106219"/>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050" dirty="0" smtClean="0">
                  <a:latin typeface="Meiryo UI" panose="020B0604030504040204" pitchFamily="50" charset="-128"/>
                  <a:ea typeface="Meiryo UI" panose="020B0604030504040204" pitchFamily="50" charset="-128"/>
                </a:rPr>
                <a:t>使用率</a:t>
              </a:r>
              <a:r>
                <a:rPr lang="en-US" altLang="ja-JP" sz="1050" dirty="0" smtClean="0">
                  <a:latin typeface="Meiryo UI" panose="020B0604030504040204" pitchFamily="50" charset="-128"/>
                  <a:ea typeface="Meiryo UI" panose="020B0604030504040204" pitchFamily="50" charset="-128"/>
                </a:rPr>
                <a:t>100%</a:t>
              </a:r>
            </a:p>
            <a:p>
              <a:pPr algn="ctr"/>
              <a:r>
                <a:rPr lang="en-US" altLang="ja-JP" sz="1050" dirty="0">
                  <a:latin typeface="Meiryo UI" panose="020B0604030504040204" pitchFamily="50" charset="-128"/>
                  <a:ea typeface="Meiryo UI" panose="020B0604030504040204" pitchFamily="50" charset="-128"/>
                </a:rPr>
                <a:t>215</a:t>
              </a:r>
              <a:r>
                <a:rPr kumimoji="1" lang="ja-JP" altLang="en-US" sz="1050" dirty="0" smtClean="0">
                  <a:latin typeface="Meiryo UI" panose="020B0604030504040204" pitchFamily="50" charset="-128"/>
                  <a:ea typeface="Meiryo UI" panose="020B0604030504040204" pitchFamily="50" charset="-128"/>
                </a:rPr>
                <a:t>床</a:t>
              </a:r>
              <a:endParaRPr kumimoji="1" lang="ja-JP" altLang="en-US" sz="1050" dirty="0">
                <a:latin typeface="Meiryo UI" panose="020B0604030504040204" pitchFamily="50" charset="-128"/>
                <a:ea typeface="Meiryo UI" panose="020B0604030504040204" pitchFamily="50" charset="-128"/>
              </a:endParaRPr>
            </a:p>
          </p:txBody>
        </p:sp>
        <p:sp>
          <p:nvSpPr>
            <p:cNvPr id="10" name="線吹き出し 1 (枠付き) 9"/>
            <p:cNvSpPr/>
            <p:nvPr/>
          </p:nvSpPr>
          <p:spPr>
            <a:xfrm>
              <a:off x="-654474" y="3857728"/>
              <a:ext cx="726372" cy="350058"/>
            </a:xfrm>
            <a:prstGeom prst="borderCallout1">
              <a:avLst>
                <a:gd name="adj1" fmla="val 48209"/>
                <a:gd name="adj2" fmla="val 100878"/>
                <a:gd name="adj3" fmla="val 48048"/>
                <a:gd name="adj4" fmla="val 1106438"/>
              </a:avLst>
            </a:prstGeom>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050" dirty="0" smtClean="0">
                  <a:latin typeface="Meiryo UI" panose="020B0604030504040204" pitchFamily="50" charset="-128"/>
                  <a:ea typeface="Meiryo UI" panose="020B0604030504040204" pitchFamily="50" charset="-128"/>
                </a:rPr>
                <a:t>使用率</a:t>
              </a:r>
              <a:r>
                <a:rPr lang="en-US" altLang="ja-JP" sz="1050" dirty="0" smtClean="0">
                  <a:latin typeface="Meiryo UI" panose="020B0604030504040204" pitchFamily="50" charset="-128"/>
                  <a:ea typeface="Meiryo UI" panose="020B0604030504040204" pitchFamily="50" charset="-128"/>
                </a:rPr>
                <a:t>70%</a:t>
              </a:r>
            </a:p>
            <a:p>
              <a:pPr algn="ctr"/>
              <a:r>
                <a:rPr lang="en-US" altLang="ja-JP" sz="1050" dirty="0">
                  <a:latin typeface="Meiryo UI" panose="020B0604030504040204" pitchFamily="50" charset="-128"/>
                  <a:ea typeface="Meiryo UI" panose="020B0604030504040204" pitchFamily="50" charset="-128"/>
                </a:rPr>
                <a:t>151</a:t>
              </a:r>
              <a:r>
                <a:rPr kumimoji="1" lang="ja-JP" altLang="en-US" sz="1050" dirty="0" smtClean="0">
                  <a:latin typeface="Meiryo UI" panose="020B0604030504040204" pitchFamily="50" charset="-128"/>
                  <a:ea typeface="Meiryo UI" panose="020B0604030504040204" pitchFamily="50" charset="-128"/>
                </a:rPr>
                <a:t>床</a:t>
              </a:r>
              <a:endParaRPr kumimoji="1" lang="ja-JP" altLang="en-US" sz="1050" dirty="0">
                <a:latin typeface="Meiryo UI" panose="020B0604030504040204" pitchFamily="50" charset="-128"/>
                <a:ea typeface="Meiryo UI" panose="020B0604030504040204" pitchFamily="50" charset="-128"/>
              </a:endParaRPr>
            </a:p>
          </p:txBody>
        </p:sp>
      </p:grpSp>
      <p:sp>
        <p:nvSpPr>
          <p:cNvPr id="7" name="テキスト ボックス 6"/>
          <p:cNvSpPr txBox="1"/>
          <p:nvPr/>
        </p:nvSpPr>
        <p:spPr>
          <a:xfrm>
            <a:off x="5722344" y="711753"/>
            <a:ext cx="5683252" cy="276999"/>
          </a:xfrm>
          <a:prstGeom prst="rect">
            <a:avLst/>
          </a:prstGeom>
          <a:noFill/>
        </p:spPr>
        <p:txBody>
          <a:bodyPr wrap="square" rtlCol="0">
            <a:spAutoFit/>
          </a:bodyPr>
          <a:lstStyle/>
          <a:p>
            <a:r>
              <a:rPr kumimoji="1" lang="en-US" altLang="ja-JP" sz="1200" dirty="0" smtClean="0">
                <a:latin typeface="Meiryo UI" panose="020B0604030504040204" pitchFamily="50" charset="-128"/>
                <a:ea typeface="Meiryo UI" panose="020B0604030504040204" pitchFamily="50" charset="-128"/>
              </a:rPr>
              <a:t>R2.6.12</a:t>
            </a:r>
            <a:r>
              <a:rPr lang="ja-JP" altLang="en-US" sz="1200" dirty="0" smtClean="0">
                <a:latin typeface="Meiryo UI" panose="020B0604030504040204" pitchFamily="50" charset="-128"/>
                <a:ea typeface="Meiryo UI" panose="020B0604030504040204" pitchFamily="50" charset="-128"/>
              </a:rPr>
              <a:t>大阪府新型コロナウイルス対策本部専門家会議資料より一部修正</a:t>
            </a:r>
            <a:endParaRPr kumimoji="1" lang="ja-JP" altLang="en-US" sz="1200" dirty="0">
              <a:latin typeface="Meiryo UI" panose="020B0604030504040204" pitchFamily="50" charset="-128"/>
              <a:ea typeface="Meiryo UI" panose="020B0604030504040204" pitchFamily="50" charset="-128"/>
            </a:endParaRPr>
          </a:p>
        </p:txBody>
      </p:sp>
      <p:sp>
        <p:nvSpPr>
          <p:cNvPr id="14" name="線吹き出し 1 (枠付き) 13"/>
          <p:cNvSpPr/>
          <p:nvPr/>
        </p:nvSpPr>
        <p:spPr>
          <a:xfrm>
            <a:off x="823266" y="3292557"/>
            <a:ext cx="994228" cy="325135"/>
          </a:xfrm>
          <a:prstGeom prst="borderCallout1">
            <a:avLst>
              <a:gd name="adj1" fmla="val 48209"/>
              <a:gd name="adj2" fmla="val 100878"/>
              <a:gd name="adj3" fmla="val 48049"/>
              <a:gd name="adj4" fmla="val 1107854"/>
            </a:avLst>
          </a:prstGeom>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050" dirty="0" smtClean="0">
                <a:latin typeface="Meiryo UI" panose="020B0604030504040204" pitchFamily="50" charset="-128"/>
                <a:ea typeface="Meiryo UI" panose="020B0604030504040204" pitchFamily="50" charset="-128"/>
              </a:rPr>
              <a:t>使用率</a:t>
            </a:r>
            <a:r>
              <a:rPr lang="en-US" altLang="ja-JP" sz="1050" dirty="0">
                <a:latin typeface="Meiryo UI" panose="020B0604030504040204" pitchFamily="50" charset="-128"/>
                <a:ea typeface="Meiryo UI" panose="020B0604030504040204" pitchFamily="50" charset="-128"/>
              </a:rPr>
              <a:t>60</a:t>
            </a:r>
            <a:r>
              <a:rPr lang="en-US" altLang="ja-JP" sz="1050" dirty="0" smtClean="0">
                <a:latin typeface="Meiryo UI" panose="020B0604030504040204" pitchFamily="50" charset="-128"/>
                <a:ea typeface="Meiryo UI" panose="020B0604030504040204" pitchFamily="50" charset="-128"/>
              </a:rPr>
              <a:t>%</a:t>
            </a:r>
          </a:p>
          <a:p>
            <a:pPr algn="ctr"/>
            <a:r>
              <a:rPr lang="en-US" altLang="ja-JP" sz="1050" dirty="0" smtClean="0">
                <a:latin typeface="Meiryo UI" panose="020B0604030504040204" pitchFamily="50" charset="-128"/>
                <a:ea typeface="Meiryo UI" panose="020B0604030504040204" pitchFamily="50" charset="-128"/>
              </a:rPr>
              <a:t>129</a:t>
            </a:r>
            <a:r>
              <a:rPr kumimoji="1" lang="ja-JP" altLang="en-US" sz="1050" dirty="0" smtClean="0">
                <a:latin typeface="Meiryo UI" panose="020B0604030504040204" pitchFamily="50" charset="-128"/>
                <a:ea typeface="Meiryo UI" panose="020B0604030504040204" pitchFamily="50" charset="-128"/>
              </a:rPr>
              <a:t>床</a:t>
            </a:r>
            <a:endParaRPr kumimoji="1" lang="ja-JP" altLang="en-US" sz="1050" dirty="0">
              <a:latin typeface="Meiryo UI" panose="020B0604030504040204" pitchFamily="50" charset="-128"/>
              <a:ea typeface="Meiryo UI" panose="020B0604030504040204" pitchFamily="50" charset="-128"/>
            </a:endParaRPr>
          </a:p>
        </p:txBody>
      </p:sp>
      <p:sp>
        <p:nvSpPr>
          <p:cNvPr id="15" name="線吹き出し 1 (枠付き) 14"/>
          <p:cNvSpPr/>
          <p:nvPr/>
        </p:nvSpPr>
        <p:spPr>
          <a:xfrm>
            <a:off x="823266" y="3616342"/>
            <a:ext cx="994228" cy="325135"/>
          </a:xfrm>
          <a:prstGeom prst="borderCallout1">
            <a:avLst>
              <a:gd name="adj1" fmla="val 43882"/>
              <a:gd name="adj2" fmla="val 99463"/>
              <a:gd name="adj3" fmla="val 43722"/>
              <a:gd name="adj4" fmla="val 1110684"/>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050" dirty="0" smtClean="0">
                <a:latin typeface="Meiryo UI" panose="020B0604030504040204" pitchFamily="50" charset="-128"/>
                <a:ea typeface="Meiryo UI" panose="020B0604030504040204" pitchFamily="50" charset="-128"/>
              </a:rPr>
              <a:t>使用率</a:t>
            </a:r>
            <a:r>
              <a:rPr lang="en-US" altLang="ja-JP" sz="1050" dirty="0">
                <a:latin typeface="Meiryo UI" panose="020B0604030504040204" pitchFamily="50" charset="-128"/>
                <a:ea typeface="Meiryo UI" panose="020B0604030504040204" pitchFamily="50" charset="-128"/>
              </a:rPr>
              <a:t>50</a:t>
            </a:r>
            <a:r>
              <a:rPr lang="en-US" altLang="ja-JP" sz="1050" dirty="0" smtClean="0">
                <a:latin typeface="Meiryo UI" panose="020B0604030504040204" pitchFamily="50" charset="-128"/>
                <a:ea typeface="Meiryo UI" panose="020B0604030504040204" pitchFamily="50" charset="-128"/>
              </a:rPr>
              <a:t>%</a:t>
            </a:r>
          </a:p>
          <a:p>
            <a:pPr algn="ctr"/>
            <a:r>
              <a:rPr lang="en-US" altLang="ja-JP" sz="1050" dirty="0" smtClean="0">
                <a:latin typeface="Meiryo UI" panose="020B0604030504040204" pitchFamily="50" charset="-128"/>
                <a:ea typeface="Meiryo UI" panose="020B0604030504040204" pitchFamily="50" charset="-128"/>
              </a:rPr>
              <a:t>108</a:t>
            </a:r>
            <a:r>
              <a:rPr kumimoji="1" lang="ja-JP" altLang="en-US" sz="1050" dirty="0" smtClean="0">
                <a:latin typeface="Meiryo UI" panose="020B0604030504040204" pitchFamily="50" charset="-128"/>
                <a:ea typeface="Meiryo UI" panose="020B0604030504040204" pitchFamily="50" charset="-128"/>
              </a:rPr>
              <a:t>床</a:t>
            </a:r>
            <a:endParaRPr kumimoji="1" lang="ja-JP" altLang="en-US" sz="1050" dirty="0">
              <a:latin typeface="Meiryo UI" panose="020B0604030504040204" pitchFamily="50" charset="-128"/>
              <a:ea typeface="Meiryo UI" panose="020B0604030504040204" pitchFamily="50" charset="-128"/>
            </a:endParaRPr>
          </a:p>
        </p:txBody>
      </p:sp>
      <p:sp>
        <p:nvSpPr>
          <p:cNvPr id="16" name="線吹き出し 1 (枠付き) 15"/>
          <p:cNvSpPr/>
          <p:nvPr/>
        </p:nvSpPr>
        <p:spPr>
          <a:xfrm>
            <a:off x="823266" y="4209388"/>
            <a:ext cx="994228" cy="325135"/>
          </a:xfrm>
          <a:prstGeom prst="borderCallout1">
            <a:avLst>
              <a:gd name="adj1" fmla="val 48209"/>
              <a:gd name="adj2" fmla="val 100878"/>
              <a:gd name="adj3" fmla="val 48049"/>
              <a:gd name="adj4" fmla="val 1107854"/>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050" dirty="0" smtClean="0">
                <a:latin typeface="Meiryo UI" panose="020B0604030504040204" pitchFamily="50" charset="-128"/>
                <a:ea typeface="Meiryo UI" panose="020B0604030504040204" pitchFamily="50" charset="-128"/>
              </a:rPr>
              <a:t>使用率</a:t>
            </a:r>
            <a:r>
              <a:rPr lang="en-US" altLang="ja-JP" sz="1050" dirty="0">
                <a:latin typeface="Meiryo UI" panose="020B0604030504040204" pitchFamily="50" charset="-128"/>
                <a:ea typeface="Meiryo UI" panose="020B0604030504040204" pitchFamily="50" charset="-128"/>
              </a:rPr>
              <a:t>3</a:t>
            </a:r>
            <a:r>
              <a:rPr lang="en-US" altLang="ja-JP" sz="1050" dirty="0" smtClean="0">
                <a:latin typeface="Meiryo UI" panose="020B0604030504040204" pitchFamily="50" charset="-128"/>
                <a:ea typeface="Meiryo UI" panose="020B0604030504040204" pitchFamily="50" charset="-128"/>
              </a:rPr>
              <a:t>0%</a:t>
            </a:r>
          </a:p>
          <a:p>
            <a:pPr algn="ctr"/>
            <a:r>
              <a:rPr lang="en-US" altLang="ja-JP" sz="1050" dirty="0">
                <a:latin typeface="Meiryo UI" panose="020B0604030504040204" pitchFamily="50" charset="-128"/>
                <a:ea typeface="Meiryo UI" panose="020B0604030504040204" pitchFamily="50" charset="-128"/>
              </a:rPr>
              <a:t>65</a:t>
            </a:r>
            <a:r>
              <a:rPr kumimoji="1" lang="ja-JP" altLang="en-US" sz="1050" dirty="0" smtClean="0">
                <a:latin typeface="Meiryo UI" panose="020B0604030504040204" pitchFamily="50" charset="-128"/>
                <a:ea typeface="Meiryo UI" panose="020B0604030504040204" pitchFamily="50" charset="-128"/>
              </a:rPr>
              <a:t>床</a:t>
            </a:r>
            <a:endParaRPr kumimoji="1" lang="ja-JP" altLang="en-US" sz="1050" dirty="0">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5708489" y="934279"/>
            <a:ext cx="6373091" cy="276999"/>
          </a:xfrm>
          <a:prstGeom prst="rect">
            <a:avLst/>
          </a:prstGeom>
          <a:noFill/>
        </p:spPr>
        <p:txBody>
          <a:bodyPr wrap="square" rtlCol="0">
            <a:spAutoFit/>
          </a:bodyPr>
          <a:lstStyle/>
          <a:p>
            <a:r>
              <a:rPr kumimoji="1" lang="ja-JP" altLang="en-US" sz="1200" dirty="0" smtClean="0">
                <a:latin typeface="Meiryo UI" panose="020B0604030504040204" pitchFamily="50" charset="-128"/>
                <a:ea typeface="Meiryo UI" panose="020B0604030504040204" pitchFamily="50" charset="-128"/>
              </a:rPr>
              <a:t>入院患者の試算は大阪府の発生状況</a:t>
            </a:r>
            <a:r>
              <a:rPr kumimoji="1" lang="en-US" altLang="ja-JP" sz="1200" dirty="0" smtClean="0">
                <a:latin typeface="Meiryo UI" panose="020B0604030504040204" pitchFamily="50" charset="-128"/>
                <a:ea typeface="Meiryo UI" panose="020B0604030504040204" pitchFamily="50" charset="-128"/>
              </a:rPr>
              <a:t>(3</a:t>
            </a:r>
            <a:r>
              <a:rPr kumimoji="1" lang="ja-JP" altLang="en-US" sz="1200" dirty="0" smtClean="0">
                <a:latin typeface="Meiryo UI" panose="020B0604030504040204" pitchFamily="50" charset="-128"/>
                <a:ea typeface="Meiryo UI" panose="020B0604030504040204" pitchFamily="50" charset="-128"/>
              </a:rPr>
              <a:t>月</a:t>
            </a:r>
            <a:r>
              <a:rPr kumimoji="1" lang="en-US" altLang="ja-JP" sz="1200" dirty="0" smtClean="0">
                <a:latin typeface="Meiryo UI" panose="020B0604030504040204" pitchFamily="50" charset="-128"/>
                <a:ea typeface="Meiryo UI" panose="020B0604030504040204" pitchFamily="50" charset="-128"/>
              </a:rPr>
              <a:t>27</a:t>
            </a:r>
            <a:r>
              <a:rPr kumimoji="1" lang="ja-JP" altLang="en-US" sz="1200" dirty="0" smtClean="0">
                <a:latin typeface="Meiryo UI" panose="020B0604030504040204" pitchFamily="50" charset="-128"/>
                <a:ea typeface="Meiryo UI" panose="020B0604030504040204" pitchFamily="50" charset="-128"/>
              </a:rPr>
              <a:t>日を起点</a:t>
            </a:r>
            <a:r>
              <a:rPr kumimoji="1" lang="en-US" altLang="ja-JP" sz="1200" dirty="0" smtClean="0">
                <a:latin typeface="Meiryo UI" panose="020B0604030504040204" pitchFamily="50" charset="-128"/>
                <a:ea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rPr>
              <a:t>に東京都の拡大状況をかけ合わせて試算</a:t>
            </a:r>
            <a:endParaRPr kumimoji="1" lang="ja-JP" altLang="en-US" sz="1200" dirty="0">
              <a:latin typeface="Meiryo UI" panose="020B0604030504040204" pitchFamily="50" charset="-128"/>
              <a:ea typeface="Meiryo UI" panose="020B0604030504040204" pitchFamily="50" charset="-128"/>
            </a:endParaRPr>
          </a:p>
        </p:txBody>
      </p:sp>
      <p:pic>
        <p:nvPicPr>
          <p:cNvPr id="2" name="図 1"/>
          <p:cNvPicPr>
            <a:picLocks noChangeAspect="1"/>
          </p:cNvPicPr>
          <p:nvPr/>
        </p:nvPicPr>
        <p:blipFill>
          <a:blip r:embed="rId2"/>
          <a:stretch>
            <a:fillRect/>
          </a:stretch>
        </p:blipFill>
        <p:spPr>
          <a:xfrm>
            <a:off x="272311" y="1143390"/>
            <a:ext cx="11753850" cy="5229225"/>
          </a:xfrm>
          <a:prstGeom prst="rect">
            <a:avLst/>
          </a:prstGeom>
        </p:spPr>
      </p:pic>
    </p:spTree>
    <p:extLst>
      <p:ext uri="{BB962C8B-B14F-4D97-AF65-F5344CB8AC3E}">
        <p14:creationId xmlns:p14="http://schemas.microsoft.com/office/powerpoint/2010/main" val="8291258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621701" y="535023"/>
            <a:ext cx="5000886" cy="5486384"/>
          </a:xfrm>
          <a:prstGeom prst="rect">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p>
        </p:txBody>
      </p:sp>
      <p:sp>
        <p:nvSpPr>
          <p:cNvPr id="14" name="テキスト ボックス 13">
            <a:extLst>
              <a:ext uri="{FF2B5EF4-FFF2-40B4-BE49-F238E27FC236}">
                <a16:creationId xmlns:a16="http://schemas.microsoft.com/office/drawing/2014/main" id="{701AB323-05F3-403D-9EE7-CAE3C32AE597}"/>
              </a:ext>
            </a:extLst>
          </p:cNvPr>
          <p:cNvSpPr txBox="1"/>
          <p:nvPr/>
        </p:nvSpPr>
        <p:spPr>
          <a:xfrm>
            <a:off x="0" y="1"/>
            <a:ext cx="12192000" cy="461665"/>
          </a:xfrm>
          <a:prstGeom prst="rect">
            <a:avLst/>
          </a:prstGeom>
          <a:solidFill>
            <a:schemeClr val="accent1">
              <a:lumMod val="75000"/>
            </a:schemeClr>
          </a:solidFill>
        </p:spPr>
        <p:txBody>
          <a:bodyPr wrap="square" rtlCol="0">
            <a:spAutoFit/>
          </a:bodyPr>
          <a:lstStyle/>
          <a:p>
            <a:pPr algn="ctr"/>
            <a:r>
              <a:rPr lang="en-US" altLang="ja-JP" sz="2400" b="1" dirty="0">
                <a:solidFill>
                  <a:schemeClr val="bg1"/>
                </a:solidFill>
                <a:latin typeface="Meiryo UI" panose="020B0604030504040204" pitchFamily="50" charset="-128"/>
                <a:ea typeface="Meiryo UI" panose="020B0604030504040204" pitchFamily="50" charset="-128"/>
              </a:rPr>
              <a:t>【</a:t>
            </a:r>
            <a:r>
              <a:rPr lang="ja-JP" altLang="en-US" sz="2400" b="1" dirty="0">
                <a:solidFill>
                  <a:schemeClr val="bg1"/>
                </a:solidFill>
                <a:latin typeface="Meiryo UI" panose="020B0604030504040204" pitchFamily="50" charset="-128"/>
                <a:ea typeface="Meiryo UI" panose="020B0604030504040204" pitchFamily="50" charset="-128"/>
              </a:rPr>
              <a:t>参考指標</a:t>
            </a:r>
            <a:r>
              <a:rPr lang="en-US" altLang="ja-JP" sz="2400" b="1" dirty="0">
                <a:solidFill>
                  <a:schemeClr val="bg1"/>
                </a:solidFill>
                <a:latin typeface="Meiryo UI" panose="020B0604030504040204" pitchFamily="50" charset="-128"/>
                <a:ea typeface="Meiryo UI" panose="020B0604030504040204" pitchFamily="50" charset="-128"/>
              </a:rPr>
              <a:t>】</a:t>
            </a:r>
            <a:r>
              <a:rPr lang="ja-JP" altLang="en-US" sz="2400" b="1" dirty="0">
                <a:solidFill>
                  <a:schemeClr val="bg1"/>
                </a:solidFill>
                <a:latin typeface="Meiryo UI" panose="020B0604030504040204" pitchFamily="50" charset="-128"/>
                <a:ea typeface="Meiryo UI" panose="020B0604030504040204" pitchFamily="50" charset="-128"/>
              </a:rPr>
              <a:t>　⑥確定診断検査における陽性率</a:t>
            </a:r>
          </a:p>
        </p:txBody>
      </p:sp>
      <p:cxnSp>
        <p:nvCxnSpPr>
          <p:cNvPr id="17" name="直線コネクタ 16"/>
          <p:cNvCxnSpPr>
            <a:cxnSpLocks/>
          </p:cNvCxnSpPr>
          <p:nvPr/>
        </p:nvCxnSpPr>
        <p:spPr>
          <a:xfrm>
            <a:off x="621701" y="4094872"/>
            <a:ext cx="11290587"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角丸四角形吹き出し 28">
            <a:extLst>
              <a:ext uri="{FF2B5EF4-FFF2-40B4-BE49-F238E27FC236}">
                <a16:creationId xmlns:a16="http://schemas.microsoft.com/office/drawing/2014/main" id="{874753CC-E0F8-4C4C-A46D-98C6C464CC70}"/>
              </a:ext>
            </a:extLst>
          </p:cNvPr>
          <p:cNvSpPr/>
          <p:nvPr/>
        </p:nvSpPr>
        <p:spPr>
          <a:xfrm>
            <a:off x="7904589" y="3299232"/>
            <a:ext cx="1924050" cy="681767"/>
          </a:xfrm>
          <a:prstGeom prst="wedgeRoundRectCallout">
            <a:avLst>
              <a:gd name="adj1" fmla="val -32555"/>
              <a:gd name="adj2" fmla="val 62869"/>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自粛要請等</a:t>
            </a:r>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自粛解除</a:t>
            </a:r>
            <a:endParaRPr lang="en-US" altLang="ja-JP" sz="1200" dirty="0">
              <a:solidFill>
                <a:schemeClr val="tx1"/>
              </a:solidFill>
              <a:latin typeface="Meiryo UI" panose="020B0604030504040204" pitchFamily="50" charset="-128"/>
              <a:ea typeface="Meiryo UI" panose="020B0604030504040204" pitchFamily="50" charset="-128"/>
            </a:endParaRPr>
          </a:p>
          <a:p>
            <a:pPr algn="ctr"/>
            <a:r>
              <a:rPr lang="ja-JP" altLang="en-US" sz="1200" dirty="0">
                <a:solidFill>
                  <a:schemeClr val="tx1"/>
                </a:solidFill>
                <a:latin typeface="Meiryo UI" panose="020B0604030504040204" pitchFamily="50" charset="-128"/>
                <a:ea typeface="Meiryo UI" panose="020B0604030504040204" pitchFamily="50" charset="-128"/>
              </a:rPr>
              <a:t>陽性率７％</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 name="楕円 1"/>
          <p:cNvSpPr/>
          <p:nvPr/>
        </p:nvSpPr>
        <p:spPr>
          <a:xfrm>
            <a:off x="81358" y="3980999"/>
            <a:ext cx="540343" cy="227746"/>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6119E579-44CD-48A7-ADBD-A14A59747DBB}"/>
              </a:ext>
            </a:extLst>
          </p:cNvPr>
          <p:cNvSpPr txBox="1"/>
          <p:nvPr/>
        </p:nvSpPr>
        <p:spPr>
          <a:xfrm>
            <a:off x="11630025" y="6436279"/>
            <a:ext cx="561975" cy="369332"/>
          </a:xfrm>
          <a:prstGeom prst="rect">
            <a:avLst/>
          </a:prstGeom>
          <a:noFill/>
        </p:spPr>
        <p:txBody>
          <a:bodyPr wrap="square" rtlCol="0">
            <a:spAutoFit/>
          </a:bodyPr>
          <a:lstStyle/>
          <a:p>
            <a:r>
              <a:rPr kumimoji="1" lang="en-US" altLang="ja-JP" dirty="0" smtClean="0"/>
              <a:t>14</a:t>
            </a:r>
            <a:endParaRPr kumimoji="1" lang="ja-JP" altLang="en-US" dirty="0"/>
          </a:p>
        </p:txBody>
      </p:sp>
      <p:pic>
        <p:nvPicPr>
          <p:cNvPr id="3" name="図 2"/>
          <p:cNvPicPr>
            <a:picLocks noChangeAspect="1"/>
          </p:cNvPicPr>
          <p:nvPr/>
        </p:nvPicPr>
        <p:blipFill>
          <a:blip r:embed="rId3"/>
          <a:stretch>
            <a:fillRect/>
          </a:stretch>
        </p:blipFill>
        <p:spPr>
          <a:xfrm>
            <a:off x="0" y="481337"/>
            <a:ext cx="12106275" cy="6343650"/>
          </a:xfrm>
          <a:prstGeom prst="rect">
            <a:avLst/>
          </a:prstGeom>
        </p:spPr>
      </p:pic>
    </p:spTree>
    <p:extLst>
      <p:ext uri="{BB962C8B-B14F-4D97-AF65-F5344CB8AC3E}">
        <p14:creationId xmlns:p14="http://schemas.microsoft.com/office/powerpoint/2010/main" val="3087468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641140-282E-4889-BDEF-30E4FD8E2A88}"/>
              </a:ext>
            </a:extLst>
          </p:cNvPr>
          <p:cNvSpPr>
            <a:spLocks noGrp="1"/>
          </p:cNvSpPr>
          <p:nvPr>
            <p:ph type="title"/>
          </p:nvPr>
        </p:nvSpPr>
        <p:spPr>
          <a:xfrm>
            <a:off x="1057275" y="2460625"/>
            <a:ext cx="10515600" cy="1325563"/>
          </a:xfrm>
        </p:spPr>
        <p:txBody>
          <a:bodyPr/>
          <a:lstStyle/>
          <a:p>
            <a:pPr algn="ctr"/>
            <a:r>
              <a:rPr kumimoji="1" lang="ja-JP" altLang="en-US" dirty="0"/>
              <a:t>（１）</a:t>
            </a:r>
            <a:r>
              <a:rPr kumimoji="1" lang="ja-JP" altLang="en-US" dirty="0" smtClean="0"/>
              <a:t>現状について</a:t>
            </a:r>
            <a:r>
              <a:rPr kumimoji="1" lang="en-US" altLang="ja-JP" dirty="0" smtClean="0"/>
              <a:t/>
            </a:r>
            <a:br>
              <a:rPr kumimoji="1" lang="en-US" altLang="ja-JP" dirty="0" smtClean="0"/>
            </a:br>
            <a:r>
              <a:rPr kumimoji="1" lang="ja-JP" altLang="en-US" dirty="0" smtClean="0"/>
              <a:t>（</a:t>
            </a:r>
            <a:r>
              <a:rPr kumimoji="1" lang="ja-JP" altLang="en-US" dirty="0"/>
              <a:t>Ｐ２</a:t>
            </a:r>
            <a:r>
              <a:rPr kumimoji="1" lang="ja-JP" altLang="en-US" dirty="0" smtClean="0"/>
              <a:t>～３）</a:t>
            </a:r>
            <a:endParaRPr kumimoji="1" lang="ja-JP" altLang="en-US" dirty="0"/>
          </a:p>
        </p:txBody>
      </p:sp>
      <p:sp>
        <p:nvSpPr>
          <p:cNvPr id="3" name="テキスト ボックス 2">
            <a:extLst>
              <a:ext uri="{FF2B5EF4-FFF2-40B4-BE49-F238E27FC236}">
                <a16:creationId xmlns:a16="http://schemas.microsoft.com/office/drawing/2014/main" id="{47305E37-3AAF-4C82-89F0-24F7547F20DB}"/>
              </a:ext>
            </a:extLst>
          </p:cNvPr>
          <p:cNvSpPr txBox="1"/>
          <p:nvPr/>
        </p:nvSpPr>
        <p:spPr>
          <a:xfrm>
            <a:off x="11687175" y="6372225"/>
            <a:ext cx="428625" cy="369332"/>
          </a:xfrm>
          <a:prstGeom prst="rect">
            <a:avLst/>
          </a:prstGeom>
          <a:noFill/>
        </p:spPr>
        <p:txBody>
          <a:bodyPr wrap="square" rtlCol="0">
            <a:spAutoFit/>
          </a:bodyPr>
          <a:lstStyle/>
          <a:p>
            <a:r>
              <a:rPr kumimoji="1" lang="ja-JP" altLang="en-US" dirty="0"/>
              <a:t>１</a:t>
            </a:r>
          </a:p>
        </p:txBody>
      </p:sp>
    </p:spTree>
    <p:extLst>
      <p:ext uri="{BB962C8B-B14F-4D97-AF65-F5344CB8AC3E}">
        <p14:creationId xmlns:p14="http://schemas.microsoft.com/office/powerpoint/2010/main" val="163685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1"/>
            <a:ext cx="12192000" cy="461665"/>
          </a:xfrm>
          <a:prstGeom prst="rect">
            <a:avLst/>
          </a:prstGeom>
          <a:solidFill>
            <a:schemeClr val="accent1">
              <a:lumMod val="75000"/>
            </a:schemeClr>
          </a:solidFill>
        </p:spPr>
        <p:txBody>
          <a:bodyPr wrap="square" rtlCol="0">
            <a:spAutoFit/>
          </a:bodyPr>
          <a:lstStyle/>
          <a:p>
            <a:pPr algn="ctr"/>
            <a:r>
              <a:rPr lang="ja-JP" altLang="en-US" sz="2400" b="1" dirty="0">
                <a:solidFill>
                  <a:schemeClr val="bg1"/>
                </a:solidFill>
                <a:latin typeface="Meiryo UI" panose="020B0604030504040204" pitchFamily="50" charset="-128"/>
                <a:ea typeface="Meiryo UI" panose="020B0604030504040204" pitchFamily="50" charset="-128"/>
              </a:rPr>
              <a:t>モニタリング指標と基準の考え方</a:t>
            </a:r>
          </a:p>
        </p:txBody>
      </p:sp>
      <p:sp>
        <p:nvSpPr>
          <p:cNvPr id="9" name="テキスト ボックス 8"/>
          <p:cNvSpPr txBox="1"/>
          <p:nvPr/>
        </p:nvSpPr>
        <p:spPr>
          <a:xfrm>
            <a:off x="328759" y="1996813"/>
            <a:ext cx="9476917" cy="430887"/>
          </a:xfrm>
          <a:prstGeom prst="rect">
            <a:avLst/>
          </a:prstGeom>
          <a:noFill/>
          <a:ln w="19050">
            <a:noFill/>
          </a:ln>
        </p:spPr>
        <p:txBody>
          <a:bodyPr wrap="square" rtlCol="0">
            <a:spAutoFit/>
          </a:bodyPr>
          <a:lstStyle/>
          <a:p>
            <a:r>
              <a:rPr lang="ja-JP" altLang="en-US" sz="2200" b="1" dirty="0">
                <a:solidFill>
                  <a:schemeClr val="accent5"/>
                </a:solidFill>
                <a:latin typeface="Meiryo UI" panose="020B0604030504040204" pitchFamily="50" charset="-128"/>
                <a:ea typeface="Meiryo UI" panose="020B0604030504040204" pitchFamily="50" charset="-128"/>
              </a:rPr>
              <a:t>＜モニタリング指標と基準の考え方＞</a:t>
            </a:r>
          </a:p>
        </p:txBody>
      </p:sp>
      <p:sp>
        <p:nvSpPr>
          <p:cNvPr id="21" name="テキスト ボックス 20"/>
          <p:cNvSpPr txBox="1"/>
          <p:nvPr/>
        </p:nvSpPr>
        <p:spPr>
          <a:xfrm>
            <a:off x="328759" y="550263"/>
            <a:ext cx="11717989" cy="1446550"/>
          </a:xfrm>
          <a:prstGeom prst="rect">
            <a:avLst/>
          </a:prstGeom>
          <a:noFill/>
          <a:ln w="28575">
            <a:solidFill>
              <a:schemeClr val="tx1"/>
            </a:solidFill>
          </a:ln>
        </p:spPr>
        <p:txBody>
          <a:bodyPr wrap="square" rtlCol="0" anchor="ctr">
            <a:spAutoFit/>
          </a:bodyPr>
          <a:lstStyle/>
          <a:p>
            <a:r>
              <a:rPr lang="ja-JP" altLang="en-US" sz="2000" b="1" dirty="0">
                <a:latin typeface="Meiryo UI" panose="020B0604030504040204" pitchFamily="50" charset="-128"/>
                <a:ea typeface="Meiryo UI" panose="020B0604030504040204" pitchFamily="50" charset="-128"/>
              </a:rPr>
              <a:t>○　感染拡大状況を判断するため、府独自に指標を設定し、日々モニタリング・見える化。</a:t>
            </a:r>
            <a:endParaRPr lang="en-US" altLang="ja-JP" sz="2000" b="1" dirty="0">
              <a:latin typeface="Meiryo UI" panose="020B0604030504040204" pitchFamily="50" charset="-128"/>
              <a:ea typeface="Meiryo UI" panose="020B0604030504040204" pitchFamily="50" charset="-128"/>
            </a:endParaRPr>
          </a:p>
          <a:p>
            <a:endParaRPr lang="en-US" altLang="ja-JP" sz="800" b="1" dirty="0">
              <a:latin typeface="Meiryo UI" panose="020B0604030504040204" pitchFamily="50" charset="-128"/>
              <a:ea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rPr>
              <a:t>○　また、各指標について、「感染爆発の兆候」と「感染の収束状況」を判断するための基準を設定。</a:t>
            </a:r>
            <a:endParaRPr lang="en-US" altLang="ja-JP" sz="2000" b="1" dirty="0">
              <a:latin typeface="Meiryo UI" panose="020B0604030504040204" pitchFamily="50" charset="-128"/>
              <a:ea typeface="Meiryo UI" panose="020B0604030504040204" pitchFamily="50" charset="-128"/>
            </a:endParaRPr>
          </a:p>
          <a:p>
            <a:r>
              <a:rPr lang="ja-JP" altLang="en-US" sz="2000" b="1" dirty="0">
                <a:latin typeface="Meiryo UI" panose="020B0604030504040204" pitchFamily="50" charset="-128"/>
                <a:ea typeface="Meiryo UI" panose="020B0604030504040204" pitchFamily="50" charset="-128"/>
              </a:rPr>
              <a:t>⇒ 以下の①～③の指標全てが基準に達した場合、府民への自粛要請等の対策を段階的に実施。</a:t>
            </a:r>
          </a:p>
          <a:p>
            <a:r>
              <a:rPr lang="ja-JP" altLang="en-US" sz="2000" b="1" dirty="0">
                <a:latin typeface="Meiryo UI" panose="020B0604030504040204" pitchFamily="50" charset="-128"/>
                <a:ea typeface="Meiryo UI" panose="020B0604030504040204" pitchFamily="50" charset="-128"/>
              </a:rPr>
              <a:t>　　以下の②～④の指標全てが原則７日間連続基準を満たした場合、自粛等を段階的に解除。</a:t>
            </a:r>
          </a:p>
        </p:txBody>
      </p:sp>
      <p:sp>
        <p:nvSpPr>
          <p:cNvPr id="11" name="テキスト ボックス 10"/>
          <p:cNvSpPr txBox="1"/>
          <p:nvPr/>
        </p:nvSpPr>
        <p:spPr>
          <a:xfrm>
            <a:off x="676801" y="6146959"/>
            <a:ext cx="10250259" cy="523220"/>
          </a:xfrm>
          <a:prstGeom prst="rect">
            <a:avLst/>
          </a:prstGeom>
          <a:noFill/>
          <a:ln w="28575">
            <a:noFill/>
          </a:ln>
        </p:spPr>
        <p:txBody>
          <a:bodyPr wrap="square" rtlCol="0">
            <a:spAutoFit/>
          </a:bodyPr>
          <a:lstStyle/>
          <a:p>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１　基準等は、３月末の感染爆発の兆候が見られた際の実績値等に基づき設定。</a:t>
            </a:r>
            <a:endParaRPr lang="en-US" altLang="ja-JP" sz="1400" b="1" dirty="0">
              <a:latin typeface="Meiryo UI" panose="020B0604030504040204" pitchFamily="50" charset="-128"/>
              <a:ea typeface="Meiryo UI" panose="020B0604030504040204" pitchFamily="50" charset="-128"/>
            </a:endParaRPr>
          </a:p>
          <a:p>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２　今後、患者発生状況等を踏まえ、必要に応じて見直しを検討。</a:t>
            </a:r>
            <a:endParaRPr lang="en-US" altLang="ja-JP" sz="1400" b="1"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5881459" y="6742927"/>
            <a:ext cx="9213279" cy="369332"/>
          </a:xfrm>
          <a:prstGeom prst="rect">
            <a:avLst/>
          </a:prstGeom>
          <a:noFill/>
          <a:ln w="28575">
            <a:noFill/>
          </a:ln>
        </p:spPr>
        <p:txBody>
          <a:bodyPr wrap="square" rtlCol="0">
            <a:spAutoFit/>
          </a:bodyPr>
          <a:lstStyle/>
          <a:p>
            <a:r>
              <a:rPr lang="ja-JP" altLang="en-US" b="1" dirty="0">
                <a:latin typeface="Meiryo UI" panose="020B0604030504040204" pitchFamily="50" charset="-128"/>
                <a:ea typeface="Meiryo UI" panose="020B0604030504040204" pitchFamily="50" charset="-128"/>
              </a:rPr>
              <a:t>　　</a:t>
            </a:r>
            <a:endParaRPr lang="en-US" altLang="ja-JP" b="1"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0DC455EC-0BA0-4050-85FC-F9E3EA7B754A}"/>
              </a:ext>
            </a:extLst>
          </p:cNvPr>
          <p:cNvSpPr txBox="1"/>
          <p:nvPr/>
        </p:nvSpPr>
        <p:spPr>
          <a:xfrm>
            <a:off x="11763375" y="6436229"/>
            <a:ext cx="428625" cy="369332"/>
          </a:xfrm>
          <a:prstGeom prst="rect">
            <a:avLst/>
          </a:prstGeom>
          <a:noFill/>
        </p:spPr>
        <p:txBody>
          <a:bodyPr wrap="square" rtlCol="0">
            <a:spAutoFit/>
          </a:bodyPr>
          <a:lstStyle/>
          <a:p>
            <a:r>
              <a:rPr kumimoji="1" lang="ja-JP" altLang="en-US" dirty="0"/>
              <a:t>２</a:t>
            </a:r>
          </a:p>
        </p:txBody>
      </p:sp>
      <p:graphicFrame>
        <p:nvGraphicFramePr>
          <p:cNvPr id="8" name="表 7"/>
          <p:cNvGraphicFramePr>
            <a:graphicFrameLocks noGrp="1"/>
          </p:cNvGraphicFramePr>
          <p:nvPr/>
        </p:nvGraphicFramePr>
        <p:xfrm>
          <a:off x="676801" y="2467833"/>
          <a:ext cx="10409315" cy="3661698"/>
        </p:xfrm>
        <a:graphic>
          <a:graphicData uri="http://schemas.openxmlformats.org/drawingml/2006/table">
            <a:tbl>
              <a:tblPr firstRow="1" bandRow="1">
                <a:tableStyleId>{5C22544A-7EE6-4342-B048-85BDC9FD1C3A}</a:tableStyleId>
              </a:tblPr>
              <a:tblGrid>
                <a:gridCol w="3136063">
                  <a:extLst>
                    <a:ext uri="{9D8B030D-6E8A-4147-A177-3AD203B41FA5}">
                      <a16:colId xmlns:a16="http://schemas.microsoft.com/office/drawing/2014/main" val="2267971377"/>
                    </a:ext>
                  </a:extLst>
                </a:gridCol>
                <a:gridCol w="3753168">
                  <a:extLst>
                    <a:ext uri="{9D8B030D-6E8A-4147-A177-3AD203B41FA5}">
                      <a16:colId xmlns:a16="http://schemas.microsoft.com/office/drawing/2014/main" val="2465843949"/>
                    </a:ext>
                  </a:extLst>
                </a:gridCol>
                <a:gridCol w="1760042">
                  <a:extLst>
                    <a:ext uri="{9D8B030D-6E8A-4147-A177-3AD203B41FA5}">
                      <a16:colId xmlns:a16="http://schemas.microsoft.com/office/drawing/2014/main" val="1570456436"/>
                    </a:ext>
                  </a:extLst>
                </a:gridCol>
                <a:gridCol w="1760042">
                  <a:extLst>
                    <a:ext uri="{9D8B030D-6E8A-4147-A177-3AD203B41FA5}">
                      <a16:colId xmlns:a16="http://schemas.microsoft.com/office/drawing/2014/main" val="473779464"/>
                    </a:ext>
                  </a:extLst>
                </a:gridCol>
              </a:tblGrid>
              <a:tr h="699332">
                <a:tc gridSpan="2">
                  <a:txBody>
                    <a:bodyPr/>
                    <a:lstStyle/>
                    <a:p>
                      <a:pPr algn="ctr"/>
                      <a:r>
                        <a:rPr kumimoji="1" lang="ja-JP" altLang="en-US" sz="1800" dirty="0">
                          <a:solidFill>
                            <a:schemeClr val="tx1"/>
                          </a:solidFill>
                          <a:latin typeface="Meiryo UI" panose="020B0604030504040204" pitchFamily="50" charset="-128"/>
                          <a:ea typeface="Meiryo UI" panose="020B0604030504040204" pitchFamily="50" charset="-128"/>
                        </a:rPr>
                        <a:t>モニタリング指標（見える化）</a:t>
                      </a:r>
                      <a:endParaRPr kumimoji="1" lang="en-US" altLang="ja-JP" sz="18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algn="ctr"/>
                      <a:r>
                        <a:rPr kumimoji="1" lang="ja-JP" altLang="en-US" sz="1800" dirty="0">
                          <a:solidFill>
                            <a:schemeClr val="tx1"/>
                          </a:solidFill>
                          <a:latin typeface="Meiryo UI" panose="020B0604030504040204" pitchFamily="50" charset="-128"/>
                          <a:ea typeface="Meiryo UI" panose="020B0604030504040204" pitchFamily="50" charset="-128"/>
                        </a:rPr>
                        <a:t>自粛要請等の基準</a:t>
                      </a:r>
                      <a:endParaRPr kumimoji="1" lang="en-US" altLang="ja-JP" sz="18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algn="ctr"/>
                      <a:r>
                        <a:rPr kumimoji="1" lang="ja-JP" altLang="en-US" sz="1800" b="1" dirty="0">
                          <a:solidFill>
                            <a:schemeClr val="tx1"/>
                          </a:solidFill>
                          <a:latin typeface="Meiryo UI" panose="020B0604030504040204" pitchFamily="50" charset="-128"/>
                          <a:ea typeface="Meiryo UI" panose="020B0604030504040204" pitchFamily="50" charset="-128"/>
                        </a:rPr>
                        <a:t>自粛解除の</a:t>
                      </a:r>
                      <a:endParaRPr kumimoji="1" lang="en-US" altLang="ja-JP" sz="1800" b="1" dirty="0">
                        <a:solidFill>
                          <a:schemeClr val="tx1"/>
                        </a:solidFill>
                        <a:latin typeface="Meiryo UI" panose="020B0604030504040204" pitchFamily="50" charset="-128"/>
                        <a:ea typeface="Meiryo UI" panose="020B0604030504040204" pitchFamily="50" charset="-128"/>
                      </a:endParaRPr>
                    </a:p>
                    <a:p>
                      <a:pPr algn="ctr"/>
                      <a:r>
                        <a:rPr kumimoji="1" lang="ja-JP" altLang="en-US" sz="1800" b="1" dirty="0">
                          <a:solidFill>
                            <a:schemeClr val="tx1"/>
                          </a:solidFill>
                          <a:latin typeface="Meiryo UI" panose="020B0604030504040204" pitchFamily="50" charset="-128"/>
                          <a:ea typeface="Meiryo UI" panose="020B0604030504040204" pitchFamily="50" charset="-128"/>
                        </a:rPr>
                        <a:t>基準</a:t>
                      </a:r>
                      <a:endParaRPr kumimoji="1" lang="en-US" altLang="ja-JP" sz="18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587253245"/>
                  </a:ext>
                </a:extLst>
              </a:tr>
              <a:tr h="571204">
                <a:tc>
                  <a:txBody>
                    <a:bodyPr/>
                    <a:lstStyle/>
                    <a:p>
                      <a:pPr algn="ctr"/>
                      <a:r>
                        <a:rPr kumimoji="1" lang="ja-JP" altLang="en-US" sz="1800" b="1" dirty="0">
                          <a:solidFill>
                            <a:schemeClr val="tx1"/>
                          </a:solidFill>
                          <a:latin typeface="Meiryo UI" panose="020B0604030504040204" pitchFamily="50" charset="-128"/>
                          <a:ea typeface="Meiryo UI" panose="020B0604030504040204" pitchFamily="50" charset="-128"/>
                        </a:rPr>
                        <a:t>分析事項</a:t>
                      </a:r>
                      <a:endParaRPr kumimoji="1" lang="en-US" altLang="ja-JP" sz="18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800" b="1" dirty="0">
                          <a:solidFill>
                            <a:schemeClr val="tx1"/>
                          </a:solidFill>
                          <a:latin typeface="Meiryo UI" panose="020B0604030504040204" pitchFamily="50" charset="-128"/>
                          <a:ea typeface="Meiryo UI" panose="020B0604030504040204" pitchFamily="50" charset="-128"/>
                        </a:rPr>
                        <a:t>内容</a:t>
                      </a:r>
                    </a:p>
                    <a:p>
                      <a:pPr algn="ct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病床使用率以外の指標は７日間移動平均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algn="ctr"/>
                      <a:endParaRPr kumimoji="1" lang="en-US" altLang="ja-JP" sz="18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pPr algn="ct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944724138"/>
                  </a:ext>
                </a:extLst>
              </a:tr>
              <a:tr h="532897">
                <a:tc rowSpan="2">
                  <a:txBody>
                    <a:bodyPr/>
                    <a:lstStyle/>
                    <a:p>
                      <a:pPr algn="l"/>
                      <a:r>
                        <a:rPr kumimoji="1" lang="ja-JP" altLang="en-US" sz="1600" dirty="0">
                          <a:solidFill>
                            <a:schemeClr val="tx1"/>
                          </a:solidFill>
                          <a:latin typeface="Meiryo UI" panose="020B0604030504040204" pitchFamily="50" charset="-128"/>
                          <a:ea typeface="Meiryo UI" panose="020B0604030504040204" pitchFamily="50" charset="-128"/>
                        </a:rPr>
                        <a:t>（１）市中での感染拡大状況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①新規陽性者における感染経路（リンク）</a:t>
                      </a:r>
                      <a:endParaRPr kumimoji="1" lang="en-US" altLang="ja-JP" sz="16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　不明者前週増加比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000" b="1" dirty="0">
                          <a:solidFill>
                            <a:schemeClr val="tx1"/>
                          </a:solidFill>
                          <a:latin typeface="Meiryo UI" panose="020B0604030504040204" pitchFamily="50" charset="-128"/>
                          <a:ea typeface="Meiryo UI" panose="020B0604030504040204" pitchFamily="50" charset="-128"/>
                        </a:rPr>
                        <a:t>１以上</a:t>
                      </a:r>
                      <a:endParaRPr kumimoji="1" lang="en-US" altLang="ja-JP" sz="20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000" b="1"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7030615"/>
                  </a:ext>
                </a:extLst>
              </a:tr>
              <a:tr h="523966">
                <a:tc vMerge="1">
                  <a:txBody>
                    <a:bodyPr/>
                    <a:lstStyle/>
                    <a:p>
                      <a:pPr algn="ctr"/>
                      <a:endParaRPr kumimoji="1" lang="ja-JP" altLang="en-US"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②新規陽性者におけるリンク不明者数</a:t>
                      </a: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000" b="1" dirty="0">
                          <a:solidFill>
                            <a:schemeClr val="tx1"/>
                          </a:solidFill>
                          <a:latin typeface="Meiryo UI" panose="020B0604030504040204" pitchFamily="50" charset="-128"/>
                          <a:ea typeface="Meiryo UI" panose="020B0604030504040204" pitchFamily="50" charset="-128"/>
                        </a:rPr>
                        <a:t>５～</a:t>
                      </a:r>
                      <a:r>
                        <a:rPr kumimoji="1" lang="en-US" altLang="ja-JP" sz="2000" b="1" dirty="0">
                          <a:solidFill>
                            <a:schemeClr val="tx1"/>
                          </a:solidFill>
                          <a:latin typeface="Meiryo UI" panose="020B0604030504040204" pitchFamily="50" charset="-128"/>
                          <a:ea typeface="Meiryo UI" panose="020B0604030504040204" pitchFamily="50" charset="-128"/>
                        </a:rPr>
                        <a:t>10</a:t>
                      </a:r>
                      <a:r>
                        <a:rPr kumimoji="1" lang="ja-JP" altLang="en-US" sz="2000" b="1" dirty="0">
                          <a:solidFill>
                            <a:schemeClr val="tx1"/>
                          </a:solidFill>
                          <a:latin typeface="Meiryo UI" panose="020B0604030504040204" pitchFamily="50" charset="-128"/>
                          <a:ea typeface="Meiryo UI" panose="020B0604030504040204" pitchFamily="50" charset="-128"/>
                        </a:rPr>
                        <a:t>人</a:t>
                      </a:r>
                      <a:endParaRPr kumimoji="1" lang="en-US" altLang="ja-JP" sz="2000" b="1" dirty="0">
                        <a:solidFill>
                          <a:schemeClr val="tx1"/>
                        </a:solidFill>
                        <a:latin typeface="Meiryo UI" panose="020B0604030504040204" pitchFamily="50" charset="-128"/>
                        <a:ea typeface="Meiryo UI" panose="020B0604030504040204" pitchFamily="50" charset="-128"/>
                      </a:endParaRPr>
                    </a:p>
                    <a:p>
                      <a:pPr algn="ctr"/>
                      <a:r>
                        <a:rPr kumimoji="1" lang="ja-JP" altLang="en-US" sz="2000" b="1" dirty="0">
                          <a:solidFill>
                            <a:schemeClr val="tx1"/>
                          </a:solidFill>
                          <a:latin typeface="Meiryo UI" panose="020B0604030504040204" pitchFamily="50" charset="-128"/>
                          <a:ea typeface="Meiryo UI" panose="020B0604030504040204" pitchFamily="50" charset="-128"/>
                        </a:rPr>
                        <a:t>以上</a:t>
                      </a:r>
                      <a:endParaRPr kumimoji="1" lang="en-US" altLang="ja-JP" sz="20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000" b="1" dirty="0">
                          <a:solidFill>
                            <a:schemeClr val="tx1"/>
                          </a:solidFill>
                          <a:latin typeface="Meiryo UI" panose="020B0604030504040204" pitchFamily="50" charset="-128"/>
                          <a:ea typeface="Meiryo UI" panose="020B0604030504040204" pitchFamily="50" charset="-128"/>
                        </a:rPr>
                        <a:t>10</a:t>
                      </a:r>
                      <a:r>
                        <a:rPr kumimoji="1" lang="ja-JP" altLang="en-US" sz="2000" b="1" dirty="0">
                          <a:solidFill>
                            <a:schemeClr val="tx1"/>
                          </a:solidFill>
                          <a:latin typeface="Meiryo UI" panose="020B0604030504040204" pitchFamily="50" charset="-128"/>
                          <a:ea typeface="Meiryo UI" panose="020B0604030504040204" pitchFamily="50" charset="-128"/>
                        </a:rPr>
                        <a:t>人未満</a:t>
                      </a:r>
                      <a:endParaRPr kumimoji="1" lang="en-US" altLang="ja-JP" sz="20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97433226"/>
                  </a:ext>
                </a:extLst>
              </a:tr>
              <a:tr h="5239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（２）新規陽性患者の発生状況</a:t>
                      </a:r>
                      <a:endParaRPr kumimoji="1" lang="en-US" altLang="ja-JP" sz="16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　　　　</a:t>
                      </a:r>
                      <a:r>
                        <a:rPr kumimoji="1" lang="ja-JP" altLang="en-US" sz="1600" baseline="0" dirty="0">
                          <a:solidFill>
                            <a:schemeClr val="tx1"/>
                          </a:solidFill>
                          <a:latin typeface="Meiryo UI" panose="020B0604030504040204" pitchFamily="50" charset="-128"/>
                          <a:ea typeface="Meiryo UI" panose="020B0604030504040204" pitchFamily="50" charset="-128"/>
                        </a:rPr>
                        <a:t> 検査体制のひっ迫状況</a:t>
                      </a:r>
                      <a:endParaRPr kumimoji="1" lang="ja-JP" altLang="en-US"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③確定診断検査における陽性率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000" b="1" dirty="0">
                          <a:solidFill>
                            <a:schemeClr val="tx1"/>
                          </a:solidFill>
                          <a:latin typeface="Meiryo UI" panose="020B0604030504040204" pitchFamily="50" charset="-128"/>
                          <a:ea typeface="Meiryo UI" panose="020B0604030504040204" pitchFamily="50" charset="-128"/>
                        </a:rPr>
                        <a:t>7%</a:t>
                      </a:r>
                      <a:r>
                        <a:rPr kumimoji="1" lang="ja-JP" altLang="en-US" sz="2000" b="1" dirty="0">
                          <a:solidFill>
                            <a:schemeClr val="tx1"/>
                          </a:solidFill>
                          <a:latin typeface="Meiryo UI" panose="020B0604030504040204" pitchFamily="50" charset="-128"/>
                          <a:ea typeface="Meiryo UI" panose="020B0604030504040204" pitchFamily="50" charset="-128"/>
                        </a:rPr>
                        <a:t>以上</a:t>
                      </a:r>
                      <a:endParaRPr kumimoji="1" lang="en-US" altLang="ja-JP" sz="20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000" b="1" dirty="0">
                          <a:solidFill>
                            <a:schemeClr val="tx1"/>
                          </a:solidFill>
                          <a:latin typeface="Meiryo UI" panose="020B0604030504040204" pitchFamily="50" charset="-128"/>
                          <a:ea typeface="Meiryo UI" panose="020B0604030504040204" pitchFamily="50" charset="-128"/>
                        </a:rPr>
                        <a:t>7</a:t>
                      </a:r>
                      <a:r>
                        <a:rPr kumimoji="1" lang="ja-JP" altLang="en-US" sz="2000" b="1" dirty="0">
                          <a:solidFill>
                            <a:schemeClr val="tx1"/>
                          </a:solidFill>
                          <a:latin typeface="Meiryo UI" panose="020B0604030504040204" pitchFamily="50" charset="-128"/>
                          <a:ea typeface="Meiryo UI" panose="020B0604030504040204" pitchFamily="50" charset="-128"/>
                        </a:rPr>
                        <a:t>％未満</a:t>
                      </a:r>
                      <a:endParaRPr kumimoji="1" lang="en-US" altLang="ja-JP" sz="20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76681429"/>
                  </a:ext>
                </a:extLst>
              </a:tr>
              <a:tr h="523966">
                <a:tc>
                  <a:txBody>
                    <a:bodyPr/>
                    <a:lstStyle/>
                    <a:p>
                      <a:pPr algn="l"/>
                      <a:r>
                        <a:rPr kumimoji="1" lang="ja-JP" altLang="en-US" sz="1600" dirty="0">
                          <a:solidFill>
                            <a:schemeClr val="tx1"/>
                          </a:solidFill>
                          <a:latin typeface="Meiryo UI" panose="020B0604030504040204" pitchFamily="50" charset="-128"/>
                          <a:ea typeface="Meiryo UI" panose="020B0604030504040204" pitchFamily="50" charset="-128"/>
                        </a:rPr>
                        <a:t>（３）病床のひっ迫状況</a:t>
                      </a: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600" dirty="0">
                          <a:solidFill>
                            <a:schemeClr val="tx1"/>
                          </a:solidFill>
                          <a:latin typeface="Meiryo UI" panose="020B0604030504040204" pitchFamily="50" charset="-128"/>
                          <a:ea typeface="Meiryo UI" panose="020B0604030504040204" pitchFamily="50" charset="-128"/>
                        </a:rPr>
                        <a:t>④患者受入重症病床使用率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000" b="1" dirty="0" err="1">
                          <a:solidFill>
                            <a:schemeClr val="tx1"/>
                          </a:solidFill>
                          <a:latin typeface="Meiryo UI" panose="020B0604030504040204" pitchFamily="50" charset="-128"/>
                          <a:ea typeface="Meiryo UI" panose="020B0604030504040204" pitchFamily="50" charset="-128"/>
                        </a:rPr>
                        <a:t>ー</a:t>
                      </a:r>
                      <a:endParaRPr kumimoji="1" lang="en-US" altLang="ja-JP" sz="20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2000" b="1" dirty="0">
                          <a:solidFill>
                            <a:schemeClr val="tx1"/>
                          </a:solidFill>
                          <a:latin typeface="Meiryo UI" panose="020B0604030504040204" pitchFamily="50" charset="-128"/>
                          <a:ea typeface="Meiryo UI" panose="020B0604030504040204" pitchFamily="50" charset="-128"/>
                        </a:rPr>
                        <a:t>60%</a:t>
                      </a:r>
                      <a:r>
                        <a:rPr kumimoji="1" lang="ja-JP" altLang="en-US" sz="2000" b="1" dirty="0">
                          <a:solidFill>
                            <a:schemeClr val="tx1"/>
                          </a:solidFill>
                          <a:latin typeface="Meiryo UI" panose="020B0604030504040204" pitchFamily="50" charset="-128"/>
                          <a:ea typeface="Meiryo UI" panose="020B0604030504040204" pitchFamily="50" charset="-128"/>
                        </a:rPr>
                        <a:t>未満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1335900"/>
                  </a:ext>
                </a:extLst>
              </a:tr>
            </a:tbl>
          </a:graphicData>
        </a:graphic>
      </p:graphicFrame>
    </p:spTree>
    <p:extLst>
      <p:ext uri="{BB962C8B-B14F-4D97-AF65-F5344CB8AC3E}">
        <p14:creationId xmlns:p14="http://schemas.microsoft.com/office/powerpoint/2010/main" val="3155429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0" y="1"/>
            <a:ext cx="12192000" cy="461665"/>
          </a:xfrm>
          <a:prstGeom prst="rect">
            <a:avLst/>
          </a:prstGeom>
          <a:solidFill>
            <a:schemeClr val="accent1">
              <a:lumMod val="75000"/>
            </a:schemeClr>
          </a:solidFill>
        </p:spPr>
        <p:txBody>
          <a:bodyPr wrap="square" rtlCol="0">
            <a:spAutoFit/>
          </a:bodyPr>
          <a:lstStyle/>
          <a:p>
            <a:pPr algn="ctr"/>
            <a:r>
              <a:rPr lang="ja-JP" altLang="en-US" sz="2400" b="1" dirty="0">
                <a:solidFill>
                  <a:schemeClr val="bg1"/>
                </a:solidFill>
                <a:latin typeface="Meiryo UI" panose="020B0604030504040204" pitchFamily="50" charset="-128"/>
                <a:ea typeface="Meiryo UI" panose="020B0604030504040204" pitchFamily="50" charset="-128"/>
              </a:rPr>
              <a:t>信号の点灯・消灯基準</a:t>
            </a:r>
          </a:p>
        </p:txBody>
      </p:sp>
      <p:sp>
        <p:nvSpPr>
          <p:cNvPr id="12" name="テキスト ボックス 11"/>
          <p:cNvSpPr txBox="1"/>
          <p:nvPr/>
        </p:nvSpPr>
        <p:spPr>
          <a:xfrm>
            <a:off x="5881459" y="6742927"/>
            <a:ext cx="9213279" cy="369332"/>
          </a:xfrm>
          <a:prstGeom prst="rect">
            <a:avLst/>
          </a:prstGeom>
          <a:noFill/>
          <a:ln w="28575">
            <a:noFill/>
          </a:ln>
        </p:spPr>
        <p:txBody>
          <a:bodyPr wrap="square" rtlCol="0">
            <a:spAutoFit/>
          </a:bodyPr>
          <a:lstStyle/>
          <a:p>
            <a:r>
              <a:rPr lang="ja-JP" altLang="en-US" b="1" dirty="0">
                <a:latin typeface="Meiryo UI" panose="020B0604030504040204" pitchFamily="50" charset="-128"/>
                <a:ea typeface="Meiryo UI" panose="020B0604030504040204" pitchFamily="50" charset="-128"/>
              </a:rPr>
              <a:t>　　</a:t>
            </a:r>
            <a:endParaRPr lang="en-US" altLang="ja-JP" b="1" dirty="0">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6493CBCA-ACC2-4123-B2F2-4C5EFA1196BE}"/>
              </a:ext>
            </a:extLst>
          </p:cNvPr>
          <p:cNvGraphicFramePr>
            <a:graphicFrameLocks noGrp="1"/>
          </p:cNvGraphicFramePr>
          <p:nvPr/>
        </p:nvGraphicFramePr>
        <p:xfrm>
          <a:off x="0" y="796440"/>
          <a:ext cx="12106286" cy="3752701"/>
        </p:xfrm>
        <a:graphic>
          <a:graphicData uri="http://schemas.openxmlformats.org/drawingml/2006/table">
            <a:tbl>
              <a:tblPr firstRow="1" bandRow="1">
                <a:tableStyleId>{5C22544A-7EE6-4342-B048-85BDC9FD1C3A}</a:tableStyleId>
              </a:tblPr>
              <a:tblGrid>
                <a:gridCol w="1205345">
                  <a:extLst>
                    <a:ext uri="{9D8B030D-6E8A-4147-A177-3AD203B41FA5}">
                      <a16:colId xmlns:a16="http://schemas.microsoft.com/office/drawing/2014/main" val="3654558207"/>
                    </a:ext>
                  </a:extLst>
                </a:gridCol>
                <a:gridCol w="6021277">
                  <a:extLst>
                    <a:ext uri="{9D8B030D-6E8A-4147-A177-3AD203B41FA5}">
                      <a16:colId xmlns:a16="http://schemas.microsoft.com/office/drawing/2014/main" val="837388145"/>
                    </a:ext>
                  </a:extLst>
                </a:gridCol>
                <a:gridCol w="989219">
                  <a:extLst>
                    <a:ext uri="{9D8B030D-6E8A-4147-A177-3AD203B41FA5}">
                      <a16:colId xmlns:a16="http://schemas.microsoft.com/office/drawing/2014/main" val="3846277354"/>
                    </a:ext>
                  </a:extLst>
                </a:gridCol>
                <a:gridCol w="1074339">
                  <a:extLst>
                    <a:ext uri="{9D8B030D-6E8A-4147-A177-3AD203B41FA5}">
                      <a16:colId xmlns:a16="http://schemas.microsoft.com/office/drawing/2014/main" val="141468315"/>
                    </a:ext>
                  </a:extLst>
                </a:gridCol>
                <a:gridCol w="2816106">
                  <a:extLst>
                    <a:ext uri="{9D8B030D-6E8A-4147-A177-3AD203B41FA5}">
                      <a16:colId xmlns:a16="http://schemas.microsoft.com/office/drawing/2014/main" val="488335408"/>
                    </a:ext>
                  </a:extLst>
                </a:gridCol>
              </a:tblGrid>
              <a:tr h="352286">
                <a:tc gridSpan="2">
                  <a:txBody>
                    <a:bodyPr/>
                    <a:lstStyle/>
                    <a:p>
                      <a:pPr algn="ctr"/>
                      <a:r>
                        <a:rPr kumimoji="1" lang="ja-JP" altLang="en-US" sz="1200" dirty="0">
                          <a:latin typeface="Meiryo UI" panose="020B0604030504040204" pitchFamily="50" charset="-128"/>
                          <a:ea typeface="Meiryo UI" panose="020B0604030504040204" pitchFamily="50" charset="-128"/>
                        </a:rPr>
                        <a:t>警戒信号</a:t>
                      </a:r>
                    </a:p>
                  </a:txBody>
                  <a:tcPr anchor="ctr"/>
                </a:tc>
                <a:tc hMerge="1">
                  <a:txBody>
                    <a:bodyPr/>
                    <a:lstStyle/>
                    <a:p>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信号の色</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（意味）</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対応</a:t>
                      </a:r>
                    </a:p>
                  </a:txBody>
                  <a:tcPr anchor="ctr"/>
                </a:tc>
                <a:extLst>
                  <a:ext uri="{0D108BD9-81ED-4DB2-BD59-A6C34878D82A}">
                    <a16:rowId xmlns:a16="http://schemas.microsoft.com/office/drawing/2014/main" val="1402911134"/>
                  </a:ext>
                </a:extLst>
              </a:tr>
              <a:tr h="680083">
                <a:tc rowSpan="2">
                  <a:txBody>
                    <a:bodyPr/>
                    <a:lstStyle/>
                    <a:p>
                      <a:pPr algn="ctr"/>
                      <a:r>
                        <a:rPr kumimoji="1" lang="ja-JP" altLang="en-US" sz="1200" dirty="0">
                          <a:latin typeface="Meiryo UI" panose="020B0604030504040204" pitchFamily="50" charset="-128"/>
                          <a:ea typeface="Meiryo UI" panose="020B0604030504040204" pitchFamily="50" charset="-128"/>
                        </a:rPr>
                        <a:t>自粛要請等に向けた場合</a:t>
                      </a:r>
                    </a:p>
                  </a:txBody>
                  <a:tcPr anchor="ct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モニタリング指標（３つ）のうち、１つ又は２つの指標において、「自粛要請等の基準」を満たした場合</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ただし、指標①「感染経路不明者の前週増加比」のみ基準を満たした場合は点灯しない。</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黄</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注意喚起</a:t>
                      </a:r>
                    </a:p>
                  </a:txBody>
                  <a:tcPr anchor="ctr"/>
                </a:tc>
                <a:tc>
                  <a:txBody>
                    <a:bodyPr/>
                    <a:lstStyle/>
                    <a:p>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605356471"/>
                  </a:ext>
                </a:extLst>
              </a:tr>
              <a:tr h="680083">
                <a:tc vMerge="1">
                  <a:txBody>
                    <a:bodyPr/>
                    <a:lstStyle/>
                    <a:p>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モニタリング指標（３つ）のうち、「</a:t>
                      </a:r>
                      <a:r>
                        <a:rPr kumimoji="1" lang="ja-JP" altLang="en-US" sz="1200" dirty="0">
                          <a:solidFill>
                            <a:schemeClr val="tx1"/>
                          </a:solidFill>
                          <a:latin typeface="Meiryo UI" panose="020B0604030504040204" pitchFamily="50" charset="-128"/>
                          <a:ea typeface="Meiryo UI" panose="020B0604030504040204" pitchFamily="50" charset="-128"/>
                        </a:rPr>
                        <a:t>警戒</a:t>
                      </a:r>
                      <a:r>
                        <a:rPr kumimoji="1" lang="ja-JP" altLang="en-US" sz="1200" dirty="0">
                          <a:latin typeface="Meiryo UI" panose="020B0604030504040204" pitchFamily="50" charset="-128"/>
                          <a:ea typeface="Meiryo UI" panose="020B0604030504040204" pitchFamily="50" charset="-128"/>
                        </a:rPr>
                        <a:t>」の基準をすべて満たした場合</a:t>
                      </a:r>
                    </a:p>
                  </a:txBody>
                  <a:tcPr anchor="ctr">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eiryo UI" panose="020B0604030504040204" pitchFamily="50" charset="-128"/>
                          <a:ea typeface="Meiryo UI" panose="020B0604030504040204" pitchFamily="50" charset="-128"/>
                        </a:rPr>
                        <a:t>赤</a:t>
                      </a:r>
                    </a:p>
                  </a:txBody>
                  <a:tcPr anchor="ctr">
                    <a:lnB w="12700" cap="flat" cmpd="sng" algn="ctr">
                      <a:solidFill>
                        <a:schemeClr val="tx1"/>
                      </a:solidFill>
                      <a:prstDash val="solid"/>
                      <a:round/>
                      <a:headEnd type="none" w="med" len="med"/>
                      <a:tailEnd type="none" w="med" len="med"/>
                    </a:lnB>
                  </a:tcPr>
                </a:tc>
                <a:tc>
                  <a:txBody>
                    <a:bodyPr/>
                    <a:lstStyle/>
                    <a:p>
                      <a:pPr algn="ctr"/>
                      <a:r>
                        <a:rPr kumimoji="1" lang="ja-JP" altLang="en-US" sz="1200" dirty="0">
                          <a:latin typeface="Meiryo UI" panose="020B0604030504040204" pitchFamily="50" charset="-128"/>
                          <a:ea typeface="Meiryo UI" panose="020B0604030504040204" pitchFamily="50" charset="-128"/>
                        </a:rPr>
                        <a:t>警戒中</a:t>
                      </a: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dirty="0">
                          <a:latin typeface="Meiryo UI" panose="020B0604030504040204" pitchFamily="50" charset="-128"/>
                          <a:ea typeface="Meiryo UI" panose="020B0604030504040204" pitchFamily="50" charset="-128"/>
                        </a:rPr>
                        <a:t>自粛要請等の対策を段階的に実施</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1444611"/>
                  </a:ext>
                </a:extLst>
              </a:tr>
              <a:tr h="680083">
                <a:tc rowSpan="3">
                  <a:txBody>
                    <a:bodyPr/>
                    <a:lstStyle/>
                    <a:p>
                      <a:pPr algn="ctr"/>
                      <a:r>
                        <a:rPr kumimoji="1" lang="ja-JP" altLang="en-US" sz="1200" dirty="0">
                          <a:latin typeface="Meiryo UI" panose="020B0604030504040204" pitchFamily="50" charset="-128"/>
                          <a:ea typeface="Meiryo UI" panose="020B0604030504040204" pitchFamily="50" charset="-128"/>
                        </a:rPr>
                        <a:t>自粛解除に</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向けた場合</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モニタリング指標（３つ）のうち、１つ又２つの指標において、「自粛解除の基準」を満たした場合</a:t>
                      </a:r>
                    </a:p>
                  </a:txBody>
                  <a:tcPr anchor="ctr">
                    <a:lnT w="12700" cap="flat" cmpd="sng" algn="ctr">
                      <a:solidFill>
                        <a:schemeClr val="tx1"/>
                      </a:solidFill>
                      <a:prstDash val="solid"/>
                      <a:round/>
                      <a:headEnd type="none" w="med" len="med"/>
                      <a:tailEnd type="none" w="med" len="med"/>
                    </a:lnT>
                  </a:tcPr>
                </a:tc>
                <a:tc>
                  <a:txBody>
                    <a:bodyPr/>
                    <a:lstStyle/>
                    <a:p>
                      <a:pPr algn="ctr"/>
                      <a:r>
                        <a:rPr kumimoji="1" lang="ja-JP" altLang="en-US" sz="1200" dirty="0">
                          <a:latin typeface="Meiryo UI" panose="020B0604030504040204" pitchFamily="50" charset="-128"/>
                          <a:ea typeface="Meiryo UI" panose="020B0604030504040204" pitchFamily="50" charset="-128"/>
                        </a:rPr>
                        <a:t>赤</a:t>
                      </a:r>
                    </a:p>
                  </a:txBody>
                  <a:tcPr anchor="ctr">
                    <a:lnT w="12700" cap="flat" cmpd="sng" algn="ctr">
                      <a:solidFill>
                        <a:schemeClr val="tx1"/>
                      </a:solidFill>
                      <a:prstDash val="solid"/>
                      <a:round/>
                      <a:headEnd type="none" w="med" len="med"/>
                      <a:tailEnd type="none" w="med" len="med"/>
                    </a:lnT>
                  </a:tcPr>
                </a:tc>
                <a:tc>
                  <a:txBody>
                    <a:bodyPr/>
                    <a:lstStyle/>
                    <a:p>
                      <a:pPr algn="ctr"/>
                      <a:r>
                        <a:rPr kumimoji="1" lang="ja-JP" altLang="en-US" sz="1200" dirty="0">
                          <a:latin typeface="Meiryo UI" panose="020B0604030504040204" pitchFamily="50" charset="-128"/>
                          <a:ea typeface="Meiryo UI" panose="020B0604030504040204" pitchFamily="50" charset="-128"/>
                        </a:rPr>
                        <a:t>警戒中</a:t>
                      </a:r>
                    </a:p>
                  </a:txBody>
                  <a:tcPr anchor="ctr">
                    <a:lnT w="12700" cap="flat" cmpd="sng" algn="ctr">
                      <a:solidFill>
                        <a:schemeClr val="tx1"/>
                      </a:solidFill>
                      <a:prstDash val="solid"/>
                      <a:round/>
                      <a:headEnd type="none" w="med" len="med"/>
                      <a:tailEnd type="none" w="med" len="med"/>
                    </a:lnT>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202363465"/>
                  </a:ext>
                </a:extLst>
              </a:tr>
              <a:tr h="680083">
                <a:tc vMerge="1">
                  <a:txBody>
                    <a:bodyPr/>
                    <a:lstStyle/>
                    <a:p>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モニタリング指標（３つ）全てが「自粛解除の基準」を満たした場合（満たして１日～７日）</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黄</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解除への</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カウントダウン</a:t>
                      </a:r>
                    </a:p>
                  </a:txBody>
                  <a:tcPr anchor="ctr"/>
                </a:tc>
                <a:tc>
                  <a:txBody>
                    <a:bodyPr/>
                    <a:lstStyle/>
                    <a:p>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19869624"/>
                  </a:ext>
                </a:extLst>
              </a:tr>
              <a:tr h="680083">
                <a:tc vMerge="1">
                  <a:txBody>
                    <a:bodyPr/>
                    <a:lstStyle/>
                    <a:p>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r>
                        <a:rPr kumimoji="1" lang="ja-JP" altLang="en-US" sz="1200" dirty="0">
                          <a:latin typeface="Meiryo UI" panose="020B0604030504040204" pitchFamily="50" charset="-128"/>
                          <a:ea typeface="Meiryo UI" panose="020B0604030504040204" pitchFamily="50" charset="-128"/>
                        </a:rPr>
                        <a:t>モニタリング指標（３つ）全てが「自粛解除の基準」を満たした場合</a:t>
                      </a:r>
                    </a:p>
                    <a:p>
                      <a:r>
                        <a:rPr kumimoji="1" lang="ja-JP" altLang="en-US" sz="1200" dirty="0">
                          <a:latin typeface="Meiryo UI" panose="020B0604030504040204" pitchFamily="50" charset="-128"/>
                          <a:ea typeface="Meiryo UI" panose="020B0604030504040204" pitchFamily="50" charset="-128"/>
                        </a:rPr>
                        <a:t>（満たして７日間経過）</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緑</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解除</a:t>
                      </a:r>
                    </a:p>
                  </a:txBody>
                  <a:tcPr anchor="ctr"/>
                </a:tc>
                <a:tc>
                  <a:txBody>
                    <a:bodyPr/>
                    <a:lstStyle/>
                    <a:p>
                      <a:r>
                        <a:rPr kumimoji="1" lang="ja-JP" altLang="en-US" sz="1200" dirty="0">
                          <a:latin typeface="Meiryo UI" panose="020B0604030504040204" pitchFamily="50" charset="-128"/>
                          <a:ea typeface="Meiryo UI" panose="020B0604030504040204" pitchFamily="50" charset="-128"/>
                        </a:rPr>
                        <a:t>自粛等を段階的に解除</a:t>
                      </a:r>
                    </a:p>
                  </a:txBody>
                  <a:tcPr anchor="ctr"/>
                </a:tc>
                <a:extLst>
                  <a:ext uri="{0D108BD9-81ED-4DB2-BD59-A6C34878D82A}">
                    <a16:rowId xmlns:a16="http://schemas.microsoft.com/office/drawing/2014/main" val="3826959443"/>
                  </a:ext>
                </a:extLst>
              </a:tr>
            </a:tbl>
          </a:graphicData>
        </a:graphic>
      </p:graphicFrame>
      <p:sp>
        <p:nvSpPr>
          <p:cNvPr id="15" name="テキスト ボックス 14">
            <a:extLst>
              <a:ext uri="{FF2B5EF4-FFF2-40B4-BE49-F238E27FC236}">
                <a16:creationId xmlns:a16="http://schemas.microsoft.com/office/drawing/2014/main" id="{A391DF88-4555-40B0-873E-64621725F151}"/>
              </a:ext>
            </a:extLst>
          </p:cNvPr>
          <p:cNvSpPr txBox="1"/>
          <p:nvPr/>
        </p:nvSpPr>
        <p:spPr>
          <a:xfrm>
            <a:off x="0" y="510197"/>
            <a:ext cx="2667000" cy="338554"/>
          </a:xfrm>
          <a:prstGeom prst="rect">
            <a:avLst/>
          </a:prstGeom>
          <a:noFill/>
        </p:spPr>
        <p:txBody>
          <a:bodyPr wrap="square" rtlCol="0">
            <a:spAutoFit/>
          </a:bodyPr>
          <a:lstStyle/>
          <a:p>
            <a:r>
              <a:rPr lang="ja-JP" altLang="en-US" sz="1600" b="1" dirty="0">
                <a:latin typeface="Meiryo UI" panose="020B0604030504040204" pitchFamily="50" charset="-128"/>
                <a:ea typeface="Meiryo UI" panose="020B0604030504040204" pitchFamily="50" charset="-128"/>
              </a:rPr>
              <a:t>＜信号の点灯・消灯基準＞</a:t>
            </a:r>
          </a:p>
        </p:txBody>
      </p:sp>
      <p:sp>
        <p:nvSpPr>
          <p:cNvPr id="3" name="テキスト ボックス 2"/>
          <p:cNvSpPr txBox="1"/>
          <p:nvPr/>
        </p:nvSpPr>
        <p:spPr>
          <a:xfrm>
            <a:off x="11700025" y="6373595"/>
            <a:ext cx="616770" cy="369332"/>
          </a:xfrm>
          <a:prstGeom prst="rect">
            <a:avLst/>
          </a:prstGeom>
          <a:noFill/>
        </p:spPr>
        <p:txBody>
          <a:bodyPr wrap="square" rtlCol="0">
            <a:spAutoFit/>
          </a:bodyPr>
          <a:lstStyle/>
          <a:p>
            <a:r>
              <a:rPr lang="ja-JP" altLang="en-US" dirty="0"/>
              <a:t>３</a:t>
            </a:r>
            <a:endParaRPr kumimoji="1" lang="ja-JP" altLang="en-US" dirty="0"/>
          </a:p>
        </p:txBody>
      </p:sp>
    </p:spTree>
    <p:extLst>
      <p:ext uri="{BB962C8B-B14F-4D97-AF65-F5344CB8AC3E}">
        <p14:creationId xmlns:p14="http://schemas.microsoft.com/office/powerpoint/2010/main" val="1098993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641140-282E-4889-BDEF-30E4FD8E2A88}"/>
              </a:ext>
            </a:extLst>
          </p:cNvPr>
          <p:cNvSpPr>
            <a:spLocks noGrp="1"/>
          </p:cNvSpPr>
          <p:nvPr>
            <p:ph type="title"/>
          </p:nvPr>
        </p:nvSpPr>
        <p:spPr>
          <a:xfrm>
            <a:off x="-290945" y="2460625"/>
            <a:ext cx="12406745" cy="1325563"/>
          </a:xfrm>
        </p:spPr>
        <p:txBody>
          <a:bodyPr>
            <a:normAutofit/>
          </a:bodyPr>
          <a:lstStyle/>
          <a:p>
            <a:pPr algn="ctr"/>
            <a:r>
              <a:rPr kumimoji="1" lang="ja-JP" altLang="en-US" dirty="0"/>
              <a:t>（２</a:t>
            </a:r>
            <a:r>
              <a:rPr kumimoji="1" lang="ja-JP" altLang="en-US" dirty="0" smtClean="0"/>
              <a:t>）課題及び見直しの方向性について</a:t>
            </a:r>
            <a:r>
              <a:rPr kumimoji="1" lang="en-US" altLang="ja-JP" dirty="0"/>
              <a:t/>
            </a:r>
            <a:br>
              <a:rPr kumimoji="1" lang="en-US" altLang="ja-JP" dirty="0"/>
            </a:br>
            <a:r>
              <a:rPr kumimoji="1" lang="ja-JP" altLang="en-US" dirty="0"/>
              <a:t>（</a:t>
            </a:r>
            <a:r>
              <a:rPr kumimoji="1" lang="ja-JP" altLang="en-US" dirty="0" smtClean="0"/>
              <a:t>Ｐ５～</a:t>
            </a:r>
            <a:r>
              <a:rPr lang="en-US" altLang="ja-JP" dirty="0" smtClean="0"/>
              <a:t>14</a:t>
            </a:r>
            <a:r>
              <a:rPr kumimoji="1" lang="ja-JP" altLang="en-US" dirty="0" smtClean="0"/>
              <a:t>）</a:t>
            </a:r>
            <a:endParaRPr kumimoji="1" lang="ja-JP" altLang="en-US" dirty="0"/>
          </a:p>
        </p:txBody>
      </p:sp>
      <p:sp>
        <p:nvSpPr>
          <p:cNvPr id="3" name="テキスト ボックス 2">
            <a:extLst>
              <a:ext uri="{FF2B5EF4-FFF2-40B4-BE49-F238E27FC236}">
                <a16:creationId xmlns:a16="http://schemas.microsoft.com/office/drawing/2014/main" id="{615F56F6-5FDA-4C9D-ACA0-E68F81CF51F3}"/>
              </a:ext>
            </a:extLst>
          </p:cNvPr>
          <p:cNvSpPr txBox="1"/>
          <p:nvPr/>
        </p:nvSpPr>
        <p:spPr>
          <a:xfrm>
            <a:off x="11687175" y="6267450"/>
            <a:ext cx="428625" cy="369332"/>
          </a:xfrm>
          <a:prstGeom prst="rect">
            <a:avLst/>
          </a:prstGeom>
          <a:noFill/>
        </p:spPr>
        <p:txBody>
          <a:bodyPr wrap="square" rtlCol="0">
            <a:spAutoFit/>
          </a:bodyPr>
          <a:lstStyle/>
          <a:p>
            <a:r>
              <a:rPr kumimoji="1" lang="ja-JP" altLang="en-US" dirty="0" smtClean="0"/>
              <a:t>４</a:t>
            </a:r>
            <a:endParaRPr kumimoji="1" lang="ja-JP" altLang="en-US" dirty="0"/>
          </a:p>
        </p:txBody>
      </p:sp>
    </p:spTree>
    <p:extLst>
      <p:ext uri="{BB962C8B-B14F-4D97-AF65-F5344CB8AC3E}">
        <p14:creationId xmlns:p14="http://schemas.microsoft.com/office/powerpoint/2010/main" val="2259648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7F4567C2-B324-4758-820C-3B6A3BC1B6E5}"/>
              </a:ext>
            </a:extLst>
          </p:cNvPr>
          <p:cNvSpPr txBox="1"/>
          <p:nvPr/>
        </p:nvSpPr>
        <p:spPr>
          <a:xfrm>
            <a:off x="411925" y="430821"/>
            <a:ext cx="11936039" cy="6878806"/>
          </a:xfrm>
          <a:prstGeom prst="rect">
            <a:avLst/>
          </a:prstGeom>
          <a:noFill/>
          <a:ln w="19050">
            <a:noFill/>
          </a:ln>
        </p:spPr>
        <p:txBody>
          <a:bodyPr wrap="square" rtlCol="0">
            <a:spAutoFit/>
          </a:bodyPr>
          <a:lstStyle/>
          <a:p>
            <a:pPr>
              <a:lnSpc>
                <a:spcPct val="150000"/>
              </a:lnSpc>
            </a:pPr>
            <a:r>
              <a:rPr lang="ja-JP" altLang="en-US" b="1" dirty="0">
                <a:latin typeface="Meiryo UI" panose="020B0604030504040204" pitchFamily="50" charset="-128"/>
                <a:ea typeface="Meiryo UI" panose="020B0604030504040204" pitchFamily="50" charset="-128"/>
              </a:rPr>
              <a:t>（１）「自粛要請等」のモニタリング指標の基準について</a:t>
            </a:r>
            <a:endParaRPr lang="en-US" altLang="ja-JP" b="1" dirty="0">
              <a:latin typeface="Meiryo UI" panose="020B0604030504040204" pitchFamily="50" charset="-128"/>
              <a:ea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　　　○現在の「大阪モデル」では、注意喚起（黄色信号が点灯）は</a:t>
            </a:r>
            <a:r>
              <a:rPr lang="en-US" altLang="ja-JP" sz="1600" dirty="0">
                <a:latin typeface="Meiryo UI" panose="020B0604030504040204" pitchFamily="50" charset="-128"/>
                <a:ea typeface="Meiryo UI" panose="020B0604030504040204" pitchFamily="50" charset="-128"/>
              </a:rPr>
              <a:t>3</a:t>
            </a:r>
            <a:r>
              <a:rPr lang="ja-JP" altLang="en-US" sz="1600" dirty="0">
                <a:latin typeface="Meiryo UI" panose="020B0604030504040204" pitchFamily="50" charset="-128"/>
                <a:ea typeface="Meiryo UI" panose="020B0604030504040204" pitchFamily="50" charset="-128"/>
              </a:rPr>
              <a:t>月</a:t>
            </a:r>
            <a:r>
              <a:rPr lang="en-US" altLang="ja-JP" sz="1600" dirty="0">
                <a:latin typeface="Meiryo UI" panose="020B0604030504040204" pitchFamily="50" charset="-128"/>
                <a:ea typeface="Meiryo UI" panose="020B0604030504040204" pitchFamily="50" charset="-128"/>
              </a:rPr>
              <a:t>23</a:t>
            </a:r>
            <a:r>
              <a:rPr lang="ja-JP" altLang="en-US" sz="1600" dirty="0">
                <a:latin typeface="Meiryo UI" panose="020B0604030504040204" pitchFamily="50" charset="-128"/>
                <a:ea typeface="Meiryo UI" panose="020B0604030504040204" pitchFamily="50" charset="-128"/>
              </a:rPr>
              <a:t>日、警戒（赤色信号が点灯）は３月</a:t>
            </a:r>
            <a:r>
              <a:rPr lang="en-US" altLang="ja-JP" sz="1600" dirty="0">
                <a:latin typeface="Meiryo UI" panose="020B0604030504040204" pitchFamily="50" charset="-128"/>
                <a:ea typeface="Meiryo UI" panose="020B0604030504040204" pitchFamily="50" charset="-128"/>
              </a:rPr>
              <a:t>27</a:t>
            </a:r>
            <a:r>
              <a:rPr lang="ja-JP" altLang="en-US" sz="1600" dirty="0">
                <a:latin typeface="Meiryo UI" panose="020B0604030504040204" pitchFamily="50" charset="-128"/>
                <a:ea typeface="Meiryo UI" panose="020B0604030504040204" pitchFamily="50" charset="-128"/>
              </a:rPr>
              <a:t>日となるが、</a:t>
            </a:r>
            <a:endParaRPr lang="en-US" altLang="ja-JP" sz="1600" dirty="0">
              <a:latin typeface="Meiryo UI" panose="020B0604030504040204" pitchFamily="50" charset="-128"/>
              <a:ea typeface="Meiryo UI" panose="020B0604030504040204" pitchFamily="50" charset="-128"/>
            </a:endParaRPr>
          </a:p>
          <a:p>
            <a:pPr>
              <a:lnSpc>
                <a:spcPct val="150000"/>
              </a:lnSpc>
            </a:pPr>
            <a:r>
              <a:rPr lang="ja-JP" altLang="en-US" sz="1600" dirty="0">
                <a:latin typeface="Meiryo UI" panose="020B0604030504040204" pitchFamily="50" charset="-128"/>
                <a:ea typeface="Meiryo UI" panose="020B0604030504040204" pitchFamily="50" charset="-128"/>
              </a:rPr>
              <a:t>　　　　　　推定感染日（</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）の最大値は、警戒に切り替わった日の翌日（３月</a:t>
            </a:r>
            <a:r>
              <a:rPr lang="en-US" altLang="ja-JP" sz="1600" dirty="0">
                <a:latin typeface="Meiryo UI" panose="020B0604030504040204" pitchFamily="50" charset="-128"/>
                <a:ea typeface="Meiryo UI" panose="020B0604030504040204" pitchFamily="50" charset="-128"/>
              </a:rPr>
              <a:t>28</a:t>
            </a:r>
            <a:r>
              <a:rPr lang="ja-JP" altLang="en-US" sz="1600" dirty="0">
                <a:latin typeface="Meiryo UI" panose="020B0604030504040204" pitchFamily="50" charset="-128"/>
                <a:ea typeface="Meiryo UI" panose="020B0604030504040204" pitchFamily="50" charset="-128"/>
              </a:rPr>
              <a:t>日）。　</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）推定感染日：発症日から６日前と仮定</a:t>
            </a:r>
            <a:endParaRPr lang="en-US" altLang="ja-JP" sz="1600" dirty="0">
              <a:latin typeface="Meiryo UI" panose="020B0604030504040204" pitchFamily="50" charset="-128"/>
              <a:ea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　　</a:t>
            </a:r>
            <a:r>
              <a:rPr lang="ja-JP" altLang="en-US" b="1" u="sng" dirty="0">
                <a:latin typeface="Meiryo UI" panose="020B0604030504040204" pitchFamily="50" charset="-128"/>
                <a:ea typeface="Meiryo UI" panose="020B0604030504040204" pitchFamily="50" charset="-128"/>
              </a:rPr>
              <a:t>⇒感染拡大の兆候をより早く</a:t>
            </a:r>
            <a:r>
              <a:rPr lang="ja-JP" altLang="en-US" b="1" u="sng" dirty="0" smtClean="0">
                <a:latin typeface="Meiryo UI" panose="020B0604030504040204" pitchFamily="50" charset="-128"/>
                <a:ea typeface="Meiryo UI" panose="020B0604030504040204" pitchFamily="50" charset="-128"/>
              </a:rPr>
              <a:t>検知できない</a:t>
            </a:r>
            <a:r>
              <a:rPr lang="ja-JP" altLang="en-US" b="1" u="sng" dirty="0">
                <a:latin typeface="Meiryo UI" panose="020B0604030504040204" pitchFamily="50" charset="-128"/>
                <a:ea typeface="Meiryo UI" panose="020B0604030504040204" pitchFamily="50" charset="-128"/>
              </a:rPr>
              <a:t>か。</a:t>
            </a:r>
            <a:endParaRPr lang="en-US" altLang="ja-JP" b="1" u="sng" dirty="0">
              <a:latin typeface="Meiryo UI" panose="020B0604030504040204" pitchFamily="50" charset="-128"/>
              <a:ea typeface="Meiryo UI" panose="020B0604030504040204" pitchFamily="50" charset="-128"/>
            </a:endParaRPr>
          </a:p>
          <a:p>
            <a:pPr>
              <a:lnSpc>
                <a:spcPct val="150000"/>
              </a:lnSpc>
            </a:pPr>
            <a:r>
              <a:rPr lang="ja-JP" altLang="en-US" b="1" dirty="0">
                <a:latin typeface="Meiryo UI" panose="020B0604030504040204" pitchFamily="50" charset="-128"/>
                <a:ea typeface="Meiryo UI" panose="020B0604030504040204" pitchFamily="50" charset="-128"/>
              </a:rPr>
              <a:t>　　　</a:t>
            </a:r>
            <a:r>
              <a:rPr lang="ja-JP" altLang="en-US" b="1" u="sng" dirty="0">
                <a:latin typeface="Meiryo UI" panose="020B0604030504040204" pitchFamily="50" charset="-128"/>
                <a:ea typeface="Meiryo UI" panose="020B0604030504040204" pitchFamily="50" charset="-128"/>
              </a:rPr>
              <a:t>⇒医療崩壊につながる指標の基準設定が必要ではないか。</a:t>
            </a:r>
            <a:endParaRPr lang="en-US" altLang="ja-JP" b="1" u="sng" dirty="0">
              <a:latin typeface="Meiryo UI" panose="020B0604030504040204" pitchFamily="50" charset="-128"/>
              <a:ea typeface="Meiryo UI" panose="020B0604030504040204" pitchFamily="50" charset="-128"/>
            </a:endParaRPr>
          </a:p>
          <a:p>
            <a:pPr>
              <a:lnSpc>
                <a:spcPct val="150000"/>
              </a:lnSpc>
            </a:pPr>
            <a:endParaRPr lang="en-US" altLang="ja-JP" sz="800" b="1" dirty="0">
              <a:latin typeface="Meiryo UI" panose="020B0604030504040204" pitchFamily="50" charset="-128"/>
              <a:ea typeface="Meiryo UI" panose="020B0604030504040204" pitchFamily="50" charset="-128"/>
            </a:endParaRPr>
          </a:p>
          <a:p>
            <a:pPr>
              <a:lnSpc>
                <a:spcPct val="150000"/>
              </a:lnSpc>
            </a:pPr>
            <a:r>
              <a:rPr lang="ja-JP" altLang="en-US" b="1" dirty="0">
                <a:latin typeface="Meiryo UI" panose="020B0604030504040204" pitchFamily="50" charset="-128"/>
                <a:ea typeface="Meiryo UI" panose="020B0604030504040204" pitchFamily="50" charset="-128"/>
              </a:rPr>
              <a:t>（２）モニタリング指標①「新規陽性者における感染経路不明者前週増加比」について</a:t>
            </a:r>
            <a:endParaRPr lang="en-US" altLang="ja-JP" b="1" dirty="0">
              <a:latin typeface="Meiryo UI" panose="020B0604030504040204" pitchFamily="50" charset="-128"/>
              <a:ea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○市中における感染拡大を早期に発見する上で重要な指標だが、感染経路不明者数が少ない状況下では基準「１以上」を超過。</a:t>
            </a:r>
            <a:endParaRPr lang="en-US" altLang="ja-JP" sz="1600" dirty="0">
              <a:latin typeface="Meiryo UI" panose="020B0604030504040204" pitchFamily="50" charset="-128"/>
              <a:ea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rPr>
              <a:t>　　　　</a:t>
            </a:r>
            <a:r>
              <a:rPr lang="ja-JP" altLang="en-US" b="1" u="sng" dirty="0">
                <a:latin typeface="Meiryo UI" panose="020B0604030504040204" pitchFamily="50" charset="-128"/>
                <a:ea typeface="Meiryo UI" panose="020B0604030504040204" pitchFamily="50" charset="-128"/>
              </a:rPr>
              <a:t>⇒指標②「感染経路不明者７日間移動平均」と組み合わせた基準設定が必要ではないか。</a:t>
            </a:r>
            <a:endParaRPr lang="en-US" altLang="ja-JP" b="1" u="sng" dirty="0">
              <a:latin typeface="Meiryo UI" panose="020B0604030504040204" pitchFamily="50" charset="-128"/>
              <a:ea typeface="Meiryo UI" panose="020B0604030504040204" pitchFamily="50" charset="-128"/>
            </a:endParaRPr>
          </a:p>
          <a:p>
            <a:pPr>
              <a:lnSpc>
                <a:spcPct val="150000"/>
              </a:lnSpc>
            </a:pPr>
            <a:endParaRPr lang="en-US" altLang="ja-JP" sz="800" dirty="0">
              <a:latin typeface="Meiryo UI" panose="020B0604030504040204" pitchFamily="50" charset="-128"/>
              <a:ea typeface="Meiryo UI" panose="020B0604030504040204" pitchFamily="50" charset="-128"/>
            </a:endParaRPr>
          </a:p>
          <a:p>
            <a:pPr>
              <a:lnSpc>
                <a:spcPct val="150000"/>
              </a:lnSpc>
            </a:pPr>
            <a:r>
              <a:rPr lang="ja-JP" altLang="en-US" b="1" dirty="0">
                <a:latin typeface="Meiryo UI" panose="020B0604030504040204" pitchFamily="50" charset="-128"/>
                <a:ea typeface="Meiryo UI" panose="020B0604030504040204" pitchFamily="50" charset="-128"/>
              </a:rPr>
              <a:t>（３）モニタリング指標③「確定診断検査における陽性率」について</a:t>
            </a:r>
          </a:p>
          <a:p>
            <a:pPr>
              <a:lnSpc>
                <a:spcPct val="150000"/>
              </a:lnSpc>
            </a:pPr>
            <a:r>
              <a:rPr lang="ja-JP" altLang="en-US" sz="14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○５月５日の「大阪モデル」案作成以降、検査を巡る状況が様々に変化</a:t>
            </a:r>
            <a:endParaRPr lang="en-US" altLang="ja-JP" sz="1600" dirty="0">
              <a:latin typeface="Meiryo UI" panose="020B0604030504040204" pitchFamily="50" charset="-128"/>
              <a:ea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rPr>
              <a:t>　　　　　　①相談・受診の目安の改訂</a:t>
            </a:r>
            <a:r>
              <a:rPr lang="en-US" altLang="ja-JP" sz="1400" dirty="0">
                <a:latin typeface="Meiryo UI" panose="020B0604030504040204" pitchFamily="50" charset="-128"/>
                <a:ea typeface="Meiryo UI" panose="020B0604030504040204" pitchFamily="50" charset="-128"/>
              </a:rPr>
              <a:t>(5/8</a:t>
            </a:r>
            <a:r>
              <a:rPr lang="ja-JP" altLang="en-US" sz="1400" dirty="0">
                <a:latin typeface="Meiryo UI" panose="020B0604030504040204" pitchFamily="50" charset="-128"/>
                <a:ea typeface="Meiryo UI" panose="020B0604030504040204" pitchFamily="50" charset="-128"/>
              </a:rPr>
              <a:t>）による検査対象の拡大　　②検査需要を踏まえた検査キャパの拡充（</a:t>
            </a:r>
            <a:r>
              <a:rPr lang="en-US" altLang="ja-JP" sz="1400" dirty="0">
                <a:latin typeface="Meiryo UI" panose="020B0604030504040204" pitchFamily="50" charset="-128"/>
                <a:ea typeface="Meiryo UI" panose="020B0604030504040204" pitchFamily="50" charset="-128"/>
              </a:rPr>
              <a:t>4/21 420</a:t>
            </a:r>
            <a:r>
              <a:rPr lang="ja-JP" altLang="en-US" sz="1400" dirty="0">
                <a:latin typeface="Meiryo UI" panose="020B0604030504040204" pitchFamily="50" charset="-128"/>
                <a:ea typeface="Meiryo UI" panose="020B0604030504040204" pitchFamily="50" charset="-128"/>
              </a:rPr>
              <a:t>検体⇒</a:t>
            </a:r>
            <a:r>
              <a:rPr lang="en-US" altLang="ja-JP" sz="1400" dirty="0">
                <a:latin typeface="Meiryo UI" panose="020B0604030504040204" pitchFamily="50" charset="-128"/>
                <a:ea typeface="Meiryo UI" panose="020B0604030504040204" pitchFamily="50" charset="-128"/>
              </a:rPr>
              <a:t>6/5 </a:t>
            </a:r>
            <a:r>
              <a:rPr lang="ja-JP" altLang="en-US" sz="1400" dirty="0">
                <a:latin typeface="Meiryo UI" panose="020B0604030504040204" pitchFamily="50" charset="-128"/>
                <a:ea typeface="Meiryo UI" panose="020B0604030504040204" pitchFamily="50" charset="-128"/>
              </a:rPr>
              <a:t>目標</a:t>
            </a:r>
            <a:r>
              <a:rPr lang="en-US" altLang="ja-JP" sz="1400" dirty="0">
                <a:latin typeface="Meiryo UI" panose="020B0604030504040204" pitchFamily="50" charset="-128"/>
                <a:ea typeface="Meiryo UI" panose="020B0604030504040204" pitchFamily="50" charset="-128"/>
              </a:rPr>
              <a:t>3,500</a:t>
            </a:r>
            <a:r>
              <a:rPr lang="ja-JP" altLang="en-US" sz="1400" dirty="0">
                <a:latin typeface="Meiryo UI" panose="020B0604030504040204" pitchFamily="50" charset="-128"/>
                <a:ea typeface="Meiryo UI" panose="020B0604030504040204" pitchFamily="50" charset="-128"/>
              </a:rPr>
              <a:t>検体）</a:t>
            </a:r>
            <a:endParaRPr lang="en-US" altLang="ja-JP" sz="1400" dirty="0">
              <a:latin typeface="Meiryo UI" panose="020B0604030504040204" pitchFamily="50" charset="-128"/>
              <a:ea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rPr>
              <a:t>　　　　　　③抗原検査の開始　（</a:t>
            </a:r>
            <a:r>
              <a:rPr lang="en-US" altLang="ja-JP" sz="1400" dirty="0">
                <a:latin typeface="Meiryo UI" panose="020B0604030504040204" pitchFamily="50" charset="-128"/>
                <a:ea typeface="Meiryo UI" panose="020B0604030504040204" pitchFamily="50" charset="-128"/>
              </a:rPr>
              <a:t>5/22</a:t>
            </a:r>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rPr>
              <a:t>　　　　</a:t>
            </a:r>
            <a:r>
              <a:rPr lang="ja-JP" altLang="en-US" b="1" u="sng" dirty="0">
                <a:latin typeface="Meiryo UI" panose="020B0604030504040204" pitchFamily="50" charset="-128"/>
                <a:ea typeface="Meiryo UI" panose="020B0604030504040204" pitchFamily="50" charset="-128"/>
              </a:rPr>
              <a:t>⇒新規陽性患者の発生状況を把握する指標の再検討が必要ではないか。</a:t>
            </a:r>
            <a:endParaRPr lang="en-US" altLang="ja-JP" b="1" u="sng" dirty="0">
              <a:latin typeface="Meiryo UI" panose="020B0604030504040204" pitchFamily="50" charset="-128"/>
              <a:ea typeface="Meiryo UI" panose="020B0604030504040204" pitchFamily="50" charset="-128"/>
            </a:endParaRPr>
          </a:p>
          <a:p>
            <a:pPr>
              <a:lnSpc>
                <a:spcPct val="150000"/>
              </a:lnSpc>
            </a:pPr>
            <a:endParaRPr lang="en-US" altLang="ja-JP" sz="800" b="1" dirty="0">
              <a:latin typeface="Meiryo UI" panose="020B0604030504040204" pitchFamily="50" charset="-128"/>
              <a:ea typeface="Meiryo UI" panose="020B0604030504040204" pitchFamily="50" charset="-128"/>
            </a:endParaRPr>
          </a:p>
          <a:p>
            <a:pPr>
              <a:lnSpc>
                <a:spcPct val="150000"/>
              </a:lnSpc>
            </a:pPr>
            <a:r>
              <a:rPr lang="ja-JP" altLang="en-US" b="1" dirty="0">
                <a:latin typeface="Meiryo UI" panose="020B0604030504040204" pitchFamily="50" charset="-128"/>
                <a:ea typeface="Meiryo UI" panose="020B0604030504040204" pitchFamily="50" charset="-128"/>
              </a:rPr>
              <a:t>（４）警戒信号について</a:t>
            </a:r>
            <a:endParaRPr lang="en-US" altLang="ja-JP" b="1" dirty="0">
              <a:latin typeface="Meiryo UI" panose="020B0604030504040204" pitchFamily="50" charset="-128"/>
              <a:ea typeface="Meiryo UI" panose="020B0604030504040204" pitchFamily="50" charset="-128"/>
            </a:endParaRPr>
          </a:p>
          <a:p>
            <a:pPr>
              <a:lnSpc>
                <a:spcPct val="150000"/>
              </a:lnSpc>
            </a:pPr>
            <a:r>
              <a:rPr lang="ja-JP" altLang="en-US" sz="1400" dirty="0">
                <a:latin typeface="Meiryo UI" panose="020B0604030504040204" pitchFamily="50" charset="-128"/>
                <a:ea typeface="Meiryo UI" panose="020B0604030504040204" pitchFamily="50" charset="-128"/>
              </a:rPr>
              <a:t>　　　　</a:t>
            </a:r>
            <a:r>
              <a:rPr lang="ja-JP" altLang="en-US" b="1" u="sng" dirty="0">
                <a:latin typeface="Meiryo UI" panose="020B0604030504040204" pitchFamily="50" charset="-128"/>
                <a:ea typeface="Meiryo UI" panose="020B0604030504040204" pitchFamily="50" charset="-128"/>
              </a:rPr>
              <a:t>⇒モニタリング指標に基づく行政の取組みと府民へのメッセージを分けて考えるべきではないか。</a:t>
            </a:r>
            <a:endParaRPr lang="en-US" altLang="ja-JP" b="1" u="sng" dirty="0">
              <a:latin typeface="Meiryo UI" panose="020B0604030504040204" pitchFamily="50" charset="-128"/>
              <a:ea typeface="Meiryo UI" panose="020B0604030504040204" pitchFamily="50" charset="-128"/>
            </a:endParaRPr>
          </a:p>
          <a:p>
            <a:pPr>
              <a:lnSpc>
                <a:spcPct val="150000"/>
              </a:lnSpc>
            </a:pPr>
            <a:r>
              <a:rPr lang="ja-JP" altLang="en-US" sz="1600" dirty="0">
                <a:latin typeface="Meiryo UI" panose="020B0604030504040204" pitchFamily="50" charset="-128"/>
                <a:ea typeface="Meiryo UI" panose="020B0604030504040204" pitchFamily="50" charset="-128"/>
              </a:rPr>
              <a:t>　　　　　　</a:t>
            </a:r>
            <a:endParaRPr lang="en-US" altLang="ja-JP" sz="160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ACB34B6C-8432-416B-9913-69DB52C174CE}"/>
              </a:ext>
            </a:extLst>
          </p:cNvPr>
          <p:cNvSpPr txBox="1"/>
          <p:nvPr/>
        </p:nvSpPr>
        <p:spPr>
          <a:xfrm>
            <a:off x="0" y="-30844"/>
            <a:ext cx="12192000" cy="461665"/>
          </a:xfrm>
          <a:prstGeom prst="rect">
            <a:avLst/>
          </a:prstGeom>
          <a:solidFill>
            <a:schemeClr val="accent1">
              <a:lumMod val="75000"/>
            </a:schemeClr>
          </a:solidFill>
        </p:spPr>
        <p:txBody>
          <a:bodyPr wrap="square" rtlCol="0">
            <a:spAutoFit/>
          </a:bodyPr>
          <a:lstStyle/>
          <a:p>
            <a:pPr algn="ctr"/>
            <a:r>
              <a:rPr lang="ja-JP" altLang="en-US" sz="2400" b="1" dirty="0">
                <a:solidFill>
                  <a:schemeClr val="bg1"/>
                </a:solidFill>
                <a:latin typeface="Meiryo UI" panose="020B0604030504040204" pitchFamily="50" charset="-128"/>
                <a:ea typeface="Meiryo UI" panose="020B0604030504040204" pitchFamily="50" charset="-128"/>
              </a:rPr>
              <a:t>現行のモニタリング指標及び基準に</a:t>
            </a:r>
            <a:r>
              <a:rPr lang="ja-JP" altLang="en-US" sz="2400" b="1" dirty="0" smtClean="0">
                <a:solidFill>
                  <a:schemeClr val="bg1"/>
                </a:solidFill>
                <a:latin typeface="Meiryo UI" panose="020B0604030504040204" pitchFamily="50" charset="-128"/>
                <a:ea typeface="Meiryo UI" panose="020B0604030504040204" pitchFamily="50" charset="-128"/>
              </a:rPr>
              <a:t>おける課題</a:t>
            </a:r>
            <a:endParaRPr lang="ja-JP" altLang="en-US" sz="2400" b="1" dirty="0">
              <a:solidFill>
                <a:schemeClr val="bg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30B53809-A07C-450F-8D51-7FD7F4B688B8}"/>
              </a:ext>
            </a:extLst>
          </p:cNvPr>
          <p:cNvSpPr txBox="1"/>
          <p:nvPr/>
        </p:nvSpPr>
        <p:spPr>
          <a:xfrm>
            <a:off x="11575230" y="6359285"/>
            <a:ext cx="616770" cy="369332"/>
          </a:xfrm>
          <a:prstGeom prst="rect">
            <a:avLst/>
          </a:prstGeom>
          <a:noFill/>
        </p:spPr>
        <p:txBody>
          <a:bodyPr wrap="square" rtlCol="0">
            <a:spAutoFit/>
          </a:bodyPr>
          <a:lstStyle/>
          <a:p>
            <a:r>
              <a:rPr lang="en-US" altLang="ja-JP" dirty="0" smtClean="0"/>
              <a:t>5</a:t>
            </a:r>
            <a:endParaRPr kumimoji="1" lang="ja-JP" altLang="en-US" dirty="0"/>
          </a:p>
        </p:txBody>
      </p:sp>
    </p:spTree>
    <p:extLst>
      <p:ext uri="{BB962C8B-B14F-4D97-AF65-F5344CB8AC3E}">
        <p14:creationId xmlns:p14="http://schemas.microsoft.com/office/powerpoint/2010/main" val="734958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ACB34B6C-8432-416B-9913-69DB52C174CE}"/>
              </a:ext>
            </a:extLst>
          </p:cNvPr>
          <p:cNvSpPr txBox="1"/>
          <p:nvPr/>
        </p:nvSpPr>
        <p:spPr>
          <a:xfrm>
            <a:off x="0" y="-30844"/>
            <a:ext cx="12192000" cy="461665"/>
          </a:xfrm>
          <a:prstGeom prst="rect">
            <a:avLst/>
          </a:prstGeom>
          <a:solidFill>
            <a:schemeClr val="accent1">
              <a:lumMod val="75000"/>
            </a:schemeClr>
          </a:solidFill>
        </p:spPr>
        <p:txBody>
          <a:bodyPr wrap="square" rtlCol="0">
            <a:spAutoFit/>
          </a:bodyPr>
          <a:lstStyle/>
          <a:p>
            <a:pPr algn="ctr"/>
            <a:r>
              <a:rPr lang="ja-JP" altLang="en-US" sz="2400" b="1" dirty="0" smtClean="0">
                <a:solidFill>
                  <a:schemeClr val="bg1"/>
                </a:solidFill>
                <a:latin typeface="Meiryo UI" panose="020B0604030504040204" pitchFamily="50" charset="-128"/>
                <a:ea typeface="Meiryo UI" panose="020B0604030504040204" pitchFamily="50" charset="-128"/>
              </a:rPr>
              <a:t>修正「大阪モデル」の考え方（案）</a:t>
            </a:r>
            <a:endParaRPr lang="ja-JP" altLang="en-US" sz="2400" b="1" dirty="0">
              <a:solidFill>
                <a:schemeClr val="bg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30B53809-A07C-450F-8D51-7FD7F4B688B8}"/>
              </a:ext>
            </a:extLst>
          </p:cNvPr>
          <p:cNvSpPr txBox="1"/>
          <p:nvPr/>
        </p:nvSpPr>
        <p:spPr>
          <a:xfrm>
            <a:off x="11575230" y="6359285"/>
            <a:ext cx="616770" cy="369332"/>
          </a:xfrm>
          <a:prstGeom prst="rect">
            <a:avLst/>
          </a:prstGeom>
          <a:noFill/>
        </p:spPr>
        <p:txBody>
          <a:bodyPr wrap="square" rtlCol="0">
            <a:spAutoFit/>
          </a:bodyPr>
          <a:lstStyle/>
          <a:p>
            <a:r>
              <a:rPr lang="en-US" altLang="ja-JP" dirty="0" smtClean="0"/>
              <a:t>6</a:t>
            </a:r>
            <a:endParaRPr kumimoji="1" lang="ja-JP" altLang="en-US" dirty="0"/>
          </a:p>
        </p:txBody>
      </p:sp>
      <p:sp>
        <p:nvSpPr>
          <p:cNvPr id="13" name="テキスト ボックス 12">
            <a:extLst>
              <a:ext uri="{FF2B5EF4-FFF2-40B4-BE49-F238E27FC236}">
                <a16:creationId xmlns:a16="http://schemas.microsoft.com/office/drawing/2014/main" id="{7F4567C2-B324-4758-820C-3B6A3BC1B6E5}"/>
              </a:ext>
            </a:extLst>
          </p:cNvPr>
          <p:cNvSpPr txBox="1"/>
          <p:nvPr/>
        </p:nvSpPr>
        <p:spPr>
          <a:xfrm>
            <a:off x="-52424" y="610930"/>
            <a:ext cx="12244424" cy="4832092"/>
          </a:xfrm>
          <a:prstGeom prst="rect">
            <a:avLst/>
          </a:prstGeom>
          <a:noFill/>
          <a:ln w="19050">
            <a:noFill/>
          </a:ln>
        </p:spPr>
        <p:txBody>
          <a:bodyPr wrap="square" rtlCol="0">
            <a:spAutoFit/>
          </a:bodyPr>
          <a:lstStyle/>
          <a:p>
            <a:r>
              <a:rPr lang="ja-JP" altLang="en-US" sz="2200" b="1" dirty="0">
                <a:latin typeface="Meiryo UI" panose="020B0604030504040204" pitchFamily="50" charset="-128"/>
                <a:ea typeface="Meiryo UI" panose="020B0604030504040204" pitchFamily="50" charset="-128"/>
              </a:rPr>
              <a:t>　</a:t>
            </a:r>
            <a:r>
              <a:rPr lang="ja-JP" altLang="en-US" sz="2200" b="1" dirty="0" smtClean="0">
                <a:latin typeface="Meiryo UI" panose="020B0604030504040204" pitchFamily="50" charset="-128"/>
                <a:ea typeface="Meiryo UI" panose="020B0604030504040204" pitchFamily="50" charset="-128"/>
              </a:rPr>
              <a:t>１．感染拡大時におけるクラスター対策・可変的な病床確保等の取組みの充実や「新しい生活様式」　　　　　　</a:t>
            </a:r>
            <a:endParaRPr lang="en-US" altLang="ja-JP" sz="2200" b="1" dirty="0" smtClean="0">
              <a:latin typeface="Meiryo UI" panose="020B0604030504040204" pitchFamily="50" charset="-128"/>
              <a:ea typeface="Meiryo UI" panose="020B0604030504040204" pitchFamily="50" charset="-128"/>
            </a:endParaRPr>
          </a:p>
          <a:p>
            <a:r>
              <a:rPr lang="ja-JP" altLang="en-US" sz="2200" b="1" dirty="0">
                <a:latin typeface="Meiryo UI" panose="020B0604030504040204" pitchFamily="50" charset="-128"/>
                <a:ea typeface="Meiryo UI" panose="020B0604030504040204" pitchFamily="50" charset="-128"/>
              </a:rPr>
              <a:t>　</a:t>
            </a:r>
            <a:r>
              <a:rPr lang="ja-JP" altLang="en-US" sz="2200" b="1" dirty="0" smtClean="0">
                <a:latin typeface="Meiryo UI" panose="020B0604030504040204" pitchFamily="50" charset="-128"/>
                <a:ea typeface="Meiryo UI" panose="020B0604030504040204" pitchFamily="50" charset="-128"/>
              </a:rPr>
              <a:t>　　　の府民への定着を踏まえ、大阪モデルの「注意喚起（黄色）」の点灯水準を現行より引き上げ、</a:t>
            </a:r>
            <a:endParaRPr lang="en-US" altLang="ja-JP" sz="2200" b="1" dirty="0" smtClean="0">
              <a:latin typeface="Meiryo UI" panose="020B0604030504040204" pitchFamily="50" charset="-128"/>
              <a:ea typeface="Meiryo UI" panose="020B0604030504040204" pitchFamily="50" charset="-128"/>
            </a:endParaRPr>
          </a:p>
          <a:p>
            <a:r>
              <a:rPr lang="ja-JP" altLang="en-US" sz="2200" b="1" dirty="0">
                <a:latin typeface="Meiryo UI" panose="020B0604030504040204" pitchFamily="50" charset="-128"/>
                <a:ea typeface="Meiryo UI" panose="020B0604030504040204" pitchFamily="50" charset="-128"/>
              </a:rPr>
              <a:t>　</a:t>
            </a:r>
            <a:r>
              <a:rPr lang="ja-JP" altLang="en-US" sz="2200" b="1" dirty="0" smtClean="0">
                <a:latin typeface="Meiryo UI" panose="020B0604030504040204" pitchFamily="50" charset="-128"/>
                <a:ea typeface="Meiryo UI" panose="020B0604030504040204" pitchFamily="50" charset="-128"/>
              </a:rPr>
              <a:t>　　　「警戒（黄色）」とする。</a:t>
            </a:r>
            <a:endParaRPr lang="en-US" altLang="ja-JP" sz="2200" b="1" dirty="0" smtClean="0">
              <a:latin typeface="Meiryo UI" panose="020B0604030504040204" pitchFamily="50" charset="-128"/>
              <a:ea typeface="Meiryo UI" panose="020B0604030504040204" pitchFamily="50" charset="-128"/>
            </a:endParaRPr>
          </a:p>
          <a:p>
            <a:endParaRPr lang="en-US" altLang="ja-JP" sz="2200" b="1" dirty="0" smtClean="0">
              <a:latin typeface="Meiryo UI" panose="020B0604030504040204" pitchFamily="50" charset="-128"/>
              <a:ea typeface="Meiryo UI" panose="020B0604030504040204" pitchFamily="50" charset="-128"/>
            </a:endParaRPr>
          </a:p>
          <a:p>
            <a:r>
              <a:rPr lang="ja-JP" altLang="en-US" sz="2200" b="1" dirty="0">
                <a:latin typeface="Meiryo UI" panose="020B0604030504040204" pitchFamily="50" charset="-128"/>
                <a:ea typeface="Meiryo UI" panose="020B0604030504040204" pitchFamily="50" charset="-128"/>
              </a:rPr>
              <a:t>　</a:t>
            </a:r>
            <a:r>
              <a:rPr lang="ja-JP" altLang="en-US" sz="2200" b="1" dirty="0" smtClean="0">
                <a:latin typeface="Meiryo UI" panose="020B0604030504040204" pitchFamily="50" charset="-128"/>
                <a:ea typeface="Meiryo UI" panose="020B0604030504040204" pitchFamily="50" charset="-128"/>
              </a:rPr>
              <a:t>２．想定病床を上回る感染拡大の恐れが生じた場合に、「非常事態（赤色）」の指標を新たに設定</a:t>
            </a:r>
            <a:endParaRPr lang="en-US" altLang="ja-JP" sz="2200" b="1" dirty="0" smtClean="0">
              <a:latin typeface="Meiryo UI" panose="020B0604030504040204" pitchFamily="50" charset="-128"/>
              <a:ea typeface="Meiryo UI" panose="020B0604030504040204" pitchFamily="50" charset="-128"/>
            </a:endParaRPr>
          </a:p>
          <a:p>
            <a:r>
              <a:rPr lang="ja-JP" altLang="en-US" sz="2200" b="1" dirty="0">
                <a:latin typeface="Meiryo UI" panose="020B0604030504040204" pitchFamily="50" charset="-128"/>
                <a:ea typeface="Meiryo UI" panose="020B0604030504040204" pitchFamily="50" charset="-128"/>
              </a:rPr>
              <a:t>　</a:t>
            </a:r>
            <a:r>
              <a:rPr lang="ja-JP" altLang="en-US" sz="2200" b="1" dirty="0" smtClean="0">
                <a:latin typeface="Meiryo UI" panose="020B0604030504040204" pitchFamily="50" charset="-128"/>
                <a:ea typeface="Meiryo UI" panose="020B0604030504040204" pitchFamily="50" charset="-128"/>
              </a:rPr>
              <a:t>　　　し、府民に周知する。</a:t>
            </a:r>
            <a:endParaRPr lang="en-US" altLang="ja-JP" sz="2200" b="1" dirty="0" smtClean="0">
              <a:latin typeface="Meiryo UI" panose="020B0604030504040204" pitchFamily="50" charset="-128"/>
              <a:ea typeface="Meiryo UI" panose="020B0604030504040204" pitchFamily="50" charset="-128"/>
            </a:endParaRPr>
          </a:p>
          <a:p>
            <a:endParaRPr lang="en-US" altLang="ja-JP" sz="2200" b="1" dirty="0" smtClean="0">
              <a:latin typeface="Meiryo UI" panose="020B0604030504040204" pitchFamily="50" charset="-128"/>
              <a:ea typeface="Meiryo UI" panose="020B0604030504040204" pitchFamily="50" charset="-128"/>
            </a:endParaRPr>
          </a:p>
          <a:p>
            <a:r>
              <a:rPr lang="ja-JP" altLang="en-US" sz="2200" b="1" dirty="0">
                <a:latin typeface="Meiryo UI" panose="020B0604030504040204" pitchFamily="50" charset="-128"/>
                <a:ea typeface="Meiryo UI" panose="020B0604030504040204" pitchFamily="50" charset="-128"/>
              </a:rPr>
              <a:t>　</a:t>
            </a:r>
            <a:r>
              <a:rPr lang="ja-JP" altLang="en-US" sz="2200" b="1" dirty="0" smtClean="0">
                <a:latin typeface="Meiryo UI" panose="020B0604030504040204" pitchFamily="50" charset="-128"/>
                <a:ea typeface="Meiryo UI" panose="020B0604030504040204" pitchFamily="50" charset="-128"/>
              </a:rPr>
              <a:t>３．「警戒（黄色）」が点灯しない場合でも、感染発生状況に応じて、府民への注意喚起を行う。</a:t>
            </a:r>
            <a:endParaRPr lang="en-US" altLang="ja-JP" sz="2200" b="1" dirty="0" smtClean="0">
              <a:latin typeface="Meiryo UI" panose="020B0604030504040204" pitchFamily="50" charset="-128"/>
              <a:ea typeface="Meiryo UI" panose="020B0604030504040204" pitchFamily="50" charset="-128"/>
            </a:endParaRPr>
          </a:p>
          <a:p>
            <a:endParaRPr lang="en-US" altLang="ja-JP" sz="2200" b="1" dirty="0" smtClean="0">
              <a:latin typeface="Meiryo UI" panose="020B0604030504040204" pitchFamily="50" charset="-128"/>
              <a:ea typeface="Meiryo UI" panose="020B0604030504040204" pitchFamily="50" charset="-128"/>
            </a:endParaRPr>
          </a:p>
          <a:p>
            <a:r>
              <a:rPr lang="ja-JP" altLang="en-US" sz="2200" b="1" dirty="0">
                <a:latin typeface="Meiryo UI" panose="020B0604030504040204" pitchFamily="50" charset="-128"/>
                <a:ea typeface="Meiryo UI" panose="020B0604030504040204" pitchFamily="50" charset="-128"/>
              </a:rPr>
              <a:t>　</a:t>
            </a:r>
            <a:r>
              <a:rPr lang="ja-JP" altLang="en-US" sz="2200" b="1" dirty="0" smtClean="0">
                <a:latin typeface="Meiryo UI" panose="020B0604030504040204" pitchFamily="50" charset="-128"/>
                <a:ea typeface="Meiryo UI" panose="020B0604030504040204" pitchFamily="50" charset="-128"/>
              </a:rPr>
              <a:t>４．感染発生状況については各指標を日々モニタリング・見える化し、警戒信号の発動の有無に</a:t>
            </a:r>
            <a:r>
              <a:rPr lang="ja-JP" altLang="en-US" sz="2200" b="1" dirty="0" err="1" smtClean="0">
                <a:latin typeface="Meiryo UI" panose="020B0604030504040204" pitchFamily="50" charset="-128"/>
                <a:ea typeface="Meiryo UI" panose="020B0604030504040204" pitchFamily="50" charset="-128"/>
              </a:rPr>
              <a:t>かかわ</a:t>
            </a:r>
            <a:r>
              <a:rPr lang="ja-JP" altLang="en-US" sz="2200" b="1" dirty="0" smtClean="0">
                <a:latin typeface="Meiryo UI" panose="020B0604030504040204" pitchFamily="50" charset="-128"/>
                <a:ea typeface="Meiryo UI" panose="020B0604030504040204" pitchFamily="50" charset="-128"/>
              </a:rPr>
              <a:t>　</a:t>
            </a:r>
            <a:endParaRPr lang="en-US" altLang="ja-JP" sz="2200" b="1" dirty="0" smtClean="0">
              <a:latin typeface="Meiryo UI" panose="020B0604030504040204" pitchFamily="50" charset="-128"/>
              <a:ea typeface="Meiryo UI" panose="020B0604030504040204" pitchFamily="50" charset="-128"/>
            </a:endParaRPr>
          </a:p>
          <a:p>
            <a:r>
              <a:rPr lang="ja-JP" altLang="en-US" sz="2200" b="1" dirty="0">
                <a:latin typeface="Meiryo UI" panose="020B0604030504040204" pitchFamily="50" charset="-128"/>
                <a:ea typeface="Meiryo UI" panose="020B0604030504040204" pitchFamily="50" charset="-128"/>
              </a:rPr>
              <a:t>　</a:t>
            </a:r>
            <a:r>
              <a:rPr lang="ja-JP" altLang="en-US" sz="2200" b="1" dirty="0" smtClean="0">
                <a:latin typeface="Meiryo UI" panose="020B0604030504040204" pitchFamily="50" charset="-128"/>
                <a:ea typeface="Meiryo UI" panose="020B0604030504040204" pitchFamily="50" charset="-128"/>
              </a:rPr>
              <a:t>　　　らず、発生状況に応じて病床確保などの取組みを迅速にすすめる。</a:t>
            </a:r>
            <a:endParaRPr lang="en-US" altLang="ja-JP" sz="2200" b="1" dirty="0" smtClean="0">
              <a:latin typeface="Meiryo UI" panose="020B0604030504040204" pitchFamily="50" charset="-128"/>
              <a:ea typeface="Meiryo UI" panose="020B0604030504040204" pitchFamily="50" charset="-128"/>
            </a:endParaRPr>
          </a:p>
          <a:p>
            <a:endParaRPr lang="en-US" altLang="ja-JP" sz="2200" b="1" dirty="0" smtClean="0">
              <a:latin typeface="Meiryo UI" panose="020B0604030504040204" pitchFamily="50" charset="-128"/>
              <a:ea typeface="Meiryo UI" panose="020B0604030504040204" pitchFamily="50" charset="-128"/>
            </a:endParaRPr>
          </a:p>
          <a:p>
            <a:r>
              <a:rPr lang="ja-JP" altLang="en-US" sz="2200" b="1" dirty="0">
                <a:latin typeface="Meiryo UI" panose="020B0604030504040204" pitchFamily="50" charset="-128"/>
                <a:ea typeface="Meiryo UI" panose="020B0604030504040204" pitchFamily="50" charset="-128"/>
              </a:rPr>
              <a:t>　</a:t>
            </a:r>
            <a:r>
              <a:rPr lang="ja-JP" altLang="en-US" sz="2200" b="1" dirty="0" smtClean="0">
                <a:latin typeface="Meiryo UI" panose="020B0604030504040204" pitchFamily="50" charset="-128"/>
                <a:ea typeface="Meiryo UI" panose="020B0604030504040204" pitchFamily="50" charset="-128"/>
              </a:rPr>
              <a:t>５．非常事態等の解除においては</a:t>
            </a:r>
            <a:r>
              <a:rPr lang="ja-JP" altLang="en-US" sz="2200" b="1" dirty="0">
                <a:latin typeface="Meiryo UI" panose="020B0604030504040204" pitchFamily="50" charset="-128"/>
                <a:ea typeface="Meiryo UI" panose="020B0604030504040204" pitchFamily="50" charset="-128"/>
              </a:rPr>
              <a:t>、</a:t>
            </a:r>
            <a:r>
              <a:rPr lang="ja-JP" altLang="en-US" sz="2200" b="1" dirty="0" smtClean="0">
                <a:latin typeface="Meiryo UI" panose="020B0604030504040204" pitchFamily="50" charset="-128"/>
                <a:ea typeface="Meiryo UI" panose="020B0604030504040204" pitchFamily="50" charset="-128"/>
              </a:rPr>
              <a:t>感染収束が見られることから、一定期間「解除（緑色）」を点灯</a:t>
            </a:r>
            <a:endParaRPr lang="en-US" altLang="ja-JP" sz="2200" b="1" dirty="0" smtClean="0">
              <a:latin typeface="Meiryo UI" panose="020B0604030504040204" pitchFamily="50" charset="-128"/>
              <a:ea typeface="Meiryo UI" panose="020B0604030504040204" pitchFamily="50" charset="-128"/>
            </a:endParaRPr>
          </a:p>
          <a:p>
            <a:r>
              <a:rPr lang="ja-JP" altLang="en-US" sz="2200" b="1" dirty="0">
                <a:latin typeface="Meiryo UI" panose="020B0604030504040204" pitchFamily="50" charset="-128"/>
                <a:ea typeface="Meiryo UI" panose="020B0604030504040204" pitchFamily="50" charset="-128"/>
              </a:rPr>
              <a:t>　</a:t>
            </a:r>
            <a:r>
              <a:rPr lang="ja-JP" altLang="en-US" sz="2200" b="1" dirty="0" smtClean="0">
                <a:latin typeface="Meiryo UI" panose="020B0604030504040204" pitchFamily="50" charset="-128"/>
                <a:ea typeface="Meiryo UI" panose="020B0604030504040204" pitchFamily="50" charset="-128"/>
              </a:rPr>
              <a:t>　　　させた後、消灯させる。</a:t>
            </a:r>
            <a:endParaRPr lang="en-US" altLang="ja-JP" sz="22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19926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nvPr>
        </p:nvGraphicFramePr>
        <p:xfrm>
          <a:off x="498763" y="532313"/>
          <a:ext cx="11374582" cy="5438996"/>
        </p:xfrm>
        <a:graphic>
          <a:graphicData uri="http://schemas.openxmlformats.org/drawingml/2006/table">
            <a:tbl>
              <a:tblPr firstRow="1" bandRow="1">
                <a:tableStyleId>{5C22544A-7EE6-4342-B048-85BDC9FD1C3A}</a:tableStyleId>
              </a:tblPr>
              <a:tblGrid>
                <a:gridCol w="1676402">
                  <a:extLst>
                    <a:ext uri="{9D8B030D-6E8A-4147-A177-3AD203B41FA5}">
                      <a16:colId xmlns:a16="http://schemas.microsoft.com/office/drawing/2014/main" val="2267971377"/>
                    </a:ext>
                  </a:extLst>
                </a:gridCol>
                <a:gridCol w="2632363">
                  <a:extLst>
                    <a:ext uri="{9D8B030D-6E8A-4147-A177-3AD203B41FA5}">
                      <a16:colId xmlns:a16="http://schemas.microsoft.com/office/drawing/2014/main" val="1612148102"/>
                    </a:ext>
                  </a:extLst>
                </a:gridCol>
                <a:gridCol w="2424545">
                  <a:extLst>
                    <a:ext uri="{9D8B030D-6E8A-4147-A177-3AD203B41FA5}">
                      <a16:colId xmlns:a16="http://schemas.microsoft.com/office/drawing/2014/main" val="1756242887"/>
                    </a:ext>
                  </a:extLst>
                </a:gridCol>
                <a:gridCol w="2535382">
                  <a:extLst>
                    <a:ext uri="{9D8B030D-6E8A-4147-A177-3AD203B41FA5}">
                      <a16:colId xmlns:a16="http://schemas.microsoft.com/office/drawing/2014/main" val="396408095"/>
                    </a:ext>
                  </a:extLst>
                </a:gridCol>
                <a:gridCol w="2105890">
                  <a:extLst>
                    <a:ext uri="{9D8B030D-6E8A-4147-A177-3AD203B41FA5}">
                      <a16:colId xmlns:a16="http://schemas.microsoft.com/office/drawing/2014/main" val="1174064521"/>
                    </a:ext>
                  </a:extLst>
                </a:gridCol>
              </a:tblGrid>
              <a:tr h="568065">
                <a:tc>
                  <a:txBody>
                    <a:bodyP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分析事項</a:t>
                      </a:r>
                      <a:endParaRPr kumimoji="1" lang="en-US" altLang="ja-JP" sz="14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モニタリング指標</a:t>
                      </a:r>
                      <a:endParaRPr kumimoji="1" lang="en-US" altLang="ja-JP" sz="14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府民に対する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gn="ctr"/>
                      <a:r>
                        <a:rPr kumimoji="1" lang="ja-JP" altLang="en-US" sz="1400" b="1" dirty="0">
                          <a:solidFill>
                            <a:schemeClr val="tx1"/>
                          </a:solidFill>
                          <a:latin typeface="Meiryo UI" panose="020B0604030504040204" pitchFamily="50" charset="-128"/>
                          <a:ea typeface="Meiryo UI" panose="020B0604030504040204" pitchFamily="50" charset="-128"/>
                        </a:rPr>
                        <a:t>警戒の基準</a:t>
                      </a:r>
                      <a:endParaRPr kumimoji="1" lang="en-US" altLang="ja-JP" sz="14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府民に対する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gn="ctr"/>
                      <a:r>
                        <a:rPr kumimoji="1" lang="ja-JP" altLang="en-US" sz="1400" b="1" dirty="0">
                          <a:solidFill>
                            <a:schemeClr val="tx1"/>
                          </a:solidFill>
                          <a:latin typeface="Meiryo UI" panose="020B0604030504040204" pitchFamily="50" charset="-128"/>
                          <a:ea typeface="Meiryo UI" panose="020B0604030504040204" pitchFamily="50" charset="-128"/>
                        </a:rPr>
                        <a:t>非常事態の基準</a:t>
                      </a:r>
                      <a:endParaRPr kumimoji="1" lang="en-US" altLang="ja-JP" sz="14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Meiryo UI" panose="020B0604030504040204" pitchFamily="50" charset="-128"/>
                          <a:ea typeface="Meiryo UI" panose="020B0604030504040204" pitchFamily="50" charset="-128"/>
                        </a:rPr>
                        <a:t>府民に対する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Meiryo UI" panose="020B0604030504040204" pitchFamily="50" charset="-128"/>
                          <a:ea typeface="Meiryo UI" panose="020B0604030504040204" pitchFamily="50" charset="-128"/>
                        </a:rPr>
                        <a:t>警戒解除の基準</a:t>
                      </a:r>
                      <a:endParaRPr kumimoji="1" lang="en-US" altLang="ja-JP" sz="14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66"/>
                    </a:solidFill>
                  </a:tcPr>
                </a:tc>
                <a:extLst>
                  <a:ext uri="{0D108BD9-81ED-4DB2-BD59-A6C34878D82A}">
                    <a16:rowId xmlns:a16="http://schemas.microsoft.com/office/drawing/2014/main" val="2587253245"/>
                  </a:ext>
                </a:extLst>
              </a:tr>
              <a:tr h="843696">
                <a:tc rowSpan="2">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１</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市中での感染　</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l"/>
                      <a:r>
                        <a:rPr kumimoji="1" lang="ja-JP" altLang="en-US" sz="1400" dirty="0">
                          <a:solidFill>
                            <a:schemeClr val="tx1"/>
                          </a:solidFill>
                          <a:latin typeface="Meiryo UI" panose="020B0604030504040204" pitchFamily="50" charset="-128"/>
                          <a:ea typeface="Meiryo UI" panose="020B0604030504040204" pitchFamily="50" charset="-128"/>
                        </a:rPr>
                        <a:t>　　　　 拡大状況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①新規陽性者における感染経路　</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　 不明者７日間移動平均前週</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　 増加比</a:t>
                      </a:r>
                      <a:endParaRPr kumimoji="1" lang="ja-JP" alt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１以上</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200" b="0" dirty="0">
                          <a:solidFill>
                            <a:schemeClr val="tx1"/>
                          </a:solidFill>
                          <a:latin typeface="Meiryo UI" panose="020B0604030504040204" pitchFamily="50" charset="-128"/>
                          <a:ea typeface="Meiryo UI" panose="020B0604030504040204" pitchFamily="50" charset="-128"/>
                        </a:rPr>
                        <a:t>かつ</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指標②が５～</a:t>
                      </a:r>
                      <a:r>
                        <a:rPr kumimoji="1" lang="en-US" altLang="ja-JP" sz="1400" b="0" dirty="0">
                          <a:solidFill>
                            <a:schemeClr val="tx1"/>
                          </a:solidFill>
                          <a:latin typeface="Meiryo UI" panose="020B0604030504040204" pitchFamily="50" charset="-128"/>
                          <a:ea typeface="Meiryo UI" panose="020B0604030504040204" pitchFamily="50" charset="-128"/>
                        </a:rPr>
                        <a:t>10</a:t>
                      </a:r>
                      <a:r>
                        <a:rPr kumimoji="1" lang="ja-JP" altLang="en-US" sz="1400" b="0" dirty="0">
                          <a:solidFill>
                            <a:schemeClr val="tx1"/>
                          </a:solidFill>
                          <a:latin typeface="Meiryo UI" panose="020B0604030504040204" pitchFamily="50" charset="-128"/>
                          <a:ea typeface="Meiryo UI" panose="020B0604030504040204" pitchFamily="50" charset="-128"/>
                        </a:rPr>
                        <a:t>人以上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7030615"/>
                  </a:ext>
                </a:extLst>
              </a:tr>
              <a:tr h="508181">
                <a:tc vMerge="1">
                  <a:txBody>
                    <a:bodyPr/>
                    <a:lstStyle/>
                    <a:p>
                      <a:pPr algn="ctr"/>
                      <a:endParaRPr kumimoji="1" lang="ja-JP" altLang="en-US"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a:solidFill>
                            <a:schemeClr val="tx1"/>
                          </a:solidFill>
                          <a:latin typeface="Meiryo UI" panose="020B0604030504040204" pitchFamily="50" charset="-128"/>
                          <a:ea typeface="Meiryo UI" panose="020B0604030504040204" pitchFamily="50" charset="-128"/>
                        </a:rPr>
                        <a:t>②新規陽性者における感染経路</a:t>
                      </a:r>
                      <a:endParaRPr kumimoji="1" lang="en-US" altLang="ja-JP" sz="1400" b="0" dirty="0">
                        <a:solidFill>
                          <a:schemeClr val="tx1"/>
                        </a:solidFill>
                        <a:latin typeface="Meiryo UI" panose="020B0604030504040204" pitchFamily="50" charset="-128"/>
                        <a:ea typeface="Meiryo UI" panose="020B0604030504040204" pitchFamily="50" charset="-128"/>
                      </a:endParaRPr>
                    </a:p>
                    <a:p>
                      <a:r>
                        <a:rPr kumimoji="1" lang="ja-JP" altLang="en-US" sz="1400" b="0" dirty="0">
                          <a:solidFill>
                            <a:schemeClr val="tx1"/>
                          </a:solidFill>
                          <a:latin typeface="Meiryo UI" panose="020B0604030504040204" pitchFamily="50" charset="-128"/>
                          <a:ea typeface="Meiryo UI" panose="020B0604030504040204" pitchFamily="50" charset="-128"/>
                        </a:rPr>
                        <a:t>　 不明者数</a:t>
                      </a:r>
                      <a:r>
                        <a:rPr kumimoji="1" lang="ja-JP" altLang="en-US" sz="1400" b="0" baseline="0" dirty="0">
                          <a:solidFill>
                            <a:schemeClr val="tx1"/>
                          </a:solidFill>
                          <a:latin typeface="Meiryo UI" panose="020B0604030504040204" pitchFamily="50" charset="-128"/>
                          <a:ea typeface="Meiryo UI" panose="020B0604030504040204" pitchFamily="50" charset="-128"/>
                        </a:rPr>
                        <a:t>７日間移動平均</a:t>
                      </a:r>
                      <a:endParaRPr kumimoji="1" lang="ja-JP" alt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５～</a:t>
                      </a:r>
                      <a:r>
                        <a:rPr kumimoji="1" lang="en-US" altLang="ja-JP" sz="1400" b="0" dirty="0">
                          <a:solidFill>
                            <a:schemeClr val="tx1"/>
                          </a:solidFill>
                          <a:latin typeface="Meiryo UI" panose="020B0604030504040204" pitchFamily="50" charset="-128"/>
                          <a:ea typeface="Meiryo UI" panose="020B0604030504040204" pitchFamily="50" charset="-128"/>
                        </a:rPr>
                        <a:t>10</a:t>
                      </a:r>
                      <a:r>
                        <a:rPr kumimoji="1" lang="ja-JP" altLang="en-US" sz="1400" b="0" dirty="0">
                          <a:solidFill>
                            <a:schemeClr val="tx1"/>
                          </a:solidFill>
                          <a:latin typeface="Meiryo UI" panose="020B0604030504040204" pitchFamily="50" charset="-128"/>
                          <a:ea typeface="Meiryo UI" panose="020B0604030504040204" pitchFamily="50" charset="-128"/>
                        </a:rPr>
                        <a:t>人以上</a:t>
                      </a:r>
                      <a:endParaRPr kumimoji="1" lang="en-US" altLang="ja-JP" sz="1400" b="0" u="non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10</a:t>
                      </a:r>
                      <a:r>
                        <a:rPr kumimoji="1" lang="ja-JP" altLang="en-US" sz="1400" b="0" dirty="0">
                          <a:solidFill>
                            <a:schemeClr val="tx1"/>
                          </a:solidFill>
                          <a:latin typeface="Meiryo UI" panose="020B0604030504040204" pitchFamily="50" charset="-128"/>
                          <a:ea typeface="Meiryo UI" panose="020B0604030504040204" pitchFamily="50" charset="-128"/>
                        </a:rPr>
                        <a:t>人未満</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1897433226"/>
                  </a:ext>
                </a:extLst>
              </a:tr>
              <a:tr h="851757">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２</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新規陽性患者</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　　　の拡大状況</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u="none" dirty="0">
                          <a:solidFill>
                            <a:schemeClr val="tx1"/>
                          </a:solidFill>
                          <a:latin typeface="Meiryo UI" panose="020B0604030504040204" pitchFamily="50" charset="-128"/>
                          <a:ea typeface="Meiryo UI" panose="020B0604030504040204" pitchFamily="50" charset="-128"/>
                        </a:rPr>
                        <a:t>③合計新規陽性者</a:t>
                      </a:r>
                      <a:r>
                        <a:rPr lang="ja-JP" altLang="en-US" sz="1400" dirty="0">
                          <a:latin typeface="Meiryo UI" panose="020B0604030504040204" pitchFamily="50" charset="-128"/>
                          <a:ea typeface="Meiryo UI" panose="020B0604030504040204" pitchFamily="50" charset="-128"/>
                        </a:rPr>
                        <a:t>数</a:t>
                      </a:r>
                      <a:endParaRPr kumimoji="1" lang="ja-JP" altLang="en-US" sz="1400" b="0" u="none"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Meiryo UI" panose="020B0604030504040204" pitchFamily="50" charset="-128"/>
                          <a:ea typeface="Meiryo UI" panose="020B0604030504040204" pitchFamily="50" charset="-128"/>
                        </a:rPr>
                        <a:t>直近７日間で</a:t>
                      </a:r>
                      <a:r>
                        <a:rPr kumimoji="1" lang="en-US" altLang="ja-JP" sz="1400" b="0" u="none" dirty="0">
                          <a:solidFill>
                            <a:schemeClr val="tx1"/>
                          </a:solidFill>
                          <a:latin typeface="Meiryo UI" panose="020B0604030504040204" pitchFamily="50" charset="-128"/>
                          <a:ea typeface="Meiryo UI" panose="020B0604030504040204" pitchFamily="50" charset="-128"/>
                        </a:rPr>
                        <a:t>120</a:t>
                      </a:r>
                      <a:r>
                        <a:rPr kumimoji="1" lang="ja-JP" altLang="en-US" sz="1400" b="0" u="none" dirty="0">
                          <a:solidFill>
                            <a:schemeClr val="tx1"/>
                          </a:solidFill>
                          <a:latin typeface="Meiryo UI" panose="020B0604030504040204" pitchFamily="50" charset="-128"/>
                          <a:ea typeface="Meiryo UI" panose="020B0604030504040204" pitchFamily="50" charset="-128"/>
                        </a:rPr>
                        <a:t>人以上</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algn="ctr"/>
                      <a:r>
                        <a:rPr kumimoji="1" lang="ja-JP" altLang="en-US" sz="1200" b="0" u="none" dirty="0">
                          <a:solidFill>
                            <a:schemeClr val="tx1"/>
                          </a:solidFill>
                          <a:latin typeface="Meiryo UI" panose="020B0604030504040204" pitchFamily="50" charset="-128"/>
                          <a:ea typeface="Meiryo UI" panose="020B0604030504040204" pitchFamily="50" charset="-128"/>
                        </a:rPr>
                        <a:t>かつ</a:t>
                      </a:r>
                      <a:endParaRPr kumimoji="1" lang="en-US" altLang="ja-JP" sz="1200" b="0" u="none" dirty="0">
                        <a:solidFill>
                          <a:schemeClr val="tx1"/>
                        </a:solidFill>
                        <a:latin typeface="Meiryo UI" panose="020B0604030504040204" pitchFamily="50" charset="-128"/>
                        <a:ea typeface="Meiryo UI" panose="020B0604030504040204" pitchFamily="50" charset="-128"/>
                      </a:endParaRPr>
                    </a:p>
                    <a:p>
                      <a:pPr algn="ctr"/>
                      <a:r>
                        <a:rPr kumimoji="1" lang="ja-JP" altLang="en-US" sz="1400" b="0" u="none" dirty="0">
                          <a:solidFill>
                            <a:schemeClr val="tx1"/>
                          </a:solidFill>
                          <a:latin typeface="Meiryo UI" panose="020B0604030504040204" pitchFamily="50" charset="-128"/>
                          <a:ea typeface="Meiryo UI" panose="020B0604030504040204" pitchFamily="50" charset="-128"/>
                        </a:rPr>
                        <a:t>７日間累積新規陽性者数が４日連続増加</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35694321"/>
                  </a:ext>
                </a:extLst>
              </a:tr>
              <a:tr h="502639">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④直近</a:t>
                      </a:r>
                      <a:r>
                        <a:rPr kumimoji="1" lang="en-US" altLang="ja-JP" sz="1400" b="0" u="none" dirty="0">
                          <a:solidFill>
                            <a:schemeClr val="tx1"/>
                          </a:solidFill>
                          <a:latin typeface="Meiryo UI" panose="020B0604030504040204" pitchFamily="50" charset="-128"/>
                          <a:ea typeface="Meiryo UI" panose="020B0604030504040204" pitchFamily="50" charset="-128"/>
                        </a:rPr>
                        <a:t>1</a:t>
                      </a:r>
                      <a:r>
                        <a:rPr kumimoji="1" lang="ja-JP" altLang="en-US" sz="1400" b="0" u="none" dirty="0">
                          <a:solidFill>
                            <a:schemeClr val="tx1"/>
                          </a:solidFill>
                          <a:latin typeface="Meiryo UI" panose="020B0604030504040204" pitchFamily="50" charset="-128"/>
                          <a:ea typeface="Meiryo UI" panose="020B0604030504040204" pitchFamily="50" charset="-128"/>
                        </a:rPr>
                        <a:t>週間の人口</a:t>
                      </a:r>
                      <a:r>
                        <a:rPr kumimoji="1" lang="en-US" altLang="ja-JP" sz="1400" b="0" u="none" dirty="0">
                          <a:solidFill>
                            <a:schemeClr val="tx1"/>
                          </a:solidFill>
                          <a:latin typeface="Meiryo UI" panose="020B0604030504040204" pitchFamily="50" charset="-128"/>
                          <a:ea typeface="Meiryo UI" panose="020B0604030504040204" pitchFamily="50" charset="-128"/>
                        </a:rPr>
                        <a:t>10</a:t>
                      </a:r>
                      <a:r>
                        <a:rPr kumimoji="1" lang="ja-JP" altLang="en-US" sz="1400" b="0" u="none" dirty="0">
                          <a:solidFill>
                            <a:schemeClr val="tx1"/>
                          </a:solidFill>
                          <a:latin typeface="Meiryo UI" panose="020B0604030504040204" pitchFamily="50" charset="-128"/>
                          <a:ea typeface="Meiryo UI" panose="020B0604030504040204" pitchFamily="50" charset="-128"/>
                        </a:rPr>
                        <a:t>万人</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　 あたり新規陽性者数</a:t>
                      </a:r>
                      <a:endParaRPr kumimoji="1" lang="ja-JP" altLang="en-US" sz="1400" b="0" u="none"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0" u="none" dirty="0">
                          <a:solidFill>
                            <a:schemeClr val="tx1"/>
                          </a:solidFill>
                          <a:latin typeface="Meiryo UI" panose="020B0604030504040204" pitchFamily="50" charset="-128"/>
                          <a:ea typeface="Meiryo UI" panose="020B0604030504040204" pitchFamily="50" charset="-128"/>
                        </a:rPr>
                        <a:t>0.5</a:t>
                      </a:r>
                      <a:r>
                        <a:rPr kumimoji="1" lang="ja-JP" altLang="en-US" sz="1400" b="0" u="none" dirty="0">
                          <a:solidFill>
                            <a:schemeClr val="tx1"/>
                          </a:solidFill>
                          <a:latin typeface="Meiryo UI" panose="020B0604030504040204" pitchFamily="50" charset="-128"/>
                          <a:ea typeface="Meiryo UI" panose="020B0604030504040204" pitchFamily="50" charset="-128"/>
                        </a:rPr>
                        <a:t>人未満</a:t>
                      </a:r>
                      <a:endParaRPr kumimoji="1" lang="en-US" altLang="ja-JP" sz="1400" b="0" u="non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6220275"/>
                  </a:ext>
                </a:extLst>
              </a:tr>
              <a:tr h="772679">
                <a:tc>
                  <a:txBody>
                    <a:bodyPr/>
                    <a:lstStyle/>
                    <a:p>
                      <a:pPr algn="l"/>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３</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病床のひっ迫</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l"/>
                      <a:r>
                        <a:rPr kumimoji="1" lang="ja-JP" altLang="en-US" sz="1400" dirty="0">
                          <a:solidFill>
                            <a:schemeClr val="tx1"/>
                          </a:solidFill>
                          <a:latin typeface="Meiryo UI" panose="020B0604030504040204" pitchFamily="50" charset="-128"/>
                          <a:ea typeface="Meiryo UI" panose="020B0604030504040204" pitchFamily="50" charset="-128"/>
                        </a:rPr>
                        <a:t>　　　状況</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a:solidFill>
                            <a:schemeClr val="tx1"/>
                          </a:solidFill>
                          <a:latin typeface="Meiryo UI" panose="020B0604030504040204" pitchFamily="50" charset="-128"/>
                          <a:ea typeface="Meiryo UI" panose="020B0604030504040204" pitchFamily="50" charset="-128"/>
                        </a:rPr>
                        <a:t>⑤患者受入重症病床使用率</a:t>
                      </a:r>
                      <a:endParaRPr kumimoji="1" lang="ja-JP" alt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案１</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en-US" altLang="ja-JP" sz="1400" b="0" u="sng" dirty="0">
                          <a:solidFill>
                            <a:schemeClr val="tx1"/>
                          </a:solidFill>
                          <a:latin typeface="Meiryo UI" panose="020B0604030504040204" pitchFamily="50" charset="-128"/>
                          <a:ea typeface="Meiryo UI" panose="020B0604030504040204" pitchFamily="50" charset="-128"/>
                        </a:rPr>
                        <a:t>70%</a:t>
                      </a:r>
                      <a:r>
                        <a:rPr kumimoji="1" lang="ja-JP" altLang="en-US" sz="1400" b="0" u="sng" dirty="0">
                          <a:solidFill>
                            <a:schemeClr val="tx1"/>
                          </a:solidFill>
                          <a:latin typeface="Meiryo UI" panose="020B0604030504040204" pitchFamily="50" charset="-128"/>
                          <a:ea typeface="Meiryo UI" panose="020B0604030504040204" pitchFamily="50" charset="-128"/>
                        </a:rPr>
                        <a:t>以上</a:t>
                      </a:r>
                      <a:endParaRPr kumimoji="1" lang="en-US" altLang="ja-JP" sz="1400" b="0" u="sng" dirty="0">
                        <a:solidFill>
                          <a:schemeClr val="tx1"/>
                        </a:solidFill>
                        <a:latin typeface="Meiryo UI" panose="020B0604030504040204" pitchFamily="50" charset="-128"/>
                        <a:ea typeface="Meiryo UI" panose="020B0604030504040204" pitchFamily="50" charset="-128"/>
                      </a:endParaRPr>
                    </a:p>
                    <a:p>
                      <a:pPr algn="ctr"/>
                      <a:r>
                        <a:rPr kumimoji="1" lang="ja-JP" altLang="en-US" sz="1200" b="0" dirty="0" smtClean="0">
                          <a:solidFill>
                            <a:schemeClr val="tx1"/>
                          </a:solidFill>
                          <a:latin typeface="Meiryo UI" panose="020B0604030504040204" pitchFamily="50" charset="-128"/>
                          <a:ea typeface="Meiryo UI" panose="020B0604030504040204" pitchFamily="50" charset="-128"/>
                        </a:rPr>
                        <a:t>（警戒基準の指標①を満たした</a:t>
                      </a:r>
                      <a:r>
                        <a:rPr kumimoji="1" lang="ja-JP" altLang="en-US" sz="1200" b="0" dirty="0">
                          <a:solidFill>
                            <a:schemeClr val="tx1"/>
                          </a:solidFill>
                          <a:latin typeface="Meiryo UI" panose="020B0604030504040204" pitchFamily="50" charset="-128"/>
                          <a:ea typeface="Meiryo UI" panose="020B0604030504040204" pitchFamily="50" charset="-128"/>
                        </a:rPr>
                        <a:t>日から起算して</a:t>
                      </a:r>
                      <a:r>
                        <a:rPr kumimoji="1" lang="en-US" altLang="ja-JP" sz="1200" b="0" u="sng" dirty="0">
                          <a:solidFill>
                            <a:schemeClr val="tx1"/>
                          </a:solidFill>
                          <a:latin typeface="Meiryo UI" panose="020B0604030504040204" pitchFamily="50" charset="-128"/>
                          <a:ea typeface="Meiryo UI" panose="020B0604030504040204" pitchFamily="50" charset="-128"/>
                        </a:rPr>
                        <a:t>30</a:t>
                      </a:r>
                      <a:r>
                        <a:rPr kumimoji="1" lang="ja-JP" altLang="en-US" sz="1200" b="0" u="sng" dirty="0">
                          <a:solidFill>
                            <a:schemeClr val="tx1"/>
                          </a:solidFill>
                          <a:latin typeface="Meiryo UI" panose="020B0604030504040204" pitchFamily="50" charset="-128"/>
                          <a:ea typeface="Meiryo UI" panose="020B0604030504040204" pitchFamily="50" charset="-128"/>
                        </a:rPr>
                        <a:t>日以内</a:t>
                      </a:r>
                      <a:r>
                        <a:rPr kumimoji="1" lang="ja-JP" altLang="en-US" sz="1200" b="0" dirty="0">
                          <a:solidFill>
                            <a:schemeClr val="tx1"/>
                          </a:solidFill>
                          <a:latin typeface="Meiryo UI" panose="020B0604030504040204" pitchFamily="50" charset="-128"/>
                          <a:ea typeface="Meiryo UI" panose="020B0604030504040204" pitchFamily="50" charset="-128"/>
                        </a:rPr>
                        <a:t>）</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ctr"/>
                      <a:endParaRPr kumimoji="1" lang="en-US" altLang="ja-JP" sz="600" b="0" dirty="0">
                        <a:solidFill>
                          <a:schemeClr val="tx1"/>
                        </a:solidFill>
                        <a:latin typeface="Meiryo UI" panose="020B0604030504040204" pitchFamily="50" charset="-128"/>
                        <a:ea typeface="Meiryo UI" panose="020B0604030504040204" pitchFamily="50" charset="-128"/>
                      </a:endParaRPr>
                    </a:p>
                    <a:p>
                      <a:pPr algn="l"/>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案２</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en-US" altLang="ja-JP" sz="1400" b="0" u="sng" dirty="0">
                          <a:solidFill>
                            <a:schemeClr val="tx1"/>
                          </a:solidFill>
                          <a:latin typeface="Meiryo UI" panose="020B0604030504040204" pitchFamily="50" charset="-128"/>
                          <a:ea typeface="Meiryo UI" panose="020B0604030504040204" pitchFamily="50" charset="-128"/>
                        </a:rPr>
                        <a:t>60%</a:t>
                      </a:r>
                      <a:r>
                        <a:rPr kumimoji="1" lang="ja-JP" altLang="en-US" sz="1400" b="0" u="sng" dirty="0">
                          <a:solidFill>
                            <a:schemeClr val="tx1"/>
                          </a:solidFill>
                          <a:latin typeface="Meiryo UI" panose="020B0604030504040204" pitchFamily="50" charset="-128"/>
                          <a:ea typeface="Meiryo UI" panose="020B0604030504040204" pitchFamily="50" charset="-128"/>
                        </a:rPr>
                        <a:t>以上</a:t>
                      </a:r>
                      <a:endParaRPr kumimoji="1" lang="en-US" altLang="ja-JP" sz="1400" b="0" u="sng"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Meiryo UI" panose="020B0604030504040204" pitchFamily="50" charset="-128"/>
                          <a:ea typeface="Meiryo UI" panose="020B0604030504040204" pitchFamily="50" charset="-128"/>
                        </a:rPr>
                        <a:t>（警戒基準の指標①を満たした</a:t>
                      </a:r>
                      <a:r>
                        <a:rPr kumimoji="1" lang="ja-JP" altLang="en-US" sz="1200" b="0" dirty="0">
                          <a:solidFill>
                            <a:schemeClr val="tx1"/>
                          </a:solidFill>
                          <a:latin typeface="Meiryo UI" panose="020B0604030504040204" pitchFamily="50" charset="-128"/>
                          <a:ea typeface="Meiryo UI" panose="020B0604030504040204" pitchFamily="50" charset="-128"/>
                        </a:rPr>
                        <a:t>日から起算して</a:t>
                      </a:r>
                      <a:r>
                        <a:rPr kumimoji="1" lang="en-US" altLang="ja-JP" sz="1200" b="0" u="sng" dirty="0">
                          <a:solidFill>
                            <a:schemeClr val="tx1"/>
                          </a:solidFill>
                          <a:latin typeface="Meiryo UI" panose="020B0604030504040204" pitchFamily="50" charset="-128"/>
                          <a:ea typeface="Meiryo UI" panose="020B0604030504040204" pitchFamily="50" charset="-128"/>
                        </a:rPr>
                        <a:t>25</a:t>
                      </a:r>
                      <a:r>
                        <a:rPr kumimoji="1" lang="ja-JP" altLang="en-US" sz="1200" b="0" u="sng" dirty="0">
                          <a:solidFill>
                            <a:schemeClr val="tx1"/>
                          </a:solidFill>
                          <a:latin typeface="Meiryo UI" panose="020B0604030504040204" pitchFamily="50" charset="-128"/>
                          <a:ea typeface="Meiryo UI" panose="020B0604030504040204" pitchFamily="50" charset="-128"/>
                        </a:rPr>
                        <a:t>日以内</a:t>
                      </a:r>
                      <a:r>
                        <a:rPr kumimoji="1" lang="ja-JP" altLang="en-US" sz="1200" b="0" dirty="0">
                          <a:solidFill>
                            <a:schemeClr val="tx1"/>
                          </a:solidFill>
                          <a:latin typeface="Meiryo UI" panose="020B0604030504040204" pitchFamily="50" charset="-128"/>
                          <a:ea typeface="Meiryo UI" panose="020B0604030504040204" pitchFamily="50" charset="-128"/>
                        </a:rPr>
                        <a:t>）</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60</a:t>
                      </a:r>
                      <a:r>
                        <a:rPr kumimoji="1" lang="ja-JP" altLang="en-US" sz="1400" b="0" dirty="0">
                          <a:solidFill>
                            <a:schemeClr val="tx1"/>
                          </a:solidFill>
                          <a:latin typeface="Meiryo UI" panose="020B0604030504040204" pitchFamily="50" charset="-128"/>
                          <a:ea typeface="Meiryo UI" panose="020B0604030504040204" pitchFamily="50" charset="-128"/>
                        </a:rPr>
                        <a:t>％未満</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2761335900"/>
                  </a:ext>
                </a:extLst>
              </a:tr>
              <a:tr h="430595">
                <a:tc gridSpan="2">
                  <a:txBody>
                    <a:bodyPr/>
                    <a:lstStyle/>
                    <a:p>
                      <a:pPr algn="l"/>
                      <a:r>
                        <a:rPr kumimoji="1" lang="ja-JP" altLang="en-US" sz="1400" dirty="0" smtClean="0">
                          <a:solidFill>
                            <a:schemeClr val="tx1"/>
                          </a:solidFill>
                          <a:latin typeface="Meiryo UI" panose="020B0604030504040204" pitchFamily="50" charset="-128"/>
                          <a:ea typeface="Meiryo UI" panose="020B0604030504040204" pitchFamily="50" charset="-128"/>
                        </a:rPr>
                        <a:t>　</a:t>
                      </a:r>
                      <a:r>
                        <a:rPr kumimoji="1" lang="en-US" altLang="ja-JP" sz="1400" dirty="0" smtClean="0">
                          <a:solidFill>
                            <a:schemeClr val="tx1"/>
                          </a:solidFill>
                          <a:latin typeface="Meiryo UI" panose="020B0604030504040204" pitchFamily="50" charset="-128"/>
                          <a:ea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rPr>
                        <a:t>参考指標</a:t>
                      </a:r>
                      <a:r>
                        <a:rPr kumimoji="1" lang="en-US" altLang="ja-JP" sz="1400" dirty="0" smtClean="0">
                          <a:solidFill>
                            <a:schemeClr val="tx1"/>
                          </a:solidFill>
                          <a:latin typeface="Meiryo UI" panose="020B0604030504040204" pitchFamily="50" charset="-128"/>
                          <a:ea typeface="Meiryo UI" panose="020B0604030504040204" pitchFamily="50" charset="-128"/>
                        </a:rPr>
                        <a:t>】 </a:t>
                      </a:r>
                      <a:r>
                        <a:rPr kumimoji="1" lang="ja-JP" altLang="en-US" sz="1400" dirty="0" smtClean="0">
                          <a:solidFill>
                            <a:schemeClr val="tx1"/>
                          </a:solidFill>
                          <a:latin typeface="Meiryo UI" panose="020B0604030504040204" pitchFamily="50" charset="-128"/>
                          <a:ea typeface="Meiryo UI" panose="020B0604030504040204" pitchFamily="50" charset="-128"/>
                        </a:rPr>
                        <a:t>⑥確定診断検査における陽性率</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0" dirty="0" smtClean="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0" dirty="0" smtClean="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0" dirty="0" smtClean="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9962888"/>
                  </a:ext>
                </a:extLst>
              </a:tr>
              <a:tr h="205591">
                <a:tc gridSpan="2">
                  <a:txBody>
                    <a:bodyPr/>
                    <a:lstStyle/>
                    <a:p>
                      <a:pPr algn="l"/>
                      <a:r>
                        <a:rPr kumimoji="1" lang="ja-JP" altLang="en-US" sz="1400" dirty="0" smtClean="0">
                          <a:solidFill>
                            <a:schemeClr val="tx1"/>
                          </a:solidFill>
                          <a:latin typeface="Meiryo UI" panose="020B0604030504040204" pitchFamily="50" charset="-128"/>
                          <a:ea typeface="Meiryo UI" panose="020B0604030504040204" pitchFamily="50" charset="-128"/>
                        </a:rPr>
                        <a:t>　</a:t>
                      </a:r>
                      <a:r>
                        <a:rPr kumimoji="1" lang="en-US" altLang="ja-JP" sz="1400" dirty="0" smtClean="0">
                          <a:solidFill>
                            <a:schemeClr val="tx1"/>
                          </a:solidFill>
                          <a:latin typeface="Meiryo UI" panose="020B0604030504040204" pitchFamily="50" charset="-128"/>
                          <a:ea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rPr>
                        <a:t>参考</a:t>
                      </a:r>
                      <a:r>
                        <a:rPr kumimoji="1" lang="en-US" altLang="ja-JP" sz="1400" dirty="0" smtClean="0">
                          <a:solidFill>
                            <a:schemeClr val="tx1"/>
                          </a:solidFill>
                          <a:latin typeface="Meiryo UI" panose="020B0604030504040204" pitchFamily="50" charset="-128"/>
                          <a:ea typeface="Meiryo UI" panose="020B0604030504040204" pitchFamily="50" charset="-128"/>
                        </a:rPr>
                        <a:t>)</a:t>
                      </a:r>
                      <a:r>
                        <a:rPr kumimoji="1" lang="ja-JP" altLang="en-US" sz="1400" dirty="0" smtClean="0">
                          <a:solidFill>
                            <a:schemeClr val="tx1"/>
                          </a:solidFill>
                          <a:latin typeface="Meiryo UI" panose="020B0604030504040204" pitchFamily="50" charset="-128"/>
                          <a:ea typeface="Meiryo UI" panose="020B0604030504040204" pitchFamily="50" charset="-128"/>
                        </a:rPr>
                        <a:t>３月下旬の実績値等に当てはめた場合</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ctr"/>
                      <a:r>
                        <a:rPr kumimoji="1" lang="en-US" altLang="ja-JP" sz="1400" b="0" dirty="0" smtClean="0">
                          <a:solidFill>
                            <a:schemeClr val="tx1"/>
                          </a:solidFill>
                          <a:latin typeface="Meiryo UI" panose="020B0604030504040204" pitchFamily="50" charset="-128"/>
                          <a:ea typeface="Meiryo UI" panose="020B0604030504040204" pitchFamily="50" charset="-128"/>
                        </a:rPr>
                        <a:t>4/1</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0" dirty="0" smtClean="0">
                          <a:solidFill>
                            <a:schemeClr val="tx1"/>
                          </a:solidFill>
                          <a:latin typeface="Meiryo UI" panose="020B0604030504040204" pitchFamily="50" charset="-128"/>
                          <a:ea typeface="Meiryo UI" panose="020B0604030504040204" pitchFamily="50" charset="-128"/>
                        </a:rPr>
                        <a:t>4/7(</a:t>
                      </a:r>
                      <a:r>
                        <a:rPr kumimoji="1" lang="ja-JP" altLang="en-US" sz="1400" b="0" dirty="0" smtClean="0">
                          <a:solidFill>
                            <a:schemeClr val="tx1"/>
                          </a:solidFill>
                          <a:latin typeface="Meiryo UI" panose="020B0604030504040204" pitchFamily="50" charset="-128"/>
                          <a:ea typeface="Meiryo UI" panose="020B0604030504040204" pitchFamily="50" charset="-128"/>
                        </a:rPr>
                        <a:t>案１</a:t>
                      </a:r>
                      <a:r>
                        <a:rPr kumimoji="1" lang="en-US" altLang="ja-JP" sz="1400" b="0" dirty="0" smtClean="0">
                          <a:solidFill>
                            <a:schemeClr val="tx1"/>
                          </a:solidFill>
                          <a:latin typeface="Meiryo UI" panose="020B0604030504040204" pitchFamily="50" charset="-128"/>
                          <a:ea typeface="Meiryo UI" panose="020B0604030504040204" pitchFamily="50" charset="-128"/>
                        </a:rPr>
                        <a:t>)</a:t>
                      </a:r>
                      <a:r>
                        <a:rPr kumimoji="1" lang="ja-JP" altLang="en-US" sz="1400" b="0" dirty="0" err="1" smtClean="0">
                          <a:solidFill>
                            <a:schemeClr val="tx1"/>
                          </a:solidFill>
                          <a:latin typeface="Meiryo UI" panose="020B0604030504040204" pitchFamily="50" charset="-128"/>
                          <a:ea typeface="Meiryo UI" panose="020B0604030504040204" pitchFamily="50" charset="-128"/>
                        </a:rPr>
                        <a:t>、</a:t>
                      </a:r>
                      <a:r>
                        <a:rPr kumimoji="1" lang="en-US" altLang="ja-JP" sz="1400" b="0" dirty="0" smtClean="0">
                          <a:solidFill>
                            <a:schemeClr val="tx1"/>
                          </a:solidFill>
                          <a:latin typeface="Meiryo UI" panose="020B0604030504040204" pitchFamily="50" charset="-128"/>
                          <a:ea typeface="Meiryo UI" panose="020B0604030504040204" pitchFamily="50" charset="-128"/>
                        </a:rPr>
                        <a:t>4/4(</a:t>
                      </a:r>
                      <a:r>
                        <a:rPr kumimoji="1" lang="ja-JP" altLang="en-US" sz="1400" b="0" dirty="0" smtClean="0">
                          <a:solidFill>
                            <a:schemeClr val="tx1"/>
                          </a:solidFill>
                          <a:latin typeface="Meiryo UI" panose="020B0604030504040204" pitchFamily="50" charset="-128"/>
                          <a:ea typeface="Meiryo UI" panose="020B0604030504040204" pitchFamily="50" charset="-128"/>
                        </a:rPr>
                        <a:t>案２</a:t>
                      </a:r>
                      <a:r>
                        <a:rPr kumimoji="1" lang="en-US" altLang="ja-JP" sz="1400" b="0" dirty="0" smtClean="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400" b="0" dirty="0" smtClean="0">
                          <a:solidFill>
                            <a:schemeClr val="tx1"/>
                          </a:solidFill>
                          <a:latin typeface="Meiryo UI" panose="020B0604030504040204" pitchFamily="50" charset="-128"/>
                          <a:ea typeface="Meiryo UI" panose="020B0604030504040204" pitchFamily="50" charset="-128"/>
                        </a:rPr>
                        <a:t>5/16</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4466861"/>
                  </a:ext>
                </a:extLst>
              </a:tr>
            </a:tbl>
          </a:graphicData>
        </a:graphic>
      </p:graphicFrame>
      <p:sp>
        <p:nvSpPr>
          <p:cNvPr id="7" name="テキスト ボックス 6"/>
          <p:cNvSpPr txBox="1"/>
          <p:nvPr/>
        </p:nvSpPr>
        <p:spPr>
          <a:xfrm>
            <a:off x="0" y="1"/>
            <a:ext cx="12192000" cy="461665"/>
          </a:xfrm>
          <a:prstGeom prst="rect">
            <a:avLst/>
          </a:prstGeom>
          <a:solidFill>
            <a:schemeClr val="accent1">
              <a:lumMod val="75000"/>
            </a:schemeClr>
          </a:solidFill>
        </p:spPr>
        <p:txBody>
          <a:bodyPr wrap="square" rtlCol="0">
            <a:spAutoFit/>
          </a:bodyPr>
          <a:lstStyle/>
          <a:p>
            <a:pPr algn="ctr"/>
            <a:r>
              <a:rPr lang="ja-JP" altLang="en-US" sz="2400" b="1" dirty="0" smtClean="0">
                <a:solidFill>
                  <a:schemeClr val="bg1"/>
                </a:solidFill>
                <a:latin typeface="Meiryo UI" panose="020B0604030504040204" pitchFamily="50" charset="-128"/>
                <a:ea typeface="Meiryo UI" panose="020B0604030504040204" pitchFamily="50" charset="-128"/>
              </a:rPr>
              <a:t>修正「</a:t>
            </a:r>
            <a:r>
              <a:rPr lang="ja-JP" altLang="en-US" sz="2400" b="1" dirty="0">
                <a:solidFill>
                  <a:schemeClr val="bg1"/>
                </a:solidFill>
                <a:latin typeface="Meiryo UI" panose="020B0604030504040204" pitchFamily="50" charset="-128"/>
                <a:ea typeface="Meiryo UI" panose="020B0604030504040204" pitchFamily="50" charset="-128"/>
              </a:rPr>
              <a:t>大阪モデル」　モニタリング指標と基準の見直しについて（案）</a:t>
            </a:r>
          </a:p>
        </p:txBody>
      </p:sp>
      <p:sp>
        <p:nvSpPr>
          <p:cNvPr id="14" name="テキスト ボックス 13">
            <a:extLst>
              <a:ext uri="{FF2B5EF4-FFF2-40B4-BE49-F238E27FC236}">
                <a16:creationId xmlns:a16="http://schemas.microsoft.com/office/drawing/2014/main" id="{86A3DFEF-B615-401F-BD12-B87A241B8F04}"/>
              </a:ext>
            </a:extLst>
          </p:cNvPr>
          <p:cNvSpPr txBox="1"/>
          <p:nvPr/>
        </p:nvSpPr>
        <p:spPr>
          <a:xfrm>
            <a:off x="11683707" y="6321300"/>
            <a:ext cx="628661" cy="369332"/>
          </a:xfrm>
          <a:prstGeom prst="rect">
            <a:avLst/>
          </a:prstGeom>
          <a:noFill/>
        </p:spPr>
        <p:txBody>
          <a:bodyPr wrap="square" rtlCol="0">
            <a:spAutoFit/>
          </a:bodyPr>
          <a:lstStyle/>
          <a:p>
            <a:r>
              <a:rPr lang="en-US" altLang="ja-JP" dirty="0" smtClean="0"/>
              <a:t>7</a:t>
            </a:r>
            <a:endParaRPr kumimoji="1" lang="ja-JP" altLang="en-US" dirty="0"/>
          </a:p>
        </p:txBody>
      </p:sp>
      <p:sp>
        <p:nvSpPr>
          <p:cNvPr id="8" name="テキスト ボックス 7"/>
          <p:cNvSpPr txBox="1"/>
          <p:nvPr/>
        </p:nvSpPr>
        <p:spPr>
          <a:xfrm>
            <a:off x="498763" y="6033259"/>
            <a:ext cx="11184942" cy="646331"/>
          </a:xfrm>
          <a:prstGeom prst="rect">
            <a:avLst/>
          </a:prstGeom>
          <a:noFill/>
          <a:ln w="19050">
            <a:solidFill>
              <a:schemeClr val="tx1"/>
            </a:solidFill>
            <a:prstDash val="sysDash"/>
          </a:ln>
        </p:spPr>
        <p:txBody>
          <a:bodyPr wrap="square" rtlCol="0">
            <a:spAutoFit/>
          </a:bodyPr>
          <a:lstStyle/>
          <a:p>
            <a:r>
              <a:rPr lang="ja-JP" altLang="en-US" sz="1600" b="1" dirty="0" smtClean="0">
                <a:latin typeface="Meiryo UI" panose="020B0604030504040204" pitchFamily="50" charset="-128"/>
                <a:ea typeface="Meiryo UI" panose="020B0604030504040204" pitchFamily="50" charset="-128"/>
              </a:rPr>
              <a:t>＜見直し案による信号の点灯・消灯基準（案）＞</a:t>
            </a:r>
            <a:endParaRPr lang="en-US" altLang="ja-JP" sz="1600" b="1" dirty="0">
              <a:latin typeface="Meiryo UI" panose="020B0604030504040204" pitchFamily="50" charset="-128"/>
              <a:ea typeface="Meiryo UI" panose="020B0604030504040204" pitchFamily="50" charset="-128"/>
            </a:endParaRPr>
          </a:p>
          <a:p>
            <a:endParaRPr lang="en-US" altLang="ja-JP" sz="600" dirty="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　　それぞれのモニタリング指標を全て満たした場合　　　警戒の基準 ⇒ </a:t>
            </a:r>
            <a:r>
              <a:rPr lang="ja-JP" altLang="en-US" sz="1400" b="1" u="sng" dirty="0" smtClean="0">
                <a:latin typeface="Meiryo UI" panose="020B0604030504040204" pitchFamily="50" charset="-128"/>
                <a:ea typeface="Meiryo UI" panose="020B0604030504040204" pitchFamily="50" charset="-128"/>
              </a:rPr>
              <a:t>黄</a:t>
            </a:r>
            <a:r>
              <a:rPr lang="ja-JP" altLang="en-US" sz="1400" dirty="0" smtClean="0">
                <a:latin typeface="Meiryo UI" panose="020B0604030504040204" pitchFamily="50" charset="-128"/>
                <a:ea typeface="Meiryo UI" panose="020B0604030504040204" pitchFamily="50" charset="-128"/>
              </a:rPr>
              <a:t>　　非常事態の基準 ⇒ </a:t>
            </a:r>
            <a:r>
              <a:rPr lang="ja-JP" altLang="en-US" sz="1400" b="1" u="sng" dirty="0" smtClean="0">
                <a:latin typeface="Meiryo UI" panose="020B0604030504040204" pitchFamily="50" charset="-128"/>
                <a:ea typeface="Meiryo UI" panose="020B0604030504040204" pitchFamily="50" charset="-128"/>
              </a:rPr>
              <a:t>赤</a:t>
            </a:r>
            <a:r>
              <a:rPr lang="ja-JP" altLang="en-US" sz="1400" dirty="0" smtClean="0">
                <a:latin typeface="Meiryo UI" panose="020B0604030504040204" pitchFamily="50" charset="-128"/>
                <a:ea typeface="Meiryo UI" panose="020B0604030504040204" pitchFamily="50" charset="-128"/>
              </a:rPr>
              <a:t>　　警戒解除の基準 ⇒ </a:t>
            </a:r>
            <a:r>
              <a:rPr lang="ja-JP" altLang="en-US" sz="1400" b="1" u="sng" dirty="0" smtClean="0">
                <a:latin typeface="Meiryo UI" panose="020B0604030504040204" pitchFamily="50" charset="-128"/>
                <a:ea typeface="Meiryo UI" panose="020B0604030504040204" pitchFamily="50" charset="-128"/>
              </a:rPr>
              <a:t>緑</a:t>
            </a:r>
            <a:r>
              <a:rPr lang="ja-JP" altLang="en-US" sz="1100" b="1" u="sng" dirty="0" smtClean="0">
                <a:latin typeface="Meiryo UI" panose="020B0604030504040204" pitchFamily="50" charset="-128"/>
                <a:ea typeface="Meiryo UI" panose="020B0604030504040204" pitchFamily="50" charset="-128"/>
              </a:rPr>
              <a:t>（ただし、一定期間経過後消灯）</a:t>
            </a:r>
            <a:endParaRPr lang="en-US" altLang="ja-JP" sz="1100" b="1" u="sng" dirty="0">
              <a:latin typeface="Meiryo UI" panose="020B0604030504040204" pitchFamily="50" charset="-128"/>
              <a:ea typeface="Meiryo UI" panose="020B0604030504040204" pitchFamily="50" charset="-128"/>
            </a:endParaRPr>
          </a:p>
        </p:txBody>
      </p:sp>
      <p:sp>
        <p:nvSpPr>
          <p:cNvPr id="3" name="四角形: 角を丸くする 2">
            <a:extLst>
              <a:ext uri="{FF2B5EF4-FFF2-40B4-BE49-F238E27FC236}">
                <a16:creationId xmlns:a16="http://schemas.microsoft.com/office/drawing/2014/main" id="{F57A195C-8EF1-4419-B81A-CD67E0B9E011}"/>
              </a:ext>
            </a:extLst>
          </p:cNvPr>
          <p:cNvSpPr/>
          <p:nvPr/>
        </p:nvSpPr>
        <p:spPr>
          <a:xfrm>
            <a:off x="4835235" y="536263"/>
            <a:ext cx="7038109" cy="546134"/>
          </a:xfrm>
          <a:prstGeom prst="roundRect">
            <a:avLst/>
          </a:prstGeom>
          <a:noFill/>
          <a:ln w="381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209E5E58-504A-4B20-99BB-E80C5DDE901B}"/>
              </a:ext>
            </a:extLst>
          </p:cNvPr>
          <p:cNvSpPr/>
          <p:nvPr/>
        </p:nvSpPr>
        <p:spPr>
          <a:xfrm>
            <a:off x="4835236" y="1153044"/>
            <a:ext cx="2420416" cy="710295"/>
          </a:xfrm>
          <a:prstGeom prst="roundRect">
            <a:avLst/>
          </a:prstGeom>
          <a:noFill/>
          <a:ln w="381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四角形: 角を丸くする 11">
            <a:extLst>
              <a:ext uri="{FF2B5EF4-FFF2-40B4-BE49-F238E27FC236}">
                <a16:creationId xmlns:a16="http://schemas.microsoft.com/office/drawing/2014/main" id="{5DC97FCA-B058-41DA-8C45-00B4936AE816}"/>
              </a:ext>
            </a:extLst>
          </p:cNvPr>
          <p:cNvSpPr/>
          <p:nvPr/>
        </p:nvSpPr>
        <p:spPr>
          <a:xfrm>
            <a:off x="7255652" y="3894411"/>
            <a:ext cx="2497947" cy="1332690"/>
          </a:xfrm>
          <a:prstGeom prst="roundRect">
            <a:avLst/>
          </a:prstGeom>
          <a:noFill/>
          <a:ln w="381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A1E9DC81-C973-4E99-AEA8-FDB1CEB5F3D0}"/>
              </a:ext>
            </a:extLst>
          </p:cNvPr>
          <p:cNvSpPr txBox="1"/>
          <p:nvPr/>
        </p:nvSpPr>
        <p:spPr>
          <a:xfrm>
            <a:off x="10876482" y="1039009"/>
            <a:ext cx="1157592" cy="307777"/>
          </a:xfrm>
          <a:prstGeom prst="rect">
            <a:avLst/>
          </a:prstGeom>
          <a:solidFill>
            <a:schemeClr val="bg1"/>
          </a:solidFill>
          <a:ln>
            <a:solidFill>
              <a:schemeClr val="tx1"/>
            </a:solidFill>
          </a:ln>
        </p:spPr>
        <p:txBody>
          <a:bodyPr wrap="square" rtlCol="0">
            <a:spAutoFit/>
          </a:bodyPr>
          <a:lstStyle/>
          <a:p>
            <a:pPr algn="ctr"/>
            <a:r>
              <a:rPr kumimoji="1" lang="ja-JP" altLang="en-US" sz="1400" dirty="0" smtClean="0">
                <a:latin typeface="Meiryo UI" panose="020B0604030504040204" pitchFamily="50" charset="-128"/>
                <a:ea typeface="Meiryo UI" panose="020B0604030504040204" pitchFamily="50" charset="-128"/>
              </a:rPr>
              <a:t>課題（</a:t>
            </a:r>
            <a:r>
              <a:rPr kumimoji="1" lang="ja-JP" altLang="en-US" sz="1400" dirty="0">
                <a:latin typeface="Meiryo UI" panose="020B0604030504040204" pitchFamily="50" charset="-128"/>
                <a:ea typeface="Meiryo UI" panose="020B0604030504040204" pitchFamily="50" charset="-128"/>
              </a:rPr>
              <a:t>４）</a:t>
            </a:r>
          </a:p>
        </p:txBody>
      </p:sp>
      <p:sp>
        <p:nvSpPr>
          <p:cNvPr id="13" name="テキスト ボックス 12">
            <a:extLst>
              <a:ext uri="{FF2B5EF4-FFF2-40B4-BE49-F238E27FC236}">
                <a16:creationId xmlns:a16="http://schemas.microsoft.com/office/drawing/2014/main" id="{56EB2F8B-37A3-46A4-A622-5CD565F58612}"/>
              </a:ext>
            </a:extLst>
          </p:cNvPr>
          <p:cNvSpPr txBox="1"/>
          <p:nvPr/>
        </p:nvSpPr>
        <p:spPr>
          <a:xfrm>
            <a:off x="7106055" y="1201853"/>
            <a:ext cx="1157592" cy="307777"/>
          </a:xfrm>
          <a:prstGeom prst="rect">
            <a:avLst/>
          </a:prstGeom>
          <a:solidFill>
            <a:schemeClr val="bg1"/>
          </a:solidFill>
          <a:ln>
            <a:solidFill>
              <a:schemeClr val="tx1"/>
            </a:solidFill>
          </a:ln>
        </p:spPr>
        <p:txBody>
          <a:bodyPr wrap="square" rtlCol="0">
            <a:spAutoFit/>
          </a:bodyPr>
          <a:lstStyle/>
          <a:p>
            <a:pPr algn="ctr"/>
            <a:r>
              <a:rPr kumimoji="1" lang="ja-JP" altLang="en-US" sz="1400" dirty="0" smtClean="0">
                <a:latin typeface="Meiryo UI" panose="020B0604030504040204" pitchFamily="50" charset="-128"/>
                <a:ea typeface="Meiryo UI" panose="020B0604030504040204" pitchFamily="50" charset="-128"/>
              </a:rPr>
              <a:t>課題（</a:t>
            </a:r>
            <a:r>
              <a:rPr kumimoji="1" lang="ja-JP" altLang="en-US" sz="1400" dirty="0">
                <a:latin typeface="Meiryo UI" panose="020B0604030504040204" pitchFamily="50" charset="-128"/>
                <a:ea typeface="Meiryo UI" panose="020B0604030504040204" pitchFamily="50" charset="-128"/>
              </a:rPr>
              <a:t>２）</a:t>
            </a:r>
          </a:p>
        </p:txBody>
      </p:sp>
      <p:sp>
        <p:nvSpPr>
          <p:cNvPr id="16" name="テキスト ボックス 15">
            <a:extLst>
              <a:ext uri="{FF2B5EF4-FFF2-40B4-BE49-F238E27FC236}">
                <a16:creationId xmlns:a16="http://schemas.microsoft.com/office/drawing/2014/main" id="{EDF049C7-5FB5-4D3D-8932-5FE7962C98BC}"/>
              </a:ext>
            </a:extLst>
          </p:cNvPr>
          <p:cNvSpPr txBox="1"/>
          <p:nvPr/>
        </p:nvSpPr>
        <p:spPr>
          <a:xfrm>
            <a:off x="9718890" y="4004911"/>
            <a:ext cx="1157592" cy="307777"/>
          </a:xfrm>
          <a:prstGeom prst="rect">
            <a:avLst/>
          </a:prstGeom>
          <a:solidFill>
            <a:schemeClr val="bg1"/>
          </a:solidFill>
          <a:ln>
            <a:solidFill>
              <a:schemeClr val="tx1"/>
            </a:solidFill>
          </a:ln>
        </p:spPr>
        <p:txBody>
          <a:bodyPr wrap="square" rtlCol="0">
            <a:spAutoFit/>
          </a:bodyPr>
          <a:lstStyle/>
          <a:p>
            <a:pPr algn="ctr"/>
            <a:r>
              <a:rPr kumimoji="1" lang="ja-JP" altLang="en-US" sz="1400" dirty="0" smtClean="0">
                <a:latin typeface="Meiryo UI" panose="020B0604030504040204" pitchFamily="50" charset="-128"/>
                <a:ea typeface="Meiryo UI" panose="020B0604030504040204" pitchFamily="50" charset="-128"/>
              </a:rPr>
              <a:t>課題（</a:t>
            </a:r>
            <a:r>
              <a:rPr kumimoji="1" lang="ja-JP" altLang="en-US" sz="1400" dirty="0">
                <a:latin typeface="Meiryo UI" panose="020B0604030504040204" pitchFamily="50" charset="-128"/>
                <a:ea typeface="Meiryo UI" panose="020B0604030504040204" pitchFamily="50" charset="-128"/>
              </a:rPr>
              <a:t>１）</a:t>
            </a:r>
          </a:p>
        </p:txBody>
      </p:sp>
      <p:sp>
        <p:nvSpPr>
          <p:cNvPr id="17" name="四角形: 角を丸くする 8">
            <a:extLst>
              <a:ext uri="{FF2B5EF4-FFF2-40B4-BE49-F238E27FC236}">
                <a16:creationId xmlns:a16="http://schemas.microsoft.com/office/drawing/2014/main" id="{209E5E58-504A-4B20-99BB-E80C5DDE901B}"/>
              </a:ext>
            </a:extLst>
          </p:cNvPr>
          <p:cNvSpPr/>
          <p:nvPr/>
        </p:nvSpPr>
        <p:spPr>
          <a:xfrm>
            <a:off x="630752" y="5296612"/>
            <a:ext cx="4065939" cy="345031"/>
          </a:xfrm>
          <a:prstGeom prst="roundRect">
            <a:avLst/>
          </a:prstGeom>
          <a:noFill/>
          <a:ln w="381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75186DB2-EE9B-495C-B337-F9BB9B98DD4A}"/>
              </a:ext>
            </a:extLst>
          </p:cNvPr>
          <p:cNvSpPr txBox="1"/>
          <p:nvPr/>
        </p:nvSpPr>
        <p:spPr>
          <a:xfrm>
            <a:off x="4256440" y="5047803"/>
            <a:ext cx="1157592" cy="307777"/>
          </a:xfrm>
          <a:prstGeom prst="rect">
            <a:avLst/>
          </a:prstGeom>
          <a:solidFill>
            <a:schemeClr val="bg1"/>
          </a:solidFill>
          <a:ln>
            <a:solidFill>
              <a:schemeClr val="tx1"/>
            </a:solidFill>
          </a:ln>
        </p:spPr>
        <p:txBody>
          <a:bodyPr wrap="square" rtlCol="0">
            <a:spAutoFit/>
          </a:bodyPr>
          <a:lstStyle/>
          <a:p>
            <a:pPr algn="ctr"/>
            <a:r>
              <a:rPr kumimoji="1" lang="ja-JP" altLang="en-US" sz="1400" dirty="0" smtClean="0">
                <a:latin typeface="Meiryo UI" panose="020B0604030504040204" pitchFamily="50" charset="-128"/>
                <a:ea typeface="Meiryo UI" panose="020B0604030504040204" pitchFamily="50" charset="-128"/>
              </a:rPr>
              <a:t>課題（</a:t>
            </a:r>
            <a:r>
              <a:rPr kumimoji="1" lang="ja-JP" altLang="en-US" sz="1400" dirty="0">
                <a:latin typeface="Meiryo UI" panose="020B0604030504040204" pitchFamily="50" charset="-128"/>
                <a:ea typeface="Meiryo UI" panose="020B0604030504040204" pitchFamily="50" charset="-128"/>
              </a:rPr>
              <a:t>３）</a:t>
            </a:r>
          </a:p>
        </p:txBody>
      </p:sp>
      <p:sp>
        <p:nvSpPr>
          <p:cNvPr id="20" name="四角形: 角を丸くする 8">
            <a:extLst>
              <a:ext uri="{FF2B5EF4-FFF2-40B4-BE49-F238E27FC236}">
                <a16:creationId xmlns:a16="http://schemas.microsoft.com/office/drawing/2014/main" id="{209E5E58-504A-4B20-99BB-E80C5DDE901B}"/>
              </a:ext>
            </a:extLst>
          </p:cNvPr>
          <p:cNvSpPr/>
          <p:nvPr/>
        </p:nvSpPr>
        <p:spPr>
          <a:xfrm>
            <a:off x="4828680" y="2484070"/>
            <a:ext cx="2420416" cy="871801"/>
          </a:xfrm>
          <a:prstGeom prst="roundRect">
            <a:avLst/>
          </a:prstGeom>
          <a:noFill/>
          <a:ln w="381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75186DB2-EE9B-495C-B337-F9BB9B98DD4A}"/>
              </a:ext>
            </a:extLst>
          </p:cNvPr>
          <p:cNvSpPr txBox="1"/>
          <p:nvPr/>
        </p:nvSpPr>
        <p:spPr>
          <a:xfrm>
            <a:off x="7106055" y="2521160"/>
            <a:ext cx="1157592" cy="307777"/>
          </a:xfrm>
          <a:prstGeom prst="rect">
            <a:avLst/>
          </a:prstGeom>
          <a:solidFill>
            <a:schemeClr val="bg1"/>
          </a:solidFill>
          <a:ln>
            <a:solidFill>
              <a:schemeClr val="tx1"/>
            </a:solidFill>
          </a:ln>
        </p:spPr>
        <p:txBody>
          <a:bodyPr wrap="square" rtlCol="0">
            <a:spAutoFit/>
          </a:bodyPr>
          <a:lstStyle/>
          <a:p>
            <a:pPr algn="ctr"/>
            <a:r>
              <a:rPr kumimoji="1" lang="ja-JP" altLang="en-US" sz="1400" dirty="0" smtClean="0">
                <a:latin typeface="Meiryo UI" panose="020B0604030504040204" pitchFamily="50" charset="-128"/>
                <a:ea typeface="Meiryo UI" panose="020B0604030504040204" pitchFamily="50" charset="-128"/>
              </a:rPr>
              <a:t>課題（</a:t>
            </a:r>
            <a:r>
              <a:rPr kumimoji="1" lang="ja-JP" altLang="en-US" sz="1400" dirty="0">
                <a:latin typeface="Meiryo UI" panose="020B0604030504040204" pitchFamily="50" charset="-128"/>
                <a:ea typeface="Meiryo UI" panose="020B0604030504040204" pitchFamily="50" charset="-128"/>
              </a:rPr>
              <a:t>３）</a:t>
            </a:r>
          </a:p>
        </p:txBody>
      </p:sp>
    </p:spTree>
    <p:extLst>
      <p:ext uri="{BB962C8B-B14F-4D97-AF65-F5344CB8AC3E}">
        <p14:creationId xmlns:p14="http://schemas.microsoft.com/office/powerpoint/2010/main" val="3849922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 name="表 41">
            <a:extLst>
              <a:ext uri="{FF2B5EF4-FFF2-40B4-BE49-F238E27FC236}">
                <a16:creationId xmlns:a16="http://schemas.microsoft.com/office/drawing/2014/main" id="{C4B54C02-58BF-4951-ADD2-BE71C583CC15}"/>
              </a:ext>
            </a:extLst>
          </p:cNvPr>
          <p:cNvGraphicFramePr>
            <a:graphicFrameLocks noGrp="1"/>
          </p:cNvGraphicFramePr>
          <p:nvPr>
            <p:extLst/>
          </p:nvPr>
        </p:nvGraphicFramePr>
        <p:xfrm>
          <a:off x="160019" y="6262577"/>
          <a:ext cx="11978018" cy="234000"/>
        </p:xfrm>
        <a:graphic>
          <a:graphicData uri="http://schemas.openxmlformats.org/drawingml/2006/table">
            <a:tbl>
              <a:tblPr firstRow="1" bandRow="1">
                <a:tableStyleId>{5C22544A-7EE6-4342-B048-85BDC9FD1C3A}</a:tableStyleId>
              </a:tblPr>
              <a:tblGrid>
                <a:gridCol w="236687">
                  <a:extLst>
                    <a:ext uri="{9D8B030D-6E8A-4147-A177-3AD203B41FA5}">
                      <a16:colId xmlns:a16="http://schemas.microsoft.com/office/drawing/2014/main" val="1298223027"/>
                    </a:ext>
                  </a:extLst>
                </a:gridCol>
                <a:gridCol w="239619">
                  <a:extLst>
                    <a:ext uri="{9D8B030D-6E8A-4147-A177-3AD203B41FA5}">
                      <a16:colId xmlns:a16="http://schemas.microsoft.com/office/drawing/2014/main" val="2939665435"/>
                    </a:ext>
                  </a:extLst>
                </a:gridCol>
                <a:gridCol w="239619">
                  <a:extLst>
                    <a:ext uri="{9D8B030D-6E8A-4147-A177-3AD203B41FA5}">
                      <a16:colId xmlns:a16="http://schemas.microsoft.com/office/drawing/2014/main" val="2260460221"/>
                    </a:ext>
                  </a:extLst>
                </a:gridCol>
                <a:gridCol w="239619">
                  <a:extLst>
                    <a:ext uri="{9D8B030D-6E8A-4147-A177-3AD203B41FA5}">
                      <a16:colId xmlns:a16="http://schemas.microsoft.com/office/drawing/2014/main" val="3825132160"/>
                    </a:ext>
                  </a:extLst>
                </a:gridCol>
                <a:gridCol w="239619">
                  <a:extLst>
                    <a:ext uri="{9D8B030D-6E8A-4147-A177-3AD203B41FA5}">
                      <a16:colId xmlns:a16="http://schemas.microsoft.com/office/drawing/2014/main" val="2804436626"/>
                    </a:ext>
                  </a:extLst>
                </a:gridCol>
                <a:gridCol w="239619">
                  <a:extLst>
                    <a:ext uri="{9D8B030D-6E8A-4147-A177-3AD203B41FA5}">
                      <a16:colId xmlns:a16="http://schemas.microsoft.com/office/drawing/2014/main" val="168916519"/>
                    </a:ext>
                  </a:extLst>
                </a:gridCol>
                <a:gridCol w="239619">
                  <a:extLst>
                    <a:ext uri="{9D8B030D-6E8A-4147-A177-3AD203B41FA5}">
                      <a16:colId xmlns:a16="http://schemas.microsoft.com/office/drawing/2014/main" val="1709705175"/>
                    </a:ext>
                  </a:extLst>
                </a:gridCol>
                <a:gridCol w="239619">
                  <a:extLst>
                    <a:ext uri="{9D8B030D-6E8A-4147-A177-3AD203B41FA5}">
                      <a16:colId xmlns:a16="http://schemas.microsoft.com/office/drawing/2014/main" val="3426003842"/>
                    </a:ext>
                  </a:extLst>
                </a:gridCol>
                <a:gridCol w="239619">
                  <a:extLst>
                    <a:ext uri="{9D8B030D-6E8A-4147-A177-3AD203B41FA5}">
                      <a16:colId xmlns:a16="http://schemas.microsoft.com/office/drawing/2014/main" val="3246177033"/>
                    </a:ext>
                  </a:extLst>
                </a:gridCol>
                <a:gridCol w="239619">
                  <a:extLst>
                    <a:ext uri="{9D8B030D-6E8A-4147-A177-3AD203B41FA5}">
                      <a16:colId xmlns:a16="http://schemas.microsoft.com/office/drawing/2014/main" val="3550312400"/>
                    </a:ext>
                  </a:extLst>
                </a:gridCol>
                <a:gridCol w="239619">
                  <a:extLst>
                    <a:ext uri="{9D8B030D-6E8A-4147-A177-3AD203B41FA5}">
                      <a16:colId xmlns:a16="http://schemas.microsoft.com/office/drawing/2014/main" val="2622726626"/>
                    </a:ext>
                  </a:extLst>
                </a:gridCol>
                <a:gridCol w="239619">
                  <a:extLst>
                    <a:ext uri="{9D8B030D-6E8A-4147-A177-3AD203B41FA5}">
                      <a16:colId xmlns:a16="http://schemas.microsoft.com/office/drawing/2014/main" val="1110900819"/>
                    </a:ext>
                  </a:extLst>
                </a:gridCol>
                <a:gridCol w="239619">
                  <a:extLst>
                    <a:ext uri="{9D8B030D-6E8A-4147-A177-3AD203B41FA5}">
                      <a16:colId xmlns:a16="http://schemas.microsoft.com/office/drawing/2014/main" val="3463862679"/>
                    </a:ext>
                  </a:extLst>
                </a:gridCol>
                <a:gridCol w="239619">
                  <a:extLst>
                    <a:ext uri="{9D8B030D-6E8A-4147-A177-3AD203B41FA5}">
                      <a16:colId xmlns:a16="http://schemas.microsoft.com/office/drawing/2014/main" val="2008482467"/>
                    </a:ext>
                  </a:extLst>
                </a:gridCol>
                <a:gridCol w="239619">
                  <a:extLst>
                    <a:ext uri="{9D8B030D-6E8A-4147-A177-3AD203B41FA5}">
                      <a16:colId xmlns:a16="http://schemas.microsoft.com/office/drawing/2014/main" val="2487939844"/>
                    </a:ext>
                  </a:extLst>
                </a:gridCol>
                <a:gridCol w="239619">
                  <a:extLst>
                    <a:ext uri="{9D8B030D-6E8A-4147-A177-3AD203B41FA5}">
                      <a16:colId xmlns:a16="http://schemas.microsoft.com/office/drawing/2014/main" val="3705830377"/>
                    </a:ext>
                  </a:extLst>
                </a:gridCol>
                <a:gridCol w="239619">
                  <a:extLst>
                    <a:ext uri="{9D8B030D-6E8A-4147-A177-3AD203B41FA5}">
                      <a16:colId xmlns:a16="http://schemas.microsoft.com/office/drawing/2014/main" val="431118746"/>
                    </a:ext>
                  </a:extLst>
                </a:gridCol>
                <a:gridCol w="239619">
                  <a:extLst>
                    <a:ext uri="{9D8B030D-6E8A-4147-A177-3AD203B41FA5}">
                      <a16:colId xmlns:a16="http://schemas.microsoft.com/office/drawing/2014/main" val="1650490320"/>
                    </a:ext>
                  </a:extLst>
                </a:gridCol>
                <a:gridCol w="239619">
                  <a:extLst>
                    <a:ext uri="{9D8B030D-6E8A-4147-A177-3AD203B41FA5}">
                      <a16:colId xmlns:a16="http://schemas.microsoft.com/office/drawing/2014/main" val="2848046951"/>
                    </a:ext>
                  </a:extLst>
                </a:gridCol>
                <a:gridCol w="239619">
                  <a:extLst>
                    <a:ext uri="{9D8B030D-6E8A-4147-A177-3AD203B41FA5}">
                      <a16:colId xmlns:a16="http://schemas.microsoft.com/office/drawing/2014/main" val="530876430"/>
                    </a:ext>
                  </a:extLst>
                </a:gridCol>
                <a:gridCol w="239619">
                  <a:extLst>
                    <a:ext uri="{9D8B030D-6E8A-4147-A177-3AD203B41FA5}">
                      <a16:colId xmlns:a16="http://schemas.microsoft.com/office/drawing/2014/main" val="3453551793"/>
                    </a:ext>
                  </a:extLst>
                </a:gridCol>
                <a:gridCol w="239619">
                  <a:extLst>
                    <a:ext uri="{9D8B030D-6E8A-4147-A177-3AD203B41FA5}">
                      <a16:colId xmlns:a16="http://schemas.microsoft.com/office/drawing/2014/main" val="1635966421"/>
                    </a:ext>
                  </a:extLst>
                </a:gridCol>
                <a:gridCol w="239619">
                  <a:extLst>
                    <a:ext uri="{9D8B030D-6E8A-4147-A177-3AD203B41FA5}">
                      <a16:colId xmlns:a16="http://schemas.microsoft.com/office/drawing/2014/main" val="2974476294"/>
                    </a:ext>
                  </a:extLst>
                </a:gridCol>
                <a:gridCol w="239619">
                  <a:extLst>
                    <a:ext uri="{9D8B030D-6E8A-4147-A177-3AD203B41FA5}">
                      <a16:colId xmlns:a16="http://schemas.microsoft.com/office/drawing/2014/main" val="2003783450"/>
                    </a:ext>
                  </a:extLst>
                </a:gridCol>
                <a:gridCol w="239619">
                  <a:extLst>
                    <a:ext uri="{9D8B030D-6E8A-4147-A177-3AD203B41FA5}">
                      <a16:colId xmlns:a16="http://schemas.microsoft.com/office/drawing/2014/main" val="462523215"/>
                    </a:ext>
                  </a:extLst>
                </a:gridCol>
                <a:gridCol w="239619">
                  <a:extLst>
                    <a:ext uri="{9D8B030D-6E8A-4147-A177-3AD203B41FA5}">
                      <a16:colId xmlns:a16="http://schemas.microsoft.com/office/drawing/2014/main" val="2591488467"/>
                    </a:ext>
                  </a:extLst>
                </a:gridCol>
                <a:gridCol w="239619">
                  <a:extLst>
                    <a:ext uri="{9D8B030D-6E8A-4147-A177-3AD203B41FA5}">
                      <a16:colId xmlns:a16="http://schemas.microsoft.com/office/drawing/2014/main" val="1166316874"/>
                    </a:ext>
                  </a:extLst>
                </a:gridCol>
                <a:gridCol w="239619">
                  <a:extLst>
                    <a:ext uri="{9D8B030D-6E8A-4147-A177-3AD203B41FA5}">
                      <a16:colId xmlns:a16="http://schemas.microsoft.com/office/drawing/2014/main" val="2880336585"/>
                    </a:ext>
                  </a:extLst>
                </a:gridCol>
                <a:gridCol w="239619">
                  <a:extLst>
                    <a:ext uri="{9D8B030D-6E8A-4147-A177-3AD203B41FA5}">
                      <a16:colId xmlns:a16="http://schemas.microsoft.com/office/drawing/2014/main" val="2223311066"/>
                    </a:ext>
                  </a:extLst>
                </a:gridCol>
                <a:gridCol w="239619">
                  <a:extLst>
                    <a:ext uri="{9D8B030D-6E8A-4147-A177-3AD203B41FA5}">
                      <a16:colId xmlns:a16="http://schemas.microsoft.com/office/drawing/2014/main" val="2250187417"/>
                    </a:ext>
                  </a:extLst>
                </a:gridCol>
                <a:gridCol w="239619">
                  <a:extLst>
                    <a:ext uri="{9D8B030D-6E8A-4147-A177-3AD203B41FA5}">
                      <a16:colId xmlns:a16="http://schemas.microsoft.com/office/drawing/2014/main" val="2805000616"/>
                    </a:ext>
                  </a:extLst>
                </a:gridCol>
                <a:gridCol w="239619">
                  <a:extLst>
                    <a:ext uri="{9D8B030D-6E8A-4147-A177-3AD203B41FA5}">
                      <a16:colId xmlns:a16="http://schemas.microsoft.com/office/drawing/2014/main" val="1301552912"/>
                    </a:ext>
                  </a:extLst>
                </a:gridCol>
                <a:gridCol w="239619">
                  <a:extLst>
                    <a:ext uri="{9D8B030D-6E8A-4147-A177-3AD203B41FA5}">
                      <a16:colId xmlns:a16="http://schemas.microsoft.com/office/drawing/2014/main" val="3747195932"/>
                    </a:ext>
                  </a:extLst>
                </a:gridCol>
                <a:gridCol w="239619">
                  <a:extLst>
                    <a:ext uri="{9D8B030D-6E8A-4147-A177-3AD203B41FA5}">
                      <a16:colId xmlns:a16="http://schemas.microsoft.com/office/drawing/2014/main" val="1907233757"/>
                    </a:ext>
                  </a:extLst>
                </a:gridCol>
                <a:gridCol w="239619">
                  <a:extLst>
                    <a:ext uri="{9D8B030D-6E8A-4147-A177-3AD203B41FA5}">
                      <a16:colId xmlns:a16="http://schemas.microsoft.com/office/drawing/2014/main" val="2942705763"/>
                    </a:ext>
                  </a:extLst>
                </a:gridCol>
                <a:gridCol w="239619">
                  <a:extLst>
                    <a:ext uri="{9D8B030D-6E8A-4147-A177-3AD203B41FA5}">
                      <a16:colId xmlns:a16="http://schemas.microsoft.com/office/drawing/2014/main" val="247408858"/>
                    </a:ext>
                  </a:extLst>
                </a:gridCol>
                <a:gridCol w="239619">
                  <a:extLst>
                    <a:ext uri="{9D8B030D-6E8A-4147-A177-3AD203B41FA5}">
                      <a16:colId xmlns:a16="http://schemas.microsoft.com/office/drawing/2014/main" val="1990340750"/>
                    </a:ext>
                  </a:extLst>
                </a:gridCol>
                <a:gridCol w="239619">
                  <a:extLst>
                    <a:ext uri="{9D8B030D-6E8A-4147-A177-3AD203B41FA5}">
                      <a16:colId xmlns:a16="http://schemas.microsoft.com/office/drawing/2014/main" val="1903158259"/>
                    </a:ext>
                  </a:extLst>
                </a:gridCol>
                <a:gridCol w="239619">
                  <a:extLst>
                    <a:ext uri="{9D8B030D-6E8A-4147-A177-3AD203B41FA5}">
                      <a16:colId xmlns:a16="http://schemas.microsoft.com/office/drawing/2014/main" val="1218356341"/>
                    </a:ext>
                  </a:extLst>
                </a:gridCol>
                <a:gridCol w="239619">
                  <a:extLst>
                    <a:ext uri="{9D8B030D-6E8A-4147-A177-3AD203B41FA5}">
                      <a16:colId xmlns:a16="http://schemas.microsoft.com/office/drawing/2014/main" val="2495349703"/>
                    </a:ext>
                  </a:extLst>
                </a:gridCol>
                <a:gridCol w="239619">
                  <a:extLst>
                    <a:ext uri="{9D8B030D-6E8A-4147-A177-3AD203B41FA5}">
                      <a16:colId xmlns:a16="http://schemas.microsoft.com/office/drawing/2014/main" val="1851414831"/>
                    </a:ext>
                  </a:extLst>
                </a:gridCol>
                <a:gridCol w="239619">
                  <a:extLst>
                    <a:ext uri="{9D8B030D-6E8A-4147-A177-3AD203B41FA5}">
                      <a16:colId xmlns:a16="http://schemas.microsoft.com/office/drawing/2014/main" val="145271691"/>
                    </a:ext>
                  </a:extLst>
                </a:gridCol>
                <a:gridCol w="239619">
                  <a:extLst>
                    <a:ext uri="{9D8B030D-6E8A-4147-A177-3AD203B41FA5}">
                      <a16:colId xmlns:a16="http://schemas.microsoft.com/office/drawing/2014/main" val="2087720882"/>
                    </a:ext>
                  </a:extLst>
                </a:gridCol>
                <a:gridCol w="239619">
                  <a:extLst>
                    <a:ext uri="{9D8B030D-6E8A-4147-A177-3AD203B41FA5}">
                      <a16:colId xmlns:a16="http://schemas.microsoft.com/office/drawing/2014/main" val="482375556"/>
                    </a:ext>
                  </a:extLst>
                </a:gridCol>
                <a:gridCol w="239619">
                  <a:extLst>
                    <a:ext uri="{9D8B030D-6E8A-4147-A177-3AD203B41FA5}">
                      <a16:colId xmlns:a16="http://schemas.microsoft.com/office/drawing/2014/main" val="3986247687"/>
                    </a:ext>
                  </a:extLst>
                </a:gridCol>
                <a:gridCol w="239619">
                  <a:extLst>
                    <a:ext uri="{9D8B030D-6E8A-4147-A177-3AD203B41FA5}">
                      <a16:colId xmlns:a16="http://schemas.microsoft.com/office/drawing/2014/main" val="3101145836"/>
                    </a:ext>
                  </a:extLst>
                </a:gridCol>
                <a:gridCol w="239619">
                  <a:extLst>
                    <a:ext uri="{9D8B030D-6E8A-4147-A177-3AD203B41FA5}">
                      <a16:colId xmlns:a16="http://schemas.microsoft.com/office/drawing/2014/main" val="1185479794"/>
                    </a:ext>
                  </a:extLst>
                </a:gridCol>
                <a:gridCol w="239619">
                  <a:extLst>
                    <a:ext uri="{9D8B030D-6E8A-4147-A177-3AD203B41FA5}">
                      <a16:colId xmlns:a16="http://schemas.microsoft.com/office/drawing/2014/main" val="1821786949"/>
                    </a:ext>
                  </a:extLst>
                </a:gridCol>
                <a:gridCol w="239619">
                  <a:extLst>
                    <a:ext uri="{9D8B030D-6E8A-4147-A177-3AD203B41FA5}">
                      <a16:colId xmlns:a16="http://schemas.microsoft.com/office/drawing/2014/main" val="364457766"/>
                    </a:ext>
                  </a:extLst>
                </a:gridCol>
                <a:gridCol w="239619">
                  <a:extLst>
                    <a:ext uri="{9D8B030D-6E8A-4147-A177-3AD203B41FA5}">
                      <a16:colId xmlns:a16="http://schemas.microsoft.com/office/drawing/2014/main" val="4274899978"/>
                    </a:ext>
                  </a:extLst>
                </a:gridCol>
              </a:tblGrid>
              <a:tr h="234000">
                <a:tc>
                  <a:txBody>
                    <a:bodyPr/>
                    <a:lstStyle/>
                    <a:p>
                      <a:r>
                        <a:rPr lang="ja-JP" altLang="en-US" sz="800" b="0" dirty="0">
                          <a:solidFill>
                            <a:schemeClr val="tx1"/>
                          </a:solidFill>
                          <a:latin typeface="Meiryo UI" panose="020B0604030504040204" pitchFamily="50" charset="-128"/>
                          <a:ea typeface="Meiryo UI" panose="020B0604030504040204" pitchFamily="50" charset="-128"/>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extLst>
                  <a:ext uri="{0D108BD9-81ED-4DB2-BD59-A6C34878D82A}">
                    <a16:rowId xmlns:a16="http://schemas.microsoft.com/office/drawing/2014/main" val="1695015593"/>
                  </a:ext>
                </a:extLst>
              </a:tr>
            </a:tbl>
          </a:graphicData>
        </a:graphic>
      </p:graphicFrame>
      <p:graphicFrame>
        <p:nvGraphicFramePr>
          <p:cNvPr id="41" name="表 40">
            <a:extLst>
              <a:ext uri="{FF2B5EF4-FFF2-40B4-BE49-F238E27FC236}">
                <a16:creationId xmlns:a16="http://schemas.microsoft.com/office/drawing/2014/main" id="{C4B54C02-58BF-4951-ADD2-BE71C583CC15}"/>
              </a:ext>
            </a:extLst>
          </p:cNvPr>
          <p:cNvGraphicFramePr>
            <a:graphicFrameLocks noGrp="1"/>
          </p:cNvGraphicFramePr>
          <p:nvPr>
            <p:extLst/>
          </p:nvPr>
        </p:nvGraphicFramePr>
        <p:xfrm>
          <a:off x="157659" y="2807932"/>
          <a:ext cx="11961009" cy="234000"/>
        </p:xfrm>
        <a:graphic>
          <a:graphicData uri="http://schemas.openxmlformats.org/drawingml/2006/table">
            <a:tbl>
              <a:tblPr firstRow="1" bandRow="1">
                <a:tableStyleId>{5C22544A-7EE6-4342-B048-85BDC9FD1C3A}</a:tableStyleId>
              </a:tblPr>
              <a:tblGrid>
                <a:gridCol w="4643790">
                  <a:extLst>
                    <a:ext uri="{9D8B030D-6E8A-4147-A177-3AD203B41FA5}">
                      <a16:colId xmlns:a16="http://schemas.microsoft.com/office/drawing/2014/main" val="1298223027"/>
                    </a:ext>
                  </a:extLst>
                </a:gridCol>
                <a:gridCol w="221501">
                  <a:extLst>
                    <a:ext uri="{9D8B030D-6E8A-4147-A177-3AD203B41FA5}">
                      <a16:colId xmlns:a16="http://schemas.microsoft.com/office/drawing/2014/main" val="2942705763"/>
                    </a:ext>
                  </a:extLst>
                </a:gridCol>
                <a:gridCol w="221501">
                  <a:extLst>
                    <a:ext uri="{9D8B030D-6E8A-4147-A177-3AD203B41FA5}">
                      <a16:colId xmlns:a16="http://schemas.microsoft.com/office/drawing/2014/main" val="247408858"/>
                    </a:ext>
                  </a:extLst>
                </a:gridCol>
                <a:gridCol w="221501">
                  <a:extLst>
                    <a:ext uri="{9D8B030D-6E8A-4147-A177-3AD203B41FA5}">
                      <a16:colId xmlns:a16="http://schemas.microsoft.com/office/drawing/2014/main" val="1990340750"/>
                    </a:ext>
                  </a:extLst>
                </a:gridCol>
                <a:gridCol w="221501">
                  <a:extLst>
                    <a:ext uri="{9D8B030D-6E8A-4147-A177-3AD203B41FA5}">
                      <a16:colId xmlns:a16="http://schemas.microsoft.com/office/drawing/2014/main" val="1903158259"/>
                    </a:ext>
                  </a:extLst>
                </a:gridCol>
                <a:gridCol w="221501">
                  <a:extLst>
                    <a:ext uri="{9D8B030D-6E8A-4147-A177-3AD203B41FA5}">
                      <a16:colId xmlns:a16="http://schemas.microsoft.com/office/drawing/2014/main" val="1218356341"/>
                    </a:ext>
                  </a:extLst>
                </a:gridCol>
                <a:gridCol w="221501">
                  <a:extLst>
                    <a:ext uri="{9D8B030D-6E8A-4147-A177-3AD203B41FA5}">
                      <a16:colId xmlns:a16="http://schemas.microsoft.com/office/drawing/2014/main" val="2495349703"/>
                    </a:ext>
                  </a:extLst>
                </a:gridCol>
                <a:gridCol w="221501">
                  <a:extLst>
                    <a:ext uri="{9D8B030D-6E8A-4147-A177-3AD203B41FA5}">
                      <a16:colId xmlns:a16="http://schemas.microsoft.com/office/drawing/2014/main" val="1851414831"/>
                    </a:ext>
                  </a:extLst>
                </a:gridCol>
                <a:gridCol w="221501">
                  <a:extLst>
                    <a:ext uri="{9D8B030D-6E8A-4147-A177-3AD203B41FA5}">
                      <a16:colId xmlns:a16="http://schemas.microsoft.com/office/drawing/2014/main" val="145271691"/>
                    </a:ext>
                  </a:extLst>
                </a:gridCol>
                <a:gridCol w="221501">
                  <a:extLst>
                    <a:ext uri="{9D8B030D-6E8A-4147-A177-3AD203B41FA5}">
                      <a16:colId xmlns:a16="http://schemas.microsoft.com/office/drawing/2014/main" val="2087720882"/>
                    </a:ext>
                  </a:extLst>
                </a:gridCol>
                <a:gridCol w="221501">
                  <a:extLst>
                    <a:ext uri="{9D8B030D-6E8A-4147-A177-3AD203B41FA5}">
                      <a16:colId xmlns:a16="http://schemas.microsoft.com/office/drawing/2014/main" val="482375556"/>
                    </a:ext>
                  </a:extLst>
                </a:gridCol>
                <a:gridCol w="221501">
                  <a:extLst>
                    <a:ext uri="{9D8B030D-6E8A-4147-A177-3AD203B41FA5}">
                      <a16:colId xmlns:a16="http://schemas.microsoft.com/office/drawing/2014/main" val="3986247687"/>
                    </a:ext>
                  </a:extLst>
                </a:gridCol>
                <a:gridCol w="221501">
                  <a:extLst>
                    <a:ext uri="{9D8B030D-6E8A-4147-A177-3AD203B41FA5}">
                      <a16:colId xmlns:a16="http://schemas.microsoft.com/office/drawing/2014/main" val="3101145836"/>
                    </a:ext>
                  </a:extLst>
                </a:gridCol>
                <a:gridCol w="221501">
                  <a:extLst>
                    <a:ext uri="{9D8B030D-6E8A-4147-A177-3AD203B41FA5}">
                      <a16:colId xmlns:a16="http://schemas.microsoft.com/office/drawing/2014/main" val="1185479794"/>
                    </a:ext>
                  </a:extLst>
                </a:gridCol>
                <a:gridCol w="221501">
                  <a:extLst>
                    <a:ext uri="{9D8B030D-6E8A-4147-A177-3AD203B41FA5}">
                      <a16:colId xmlns:a16="http://schemas.microsoft.com/office/drawing/2014/main" val="1821786949"/>
                    </a:ext>
                  </a:extLst>
                </a:gridCol>
                <a:gridCol w="221501">
                  <a:extLst>
                    <a:ext uri="{9D8B030D-6E8A-4147-A177-3AD203B41FA5}">
                      <a16:colId xmlns:a16="http://schemas.microsoft.com/office/drawing/2014/main" val="364457766"/>
                    </a:ext>
                  </a:extLst>
                </a:gridCol>
                <a:gridCol w="221501">
                  <a:extLst>
                    <a:ext uri="{9D8B030D-6E8A-4147-A177-3AD203B41FA5}">
                      <a16:colId xmlns:a16="http://schemas.microsoft.com/office/drawing/2014/main" val="4274899978"/>
                    </a:ext>
                  </a:extLst>
                </a:gridCol>
                <a:gridCol w="221501">
                  <a:extLst>
                    <a:ext uri="{9D8B030D-6E8A-4147-A177-3AD203B41FA5}">
                      <a16:colId xmlns:a16="http://schemas.microsoft.com/office/drawing/2014/main" val="3798662066"/>
                    </a:ext>
                  </a:extLst>
                </a:gridCol>
                <a:gridCol w="221501">
                  <a:extLst>
                    <a:ext uri="{9D8B030D-6E8A-4147-A177-3AD203B41FA5}">
                      <a16:colId xmlns:a16="http://schemas.microsoft.com/office/drawing/2014/main" val="1501393587"/>
                    </a:ext>
                  </a:extLst>
                </a:gridCol>
                <a:gridCol w="221501">
                  <a:extLst>
                    <a:ext uri="{9D8B030D-6E8A-4147-A177-3AD203B41FA5}">
                      <a16:colId xmlns:a16="http://schemas.microsoft.com/office/drawing/2014/main" val="3064437636"/>
                    </a:ext>
                  </a:extLst>
                </a:gridCol>
                <a:gridCol w="221501">
                  <a:extLst>
                    <a:ext uri="{9D8B030D-6E8A-4147-A177-3AD203B41FA5}">
                      <a16:colId xmlns:a16="http://schemas.microsoft.com/office/drawing/2014/main" val="2704123882"/>
                    </a:ext>
                  </a:extLst>
                </a:gridCol>
                <a:gridCol w="221501">
                  <a:extLst>
                    <a:ext uri="{9D8B030D-6E8A-4147-A177-3AD203B41FA5}">
                      <a16:colId xmlns:a16="http://schemas.microsoft.com/office/drawing/2014/main" val="3834066791"/>
                    </a:ext>
                  </a:extLst>
                </a:gridCol>
                <a:gridCol w="221501">
                  <a:extLst>
                    <a:ext uri="{9D8B030D-6E8A-4147-A177-3AD203B41FA5}">
                      <a16:colId xmlns:a16="http://schemas.microsoft.com/office/drawing/2014/main" val="967821340"/>
                    </a:ext>
                  </a:extLst>
                </a:gridCol>
                <a:gridCol w="221501">
                  <a:extLst>
                    <a:ext uri="{9D8B030D-6E8A-4147-A177-3AD203B41FA5}">
                      <a16:colId xmlns:a16="http://schemas.microsoft.com/office/drawing/2014/main" val="2144392226"/>
                    </a:ext>
                  </a:extLst>
                </a:gridCol>
                <a:gridCol w="221501">
                  <a:extLst>
                    <a:ext uri="{9D8B030D-6E8A-4147-A177-3AD203B41FA5}">
                      <a16:colId xmlns:a16="http://schemas.microsoft.com/office/drawing/2014/main" val="2419990609"/>
                    </a:ext>
                  </a:extLst>
                </a:gridCol>
                <a:gridCol w="221501">
                  <a:extLst>
                    <a:ext uri="{9D8B030D-6E8A-4147-A177-3AD203B41FA5}">
                      <a16:colId xmlns:a16="http://schemas.microsoft.com/office/drawing/2014/main" val="1686705581"/>
                    </a:ext>
                  </a:extLst>
                </a:gridCol>
                <a:gridCol w="221501">
                  <a:extLst>
                    <a:ext uri="{9D8B030D-6E8A-4147-A177-3AD203B41FA5}">
                      <a16:colId xmlns:a16="http://schemas.microsoft.com/office/drawing/2014/main" val="2424637957"/>
                    </a:ext>
                  </a:extLst>
                </a:gridCol>
                <a:gridCol w="221501">
                  <a:extLst>
                    <a:ext uri="{9D8B030D-6E8A-4147-A177-3AD203B41FA5}">
                      <a16:colId xmlns:a16="http://schemas.microsoft.com/office/drawing/2014/main" val="769003878"/>
                    </a:ext>
                  </a:extLst>
                </a:gridCol>
                <a:gridCol w="221501">
                  <a:extLst>
                    <a:ext uri="{9D8B030D-6E8A-4147-A177-3AD203B41FA5}">
                      <a16:colId xmlns:a16="http://schemas.microsoft.com/office/drawing/2014/main" val="711310092"/>
                    </a:ext>
                  </a:extLst>
                </a:gridCol>
                <a:gridCol w="221501">
                  <a:extLst>
                    <a:ext uri="{9D8B030D-6E8A-4147-A177-3AD203B41FA5}">
                      <a16:colId xmlns:a16="http://schemas.microsoft.com/office/drawing/2014/main" val="1615098369"/>
                    </a:ext>
                  </a:extLst>
                </a:gridCol>
                <a:gridCol w="221501">
                  <a:extLst>
                    <a:ext uri="{9D8B030D-6E8A-4147-A177-3AD203B41FA5}">
                      <a16:colId xmlns:a16="http://schemas.microsoft.com/office/drawing/2014/main" val="2634494439"/>
                    </a:ext>
                  </a:extLst>
                </a:gridCol>
                <a:gridCol w="221501">
                  <a:extLst>
                    <a:ext uri="{9D8B030D-6E8A-4147-A177-3AD203B41FA5}">
                      <a16:colId xmlns:a16="http://schemas.microsoft.com/office/drawing/2014/main" val="4223360907"/>
                    </a:ext>
                  </a:extLst>
                </a:gridCol>
                <a:gridCol w="221501">
                  <a:extLst>
                    <a:ext uri="{9D8B030D-6E8A-4147-A177-3AD203B41FA5}">
                      <a16:colId xmlns:a16="http://schemas.microsoft.com/office/drawing/2014/main" val="2658708208"/>
                    </a:ext>
                  </a:extLst>
                </a:gridCol>
                <a:gridCol w="229187">
                  <a:extLst>
                    <a:ext uri="{9D8B030D-6E8A-4147-A177-3AD203B41FA5}">
                      <a16:colId xmlns:a16="http://schemas.microsoft.com/office/drawing/2014/main" val="3985768614"/>
                    </a:ext>
                  </a:extLst>
                </a:gridCol>
              </a:tblGrid>
              <a:tr h="234000">
                <a:tc>
                  <a:txBody>
                    <a:bodyPr/>
                    <a:lstStyle/>
                    <a:p>
                      <a:r>
                        <a:rPr lang="ja-JP" altLang="en-US" sz="800" b="0" dirty="0">
                          <a:solidFill>
                            <a:schemeClr val="tx1"/>
                          </a:solidFill>
                          <a:latin typeface="Meiryo UI" panose="020B0604030504040204" pitchFamily="50" charset="-128"/>
                          <a:ea typeface="Meiryo UI" panose="020B0604030504040204" pitchFamily="50" charset="-128"/>
                        </a:rPr>
                        <a:t>☆警戒基準の指標①を満たした日から起算して</a:t>
                      </a:r>
                      <a:r>
                        <a:rPr lang="en-US" altLang="ja-JP" sz="800" b="0" dirty="0">
                          <a:solidFill>
                            <a:schemeClr val="tx1"/>
                          </a:solidFill>
                          <a:latin typeface="Meiryo UI" panose="020B0604030504040204" pitchFamily="50" charset="-128"/>
                          <a:ea typeface="Meiryo UI" panose="020B0604030504040204" pitchFamily="50" charset="-128"/>
                        </a:rPr>
                        <a:t>25</a:t>
                      </a:r>
                      <a:r>
                        <a:rPr lang="ja-JP" altLang="en-US" sz="800" b="0" dirty="0">
                          <a:solidFill>
                            <a:schemeClr val="tx1"/>
                          </a:solidFill>
                          <a:latin typeface="Meiryo UI" panose="020B0604030504040204" pitchFamily="50" charset="-128"/>
                          <a:ea typeface="Meiryo UI" panose="020B0604030504040204" pitchFamily="50" charset="-128"/>
                        </a:rPr>
                        <a:t>日以内に重症病床使用率が</a:t>
                      </a:r>
                      <a:r>
                        <a:rPr lang="en-US" altLang="ja-JP" sz="800" b="0" dirty="0">
                          <a:solidFill>
                            <a:schemeClr val="tx1"/>
                          </a:solidFill>
                          <a:latin typeface="Meiryo UI" panose="020B0604030504040204" pitchFamily="50" charset="-128"/>
                          <a:ea typeface="Meiryo UI" panose="020B0604030504040204" pitchFamily="50" charset="-128"/>
                        </a:rPr>
                        <a:t>60%</a:t>
                      </a:r>
                      <a:r>
                        <a:rPr lang="ja-JP" altLang="en-US" sz="800" b="0" dirty="0">
                          <a:solidFill>
                            <a:schemeClr val="tx1"/>
                          </a:solidFill>
                          <a:latin typeface="Meiryo UI" panose="020B0604030504040204" pitchFamily="50" charset="-128"/>
                          <a:ea typeface="Meiryo UI" panose="020B0604030504040204" pitchFamily="50" charset="-128"/>
                        </a:rPr>
                        <a:t>以上</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algn="ctr"/>
                      <a:endParaRPr kumimoji="1" lang="en-US" altLang="ja-JP" sz="700" b="0" dirty="0">
                        <a:solidFill>
                          <a:schemeClr val="tx1"/>
                        </a:solidFill>
                        <a:latin typeface="ＭＳ ゴシック" panose="020B0609070205080204" pitchFamily="49" charset="-128"/>
                        <a:ea typeface="ＭＳ ゴシック" panose="020B0609070205080204" pitchFamily="49" charset="-128"/>
                      </a:endParaRPr>
                    </a:p>
                  </a:txBody>
                  <a:tcPr anchor="ctr">
                    <a:solidFill>
                      <a:schemeClr val="accent1">
                        <a:lumMod val="40000"/>
                        <a:lumOff val="60000"/>
                      </a:schemeClr>
                    </a:solidFill>
                  </a:tcPr>
                </a:tc>
                <a:tc>
                  <a:txBody>
                    <a:bodyPr/>
                    <a:lstStyle/>
                    <a:p>
                      <a:pPr algn="ctr"/>
                      <a:endParaRPr kumimoji="1" lang="ja-JP" altLang="en-US" sz="700" b="0" dirty="0">
                        <a:solidFill>
                          <a:schemeClr val="tx1"/>
                        </a:solidFill>
                        <a:latin typeface="ＭＳ ゴシック" panose="020B0609070205080204" pitchFamily="49" charset="-128"/>
                        <a:ea typeface="ＭＳ ゴシック" panose="020B0609070205080204" pitchFamily="49" charset="-128"/>
                      </a:endParaRPr>
                    </a:p>
                  </a:txBody>
                  <a:tcPr anchor="ctr">
                    <a:solidFill>
                      <a:schemeClr val="accent1">
                        <a:lumMod val="40000"/>
                        <a:lumOff val="60000"/>
                      </a:schemeClr>
                    </a:solidFill>
                  </a:tcPr>
                </a:tc>
                <a:tc>
                  <a:txBody>
                    <a:bodyPr/>
                    <a:lstStyle/>
                    <a:p>
                      <a:pPr algn="ctr"/>
                      <a:endParaRPr kumimoji="1" lang="ja-JP" altLang="en-US" sz="700" b="0" dirty="0">
                        <a:solidFill>
                          <a:schemeClr val="tx1"/>
                        </a:solidFill>
                        <a:latin typeface="ＭＳ ゴシック" panose="020B0609070205080204" pitchFamily="49" charset="-128"/>
                        <a:ea typeface="ＭＳ ゴシック" panose="020B0609070205080204" pitchFamily="49" charset="-128"/>
                      </a:endParaRPr>
                    </a:p>
                  </a:txBody>
                  <a:tcPr anchor="ctr">
                    <a:solidFill>
                      <a:schemeClr val="accent1">
                        <a:lumMod val="40000"/>
                        <a:lumOff val="60000"/>
                      </a:schemeClr>
                    </a:solidFill>
                  </a:tcPr>
                </a:tc>
                <a:tc>
                  <a:txBody>
                    <a:bodyPr/>
                    <a:lstStyle/>
                    <a:p>
                      <a:pPr algn="ctr"/>
                      <a:endParaRPr kumimoji="1" lang="ja-JP" altLang="en-US" sz="700" b="0" dirty="0">
                        <a:solidFill>
                          <a:schemeClr val="tx1"/>
                        </a:solidFill>
                        <a:latin typeface="ＭＳ ゴシック" panose="020B0609070205080204" pitchFamily="49" charset="-128"/>
                        <a:ea typeface="ＭＳ ゴシック" panose="020B0609070205080204" pitchFamily="49" charset="-128"/>
                      </a:endParaRPr>
                    </a:p>
                  </a:txBody>
                  <a:tcPr anchor="ctr">
                    <a:solidFill>
                      <a:schemeClr val="accent1">
                        <a:lumMod val="40000"/>
                        <a:lumOff val="60000"/>
                      </a:schemeClr>
                    </a:solidFill>
                  </a:tcPr>
                </a:tc>
                <a:tc>
                  <a:txBody>
                    <a:bodyPr/>
                    <a:lstStyle/>
                    <a:p>
                      <a:pPr algn="ctr"/>
                      <a:endParaRPr kumimoji="1" lang="ja-JP" altLang="en-US" sz="700" b="0" dirty="0">
                        <a:solidFill>
                          <a:schemeClr val="tx1"/>
                        </a:solidFill>
                        <a:latin typeface="ＭＳ ゴシック" panose="020B0609070205080204" pitchFamily="49" charset="-128"/>
                        <a:ea typeface="ＭＳ ゴシック" panose="020B0609070205080204" pitchFamily="49" charset="-128"/>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solidFill>
                      <a:schemeClr val="accent1">
                        <a:lumMod val="40000"/>
                        <a:lumOff val="60000"/>
                      </a:schemeClr>
                    </a:solidFill>
                  </a:tcPr>
                </a:tc>
                <a:extLst>
                  <a:ext uri="{0D108BD9-81ED-4DB2-BD59-A6C34878D82A}">
                    <a16:rowId xmlns:a16="http://schemas.microsoft.com/office/drawing/2014/main" val="1695015593"/>
                  </a:ext>
                </a:extLst>
              </a:tr>
            </a:tbl>
          </a:graphicData>
        </a:graphic>
      </p:graphicFrame>
      <p:sp>
        <p:nvSpPr>
          <p:cNvPr id="4" name="テキスト ボックス 3">
            <a:extLst>
              <a:ext uri="{FF2B5EF4-FFF2-40B4-BE49-F238E27FC236}">
                <a16:creationId xmlns:a16="http://schemas.microsoft.com/office/drawing/2014/main" id="{701AB323-05F3-403D-9EE7-CAE3C32AE597}"/>
              </a:ext>
            </a:extLst>
          </p:cNvPr>
          <p:cNvSpPr txBox="1"/>
          <p:nvPr/>
        </p:nvSpPr>
        <p:spPr>
          <a:xfrm>
            <a:off x="0" y="1"/>
            <a:ext cx="12192000" cy="461665"/>
          </a:xfrm>
          <a:prstGeom prst="rect">
            <a:avLst/>
          </a:prstGeom>
          <a:solidFill>
            <a:schemeClr val="accent1">
              <a:lumMod val="75000"/>
            </a:schemeClr>
          </a:solidFill>
        </p:spPr>
        <p:txBody>
          <a:bodyPr wrap="square" rtlCol="0">
            <a:spAutoFit/>
          </a:bodyPr>
          <a:lstStyle/>
          <a:p>
            <a:pPr algn="ctr"/>
            <a:r>
              <a:rPr lang="ja-JP" altLang="en-US" sz="2400" b="1" dirty="0">
                <a:solidFill>
                  <a:schemeClr val="bg1"/>
                </a:solidFill>
                <a:latin typeface="Meiryo UI" panose="020B0604030504040204" pitchFamily="50" charset="-128"/>
                <a:ea typeface="Meiryo UI" panose="020B0604030504040204" pitchFamily="50" charset="-128"/>
              </a:rPr>
              <a:t>見直し案の指標・基準を過去の実績に当てはめた場合</a:t>
            </a:r>
          </a:p>
        </p:txBody>
      </p:sp>
      <p:sp>
        <p:nvSpPr>
          <p:cNvPr id="14" name="テキスト ボックス 13">
            <a:extLst>
              <a:ext uri="{FF2B5EF4-FFF2-40B4-BE49-F238E27FC236}">
                <a16:creationId xmlns:a16="http://schemas.microsoft.com/office/drawing/2014/main" id="{CFEEDE91-67D7-4DEB-ABF9-DD2D28AD079D}"/>
              </a:ext>
            </a:extLst>
          </p:cNvPr>
          <p:cNvSpPr txBox="1"/>
          <p:nvPr/>
        </p:nvSpPr>
        <p:spPr>
          <a:xfrm>
            <a:off x="11852849" y="6488668"/>
            <a:ext cx="616770" cy="369332"/>
          </a:xfrm>
          <a:prstGeom prst="rect">
            <a:avLst/>
          </a:prstGeom>
          <a:noFill/>
        </p:spPr>
        <p:txBody>
          <a:bodyPr wrap="square" rtlCol="0">
            <a:spAutoFit/>
          </a:bodyPr>
          <a:lstStyle/>
          <a:p>
            <a:r>
              <a:rPr lang="en-US" altLang="ja-JP" dirty="0"/>
              <a:t>8</a:t>
            </a:r>
            <a:endParaRPr kumimoji="1" lang="ja-JP" altLang="en-US" dirty="0"/>
          </a:p>
        </p:txBody>
      </p:sp>
      <p:graphicFrame>
        <p:nvGraphicFramePr>
          <p:cNvPr id="15" name="表 14"/>
          <p:cNvGraphicFramePr>
            <a:graphicFrameLocks noGrp="1"/>
          </p:cNvGraphicFramePr>
          <p:nvPr>
            <p:extLst/>
          </p:nvPr>
        </p:nvGraphicFramePr>
        <p:xfrm>
          <a:off x="160019" y="853562"/>
          <a:ext cx="11965731" cy="1632439"/>
        </p:xfrm>
        <a:graphic>
          <a:graphicData uri="http://schemas.openxmlformats.org/drawingml/2006/table">
            <a:tbl>
              <a:tblPr firstRow="1" bandRow="1">
                <a:tableStyleId>{5C22544A-7EE6-4342-B048-85BDC9FD1C3A}</a:tableStyleId>
              </a:tblPr>
              <a:tblGrid>
                <a:gridCol w="4653327">
                  <a:extLst>
                    <a:ext uri="{9D8B030D-6E8A-4147-A177-3AD203B41FA5}">
                      <a16:colId xmlns:a16="http://schemas.microsoft.com/office/drawing/2014/main" val="1298223027"/>
                    </a:ext>
                  </a:extLst>
                </a:gridCol>
                <a:gridCol w="221588">
                  <a:extLst>
                    <a:ext uri="{9D8B030D-6E8A-4147-A177-3AD203B41FA5}">
                      <a16:colId xmlns:a16="http://schemas.microsoft.com/office/drawing/2014/main" val="2942705763"/>
                    </a:ext>
                  </a:extLst>
                </a:gridCol>
                <a:gridCol w="221588">
                  <a:extLst>
                    <a:ext uri="{9D8B030D-6E8A-4147-A177-3AD203B41FA5}">
                      <a16:colId xmlns:a16="http://schemas.microsoft.com/office/drawing/2014/main" val="247408858"/>
                    </a:ext>
                  </a:extLst>
                </a:gridCol>
                <a:gridCol w="221588">
                  <a:extLst>
                    <a:ext uri="{9D8B030D-6E8A-4147-A177-3AD203B41FA5}">
                      <a16:colId xmlns:a16="http://schemas.microsoft.com/office/drawing/2014/main" val="1990340750"/>
                    </a:ext>
                  </a:extLst>
                </a:gridCol>
                <a:gridCol w="221588">
                  <a:extLst>
                    <a:ext uri="{9D8B030D-6E8A-4147-A177-3AD203B41FA5}">
                      <a16:colId xmlns:a16="http://schemas.microsoft.com/office/drawing/2014/main" val="1903158259"/>
                    </a:ext>
                  </a:extLst>
                </a:gridCol>
                <a:gridCol w="221588">
                  <a:extLst>
                    <a:ext uri="{9D8B030D-6E8A-4147-A177-3AD203B41FA5}">
                      <a16:colId xmlns:a16="http://schemas.microsoft.com/office/drawing/2014/main" val="1218356341"/>
                    </a:ext>
                  </a:extLst>
                </a:gridCol>
                <a:gridCol w="221588">
                  <a:extLst>
                    <a:ext uri="{9D8B030D-6E8A-4147-A177-3AD203B41FA5}">
                      <a16:colId xmlns:a16="http://schemas.microsoft.com/office/drawing/2014/main" val="2495349703"/>
                    </a:ext>
                  </a:extLst>
                </a:gridCol>
                <a:gridCol w="221588">
                  <a:extLst>
                    <a:ext uri="{9D8B030D-6E8A-4147-A177-3AD203B41FA5}">
                      <a16:colId xmlns:a16="http://schemas.microsoft.com/office/drawing/2014/main" val="1851414831"/>
                    </a:ext>
                  </a:extLst>
                </a:gridCol>
                <a:gridCol w="221588">
                  <a:extLst>
                    <a:ext uri="{9D8B030D-6E8A-4147-A177-3AD203B41FA5}">
                      <a16:colId xmlns:a16="http://schemas.microsoft.com/office/drawing/2014/main" val="145271691"/>
                    </a:ext>
                  </a:extLst>
                </a:gridCol>
                <a:gridCol w="221588">
                  <a:extLst>
                    <a:ext uri="{9D8B030D-6E8A-4147-A177-3AD203B41FA5}">
                      <a16:colId xmlns:a16="http://schemas.microsoft.com/office/drawing/2014/main" val="2087720882"/>
                    </a:ext>
                  </a:extLst>
                </a:gridCol>
                <a:gridCol w="221588">
                  <a:extLst>
                    <a:ext uri="{9D8B030D-6E8A-4147-A177-3AD203B41FA5}">
                      <a16:colId xmlns:a16="http://schemas.microsoft.com/office/drawing/2014/main" val="482375556"/>
                    </a:ext>
                  </a:extLst>
                </a:gridCol>
                <a:gridCol w="221588">
                  <a:extLst>
                    <a:ext uri="{9D8B030D-6E8A-4147-A177-3AD203B41FA5}">
                      <a16:colId xmlns:a16="http://schemas.microsoft.com/office/drawing/2014/main" val="3986247687"/>
                    </a:ext>
                  </a:extLst>
                </a:gridCol>
                <a:gridCol w="221588">
                  <a:extLst>
                    <a:ext uri="{9D8B030D-6E8A-4147-A177-3AD203B41FA5}">
                      <a16:colId xmlns:a16="http://schemas.microsoft.com/office/drawing/2014/main" val="3101145836"/>
                    </a:ext>
                  </a:extLst>
                </a:gridCol>
                <a:gridCol w="221588">
                  <a:extLst>
                    <a:ext uri="{9D8B030D-6E8A-4147-A177-3AD203B41FA5}">
                      <a16:colId xmlns:a16="http://schemas.microsoft.com/office/drawing/2014/main" val="1185479794"/>
                    </a:ext>
                  </a:extLst>
                </a:gridCol>
                <a:gridCol w="221588">
                  <a:extLst>
                    <a:ext uri="{9D8B030D-6E8A-4147-A177-3AD203B41FA5}">
                      <a16:colId xmlns:a16="http://schemas.microsoft.com/office/drawing/2014/main" val="1821786949"/>
                    </a:ext>
                  </a:extLst>
                </a:gridCol>
                <a:gridCol w="221588">
                  <a:extLst>
                    <a:ext uri="{9D8B030D-6E8A-4147-A177-3AD203B41FA5}">
                      <a16:colId xmlns:a16="http://schemas.microsoft.com/office/drawing/2014/main" val="364457766"/>
                    </a:ext>
                  </a:extLst>
                </a:gridCol>
                <a:gridCol w="221588">
                  <a:extLst>
                    <a:ext uri="{9D8B030D-6E8A-4147-A177-3AD203B41FA5}">
                      <a16:colId xmlns:a16="http://schemas.microsoft.com/office/drawing/2014/main" val="4274899978"/>
                    </a:ext>
                  </a:extLst>
                </a:gridCol>
                <a:gridCol w="221588">
                  <a:extLst>
                    <a:ext uri="{9D8B030D-6E8A-4147-A177-3AD203B41FA5}">
                      <a16:colId xmlns:a16="http://schemas.microsoft.com/office/drawing/2014/main" val="3798662066"/>
                    </a:ext>
                  </a:extLst>
                </a:gridCol>
                <a:gridCol w="221588">
                  <a:extLst>
                    <a:ext uri="{9D8B030D-6E8A-4147-A177-3AD203B41FA5}">
                      <a16:colId xmlns:a16="http://schemas.microsoft.com/office/drawing/2014/main" val="1501393587"/>
                    </a:ext>
                  </a:extLst>
                </a:gridCol>
                <a:gridCol w="221588">
                  <a:extLst>
                    <a:ext uri="{9D8B030D-6E8A-4147-A177-3AD203B41FA5}">
                      <a16:colId xmlns:a16="http://schemas.microsoft.com/office/drawing/2014/main" val="3064437636"/>
                    </a:ext>
                  </a:extLst>
                </a:gridCol>
                <a:gridCol w="221588">
                  <a:extLst>
                    <a:ext uri="{9D8B030D-6E8A-4147-A177-3AD203B41FA5}">
                      <a16:colId xmlns:a16="http://schemas.microsoft.com/office/drawing/2014/main" val="2704123882"/>
                    </a:ext>
                  </a:extLst>
                </a:gridCol>
                <a:gridCol w="221588">
                  <a:extLst>
                    <a:ext uri="{9D8B030D-6E8A-4147-A177-3AD203B41FA5}">
                      <a16:colId xmlns:a16="http://schemas.microsoft.com/office/drawing/2014/main" val="3834066791"/>
                    </a:ext>
                  </a:extLst>
                </a:gridCol>
                <a:gridCol w="221588">
                  <a:extLst>
                    <a:ext uri="{9D8B030D-6E8A-4147-A177-3AD203B41FA5}">
                      <a16:colId xmlns:a16="http://schemas.microsoft.com/office/drawing/2014/main" val="967821340"/>
                    </a:ext>
                  </a:extLst>
                </a:gridCol>
                <a:gridCol w="221588">
                  <a:extLst>
                    <a:ext uri="{9D8B030D-6E8A-4147-A177-3AD203B41FA5}">
                      <a16:colId xmlns:a16="http://schemas.microsoft.com/office/drawing/2014/main" val="2144392226"/>
                    </a:ext>
                  </a:extLst>
                </a:gridCol>
                <a:gridCol w="221588">
                  <a:extLst>
                    <a:ext uri="{9D8B030D-6E8A-4147-A177-3AD203B41FA5}">
                      <a16:colId xmlns:a16="http://schemas.microsoft.com/office/drawing/2014/main" val="2419990609"/>
                    </a:ext>
                  </a:extLst>
                </a:gridCol>
                <a:gridCol w="221588">
                  <a:extLst>
                    <a:ext uri="{9D8B030D-6E8A-4147-A177-3AD203B41FA5}">
                      <a16:colId xmlns:a16="http://schemas.microsoft.com/office/drawing/2014/main" val="1686705581"/>
                    </a:ext>
                  </a:extLst>
                </a:gridCol>
                <a:gridCol w="221588">
                  <a:extLst>
                    <a:ext uri="{9D8B030D-6E8A-4147-A177-3AD203B41FA5}">
                      <a16:colId xmlns:a16="http://schemas.microsoft.com/office/drawing/2014/main" val="2424637957"/>
                    </a:ext>
                  </a:extLst>
                </a:gridCol>
                <a:gridCol w="221588">
                  <a:extLst>
                    <a:ext uri="{9D8B030D-6E8A-4147-A177-3AD203B41FA5}">
                      <a16:colId xmlns:a16="http://schemas.microsoft.com/office/drawing/2014/main" val="2655238473"/>
                    </a:ext>
                  </a:extLst>
                </a:gridCol>
                <a:gridCol w="221588">
                  <a:extLst>
                    <a:ext uri="{9D8B030D-6E8A-4147-A177-3AD203B41FA5}">
                      <a16:colId xmlns:a16="http://schemas.microsoft.com/office/drawing/2014/main" val="2385809549"/>
                    </a:ext>
                  </a:extLst>
                </a:gridCol>
                <a:gridCol w="221588">
                  <a:extLst>
                    <a:ext uri="{9D8B030D-6E8A-4147-A177-3AD203B41FA5}">
                      <a16:colId xmlns:a16="http://schemas.microsoft.com/office/drawing/2014/main" val="2301662630"/>
                    </a:ext>
                  </a:extLst>
                </a:gridCol>
                <a:gridCol w="221588">
                  <a:extLst>
                    <a:ext uri="{9D8B030D-6E8A-4147-A177-3AD203B41FA5}">
                      <a16:colId xmlns:a16="http://schemas.microsoft.com/office/drawing/2014/main" val="3334436568"/>
                    </a:ext>
                  </a:extLst>
                </a:gridCol>
                <a:gridCol w="221588">
                  <a:extLst>
                    <a:ext uri="{9D8B030D-6E8A-4147-A177-3AD203B41FA5}">
                      <a16:colId xmlns:a16="http://schemas.microsoft.com/office/drawing/2014/main" val="1477457892"/>
                    </a:ext>
                  </a:extLst>
                </a:gridCol>
                <a:gridCol w="221588">
                  <a:extLst>
                    <a:ext uri="{9D8B030D-6E8A-4147-A177-3AD203B41FA5}">
                      <a16:colId xmlns:a16="http://schemas.microsoft.com/office/drawing/2014/main" val="31442656"/>
                    </a:ext>
                  </a:extLst>
                </a:gridCol>
                <a:gridCol w="221588">
                  <a:extLst>
                    <a:ext uri="{9D8B030D-6E8A-4147-A177-3AD203B41FA5}">
                      <a16:colId xmlns:a16="http://schemas.microsoft.com/office/drawing/2014/main" val="2691843969"/>
                    </a:ext>
                  </a:extLst>
                </a:gridCol>
              </a:tblGrid>
              <a:tr h="456204">
                <a:tc>
                  <a:txBody>
                    <a:bodyPr/>
                    <a:lstStyle/>
                    <a:p>
                      <a:r>
                        <a:rPr kumimoji="1" lang="ja-JP" altLang="en-US" sz="700" b="0" dirty="0">
                          <a:latin typeface="ＭＳ ゴシック" panose="020B0609070205080204" pitchFamily="49" charset="-128"/>
                          <a:ea typeface="ＭＳ ゴシック" panose="020B0609070205080204" pitchFamily="49" charset="-128"/>
                        </a:rPr>
                        <a:t>指標</a:t>
                      </a:r>
                      <a:endParaRPr kumimoji="1" lang="en-US" altLang="ja-JP" sz="7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3/11</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12</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13</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14</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15</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16</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17</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18</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19</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20</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21</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22</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23</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24</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25</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26</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27</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28</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29</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30</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31</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4/</a:t>
                      </a:r>
                      <a:r>
                        <a:rPr kumimoji="1" lang="ja-JP" altLang="en-US" sz="600" b="0" dirty="0">
                          <a:latin typeface="ＭＳ ゴシック" panose="020B0609070205080204" pitchFamily="49" charset="-128"/>
                          <a:ea typeface="ＭＳ ゴシック" panose="020B0609070205080204" pitchFamily="49" charset="-128"/>
                        </a:rPr>
                        <a:t>１</a:t>
                      </a:r>
                    </a:p>
                  </a:txBody>
                  <a:tcPr anchor="ctr"/>
                </a:tc>
                <a:tc>
                  <a:txBody>
                    <a:bodyPr/>
                    <a:lstStyle/>
                    <a:p>
                      <a:pPr algn="ctr"/>
                      <a:r>
                        <a:rPr kumimoji="1" lang="ja-JP" altLang="en-US" sz="600" b="0" dirty="0">
                          <a:latin typeface="ＭＳ ゴシック" panose="020B0609070205080204" pitchFamily="49" charset="-128"/>
                          <a:ea typeface="ＭＳ ゴシック" panose="020B0609070205080204" pitchFamily="49" charset="-128"/>
                        </a:rPr>
                        <a:t>２</a:t>
                      </a:r>
                    </a:p>
                  </a:txBody>
                  <a:tcPr anchor="ctr"/>
                </a:tc>
                <a:tc>
                  <a:txBody>
                    <a:bodyPr/>
                    <a:lstStyle/>
                    <a:p>
                      <a:pPr algn="ctr"/>
                      <a:r>
                        <a:rPr kumimoji="1" lang="ja-JP" altLang="en-US" sz="600" b="0" dirty="0">
                          <a:latin typeface="ＭＳ ゴシック" panose="020B0609070205080204" pitchFamily="49" charset="-128"/>
                          <a:ea typeface="ＭＳ ゴシック" panose="020B0609070205080204" pitchFamily="49" charset="-128"/>
                        </a:rPr>
                        <a:t>３</a:t>
                      </a:r>
                    </a:p>
                  </a:txBody>
                  <a:tcPr anchor="ctr"/>
                </a:tc>
                <a:tc>
                  <a:txBody>
                    <a:bodyPr/>
                    <a:lstStyle/>
                    <a:p>
                      <a:pPr algn="ctr"/>
                      <a:r>
                        <a:rPr kumimoji="1" lang="ja-JP" altLang="en-US" sz="600" b="0" dirty="0">
                          <a:latin typeface="ＭＳ ゴシック" panose="020B0609070205080204" pitchFamily="49" charset="-128"/>
                          <a:ea typeface="ＭＳ ゴシック" panose="020B0609070205080204" pitchFamily="49" charset="-128"/>
                        </a:rPr>
                        <a:t>４</a:t>
                      </a:r>
                    </a:p>
                  </a:txBody>
                  <a:tcPr anchor="ctr"/>
                </a:tc>
                <a:tc>
                  <a:txBody>
                    <a:bodyPr/>
                    <a:lstStyle/>
                    <a:p>
                      <a:pPr algn="ctr"/>
                      <a:r>
                        <a:rPr kumimoji="1" lang="ja-JP" altLang="en-US" sz="600" b="0" dirty="0">
                          <a:latin typeface="ＭＳ ゴシック" panose="020B0609070205080204" pitchFamily="49" charset="-128"/>
                          <a:ea typeface="ＭＳ ゴシック" panose="020B0609070205080204" pitchFamily="49" charset="-128"/>
                        </a:rPr>
                        <a:t>５</a:t>
                      </a:r>
                    </a:p>
                  </a:txBody>
                  <a:tcPr anchor="ctr"/>
                </a:tc>
                <a:tc>
                  <a:txBody>
                    <a:bodyPr/>
                    <a:lstStyle/>
                    <a:p>
                      <a:pPr algn="ctr"/>
                      <a:r>
                        <a:rPr kumimoji="1" lang="ja-JP" altLang="en-US" sz="600" b="0" dirty="0">
                          <a:latin typeface="ＭＳ ゴシック" panose="020B0609070205080204" pitchFamily="49" charset="-128"/>
                          <a:ea typeface="ＭＳ ゴシック" panose="020B0609070205080204" pitchFamily="49" charset="-128"/>
                        </a:rPr>
                        <a:t>６</a:t>
                      </a:r>
                    </a:p>
                  </a:txBody>
                  <a:tcPr anchor="ctr"/>
                </a:tc>
                <a:tc>
                  <a:txBody>
                    <a:bodyPr/>
                    <a:lstStyle/>
                    <a:p>
                      <a:pPr algn="ctr"/>
                      <a:r>
                        <a:rPr kumimoji="1" lang="ja-JP" altLang="en-US" sz="600" b="0" dirty="0">
                          <a:latin typeface="ＭＳ ゴシック" panose="020B0609070205080204" pitchFamily="49" charset="-128"/>
                          <a:ea typeface="ＭＳ ゴシック" panose="020B0609070205080204" pitchFamily="49" charset="-128"/>
                        </a:rPr>
                        <a:t>７</a:t>
                      </a:r>
                    </a:p>
                  </a:txBody>
                  <a:tcPr anchor="ctr"/>
                </a:tc>
                <a:tc>
                  <a:txBody>
                    <a:bodyPr/>
                    <a:lstStyle/>
                    <a:p>
                      <a:pPr algn="ctr"/>
                      <a:r>
                        <a:rPr kumimoji="1" lang="ja-JP" altLang="en-US" sz="600" b="0" dirty="0">
                          <a:latin typeface="ＭＳ ゴシック" panose="020B0609070205080204" pitchFamily="49" charset="-128"/>
                          <a:ea typeface="ＭＳ ゴシック" panose="020B0609070205080204" pitchFamily="49" charset="-128"/>
                        </a:rPr>
                        <a:t>８</a:t>
                      </a:r>
                    </a:p>
                  </a:txBody>
                  <a:tcPr anchor="ctr"/>
                </a:tc>
                <a:tc>
                  <a:txBody>
                    <a:bodyPr/>
                    <a:lstStyle/>
                    <a:p>
                      <a:pPr algn="ctr"/>
                      <a:r>
                        <a:rPr kumimoji="1" lang="ja-JP" altLang="en-US" sz="600" b="0" dirty="0">
                          <a:latin typeface="ＭＳ ゴシック" panose="020B0609070205080204" pitchFamily="49" charset="-128"/>
                          <a:ea typeface="ＭＳ ゴシック" panose="020B0609070205080204" pitchFamily="49" charset="-128"/>
                        </a:rPr>
                        <a:t>９</a:t>
                      </a: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10</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11</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12</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962293515"/>
                  </a:ext>
                </a:extLst>
              </a:tr>
              <a:tr h="272059">
                <a:tc>
                  <a:txBody>
                    <a:bodyPr/>
                    <a:lstStyle/>
                    <a:p>
                      <a:r>
                        <a:rPr lang="ja-JP" altLang="en-US" sz="800" dirty="0">
                          <a:latin typeface="Meiryo UI" panose="020B0604030504040204" pitchFamily="50" charset="-128"/>
                          <a:ea typeface="Meiryo UI" panose="020B0604030504040204" pitchFamily="50" charset="-128"/>
                        </a:rPr>
                        <a:t>①新規陽性者におけるリンク不明者前週増加比</a:t>
                      </a:r>
                      <a:r>
                        <a:rPr lang="en-US" altLang="ja-JP" sz="800" dirty="0">
                          <a:latin typeface="Meiryo UI" panose="020B0604030504040204" pitchFamily="50" charset="-128"/>
                          <a:ea typeface="Meiryo UI" panose="020B0604030504040204" pitchFamily="50" charset="-128"/>
                        </a:rPr>
                        <a:t>1</a:t>
                      </a:r>
                      <a:r>
                        <a:rPr lang="ja-JP" altLang="en-US" sz="800" dirty="0">
                          <a:latin typeface="Meiryo UI" panose="020B0604030504040204" pitchFamily="50" charset="-128"/>
                          <a:ea typeface="Meiryo UI" panose="020B0604030504040204" pitchFamily="50" charset="-128"/>
                        </a:rPr>
                        <a:t>以上かつ②が</a:t>
                      </a:r>
                      <a:r>
                        <a:rPr lang="en-US" altLang="ja-JP" sz="800" dirty="0">
                          <a:latin typeface="Meiryo UI" panose="020B0604030504040204" pitchFamily="50" charset="-128"/>
                          <a:ea typeface="Meiryo UI" panose="020B0604030504040204" pitchFamily="50" charset="-128"/>
                        </a:rPr>
                        <a:t>5</a:t>
                      </a:r>
                      <a:r>
                        <a:rPr lang="ja-JP" altLang="en-US"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10</a:t>
                      </a:r>
                      <a:r>
                        <a:rPr lang="ja-JP" altLang="en-US" sz="800" dirty="0">
                          <a:latin typeface="Meiryo UI" panose="020B0604030504040204" pitchFamily="50" charset="-128"/>
                          <a:ea typeface="Meiryo UI" panose="020B0604030504040204" pitchFamily="50" charset="-128"/>
                        </a:rPr>
                        <a:t>人以上</a:t>
                      </a:r>
                      <a:endParaRPr lang="en-US" altLang="ja-JP" sz="8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endParaRPr kumimoji="1" lang="en-US" altLang="ja-JP" sz="7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extLst>
                  <a:ext uri="{0D108BD9-81ED-4DB2-BD59-A6C34878D82A}">
                    <a16:rowId xmlns:a16="http://schemas.microsoft.com/office/drawing/2014/main" val="1044945419"/>
                  </a:ext>
                </a:extLst>
              </a:tr>
              <a:tr h="220671">
                <a:tc>
                  <a:txBody>
                    <a:bodyPr/>
                    <a:lstStyle/>
                    <a:p>
                      <a:r>
                        <a:rPr lang="ja-JP" altLang="en-US" sz="800" dirty="0">
                          <a:latin typeface="Meiryo UI" panose="020B0604030504040204" pitchFamily="50" charset="-128"/>
                          <a:ea typeface="Meiryo UI" panose="020B0604030504040204" pitchFamily="50" charset="-128"/>
                        </a:rPr>
                        <a:t>②新規陽性者におけるリンク不明者数</a:t>
                      </a:r>
                      <a:r>
                        <a:rPr lang="en-US" altLang="ja-JP" sz="800" dirty="0">
                          <a:latin typeface="Meiryo UI" panose="020B0604030504040204" pitchFamily="50" charset="-128"/>
                          <a:ea typeface="Meiryo UI" panose="020B0604030504040204" pitchFamily="50" charset="-128"/>
                        </a:rPr>
                        <a:t>5</a:t>
                      </a:r>
                      <a:r>
                        <a:rPr lang="ja-JP" altLang="en-US"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10</a:t>
                      </a:r>
                      <a:r>
                        <a:rPr lang="ja-JP" altLang="en-US" sz="800" dirty="0">
                          <a:latin typeface="Meiryo UI" panose="020B0604030504040204" pitchFamily="50" charset="-128"/>
                          <a:ea typeface="Meiryo UI" panose="020B0604030504040204" pitchFamily="50" charset="-128"/>
                        </a:rPr>
                        <a:t>人以上（警戒）／</a:t>
                      </a:r>
                      <a:r>
                        <a:rPr lang="en-US" altLang="ja-JP" sz="800" i="1" u="sng" dirty="0">
                          <a:latin typeface="Meiryo UI" panose="020B0604030504040204" pitchFamily="50" charset="-128"/>
                          <a:ea typeface="Meiryo UI" panose="020B0604030504040204" pitchFamily="50" charset="-128"/>
                        </a:rPr>
                        <a:t>10</a:t>
                      </a:r>
                      <a:r>
                        <a:rPr lang="ja-JP" altLang="en-US" sz="800" i="1" u="sng" dirty="0">
                          <a:latin typeface="Meiryo UI" panose="020B0604030504040204" pitchFamily="50" charset="-128"/>
                          <a:ea typeface="Meiryo UI" panose="020B0604030504040204" pitchFamily="50" charset="-128"/>
                        </a:rPr>
                        <a:t>人未満（警戒解除）</a:t>
                      </a:r>
                      <a:endParaRPr lang="ja-JP" altLang="en-US" sz="800" i="1" u="sng"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endParaRPr kumimoji="1" lang="en-US" altLang="ja-JP" sz="7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extLst>
                  <a:ext uri="{0D108BD9-81ED-4DB2-BD59-A6C34878D82A}">
                    <a16:rowId xmlns:a16="http://schemas.microsoft.com/office/drawing/2014/main" val="564320038"/>
                  </a:ext>
                </a:extLst>
              </a:tr>
              <a:tr h="2275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dirty="0">
                          <a:latin typeface="Meiryo UI" panose="020B0604030504040204" pitchFamily="50" charset="-128"/>
                          <a:ea typeface="Meiryo UI" panose="020B0604030504040204" pitchFamily="50" charset="-128"/>
                        </a:rPr>
                        <a:t>③直近</a:t>
                      </a:r>
                      <a:r>
                        <a:rPr lang="en-US" altLang="ja-JP" sz="800" dirty="0">
                          <a:latin typeface="Meiryo UI" panose="020B0604030504040204" pitchFamily="50" charset="-128"/>
                          <a:ea typeface="Meiryo UI" panose="020B0604030504040204" pitchFamily="50" charset="-128"/>
                        </a:rPr>
                        <a:t>7</a:t>
                      </a:r>
                      <a:r>
                        <a:rPr lang="ja-JP" altLang="en-US" sz="800" dirty="0">
                          <a:latin typeface="Meiryo UI" panose="020B0604030504040204" pitchFamily="50" charset="-128"/>
                          <a:ea typeface="Meiryo UI" panose="020B0604030504040204" pitchFamily="50" charset="-128"/>
                        </a:rPr>
                        <a:t>日間の合計新規陽性者数が</a:t>
                      </a:r>
                      <a:r>
                        <a:rPr lang="en-US" altLang="ja-JP" sz="800" dirty="0">
                          <a:latin typeface="Meiryo UI" panose="020B0604030504040204" pitchFamily="50" charset="-128"/>
                          <a:ea typeface="Meiryo UI" panose="020B0604030504040204" pitchFamily="50" charset="-128"/>
                        </a:rPr>
                        <a:t>120</a:t>
                      </a:r>
                      <a:r>
                        <a:rPr lang="ja-JP" altLang="en-US" sz="800" dirty="0">
                          <a:latin typeface="Meiryo UI" panose="020B0604030504040204" pitchFamily="50" charset="-128"/>
                          <a:ea typeface="Meiryo UI" panose="020B0604030504040204" pitchFamily="50" charset="-128"/>
                        </a:rPr>
                        <a:t>人以上かつ</a:t>
                      </a:r>
                      <a:r>
                        <a:rPr lang="en-US" altLang="ja-JP" sz="800" dirty="0">
                          <a:latin typeface="Meiryo UI" panose="020B0604030504040204" pitchFamily="50" charset="-128"/>
                          <a:ea typeface="Meiryo UI" panose="020B0604030504040204" pitchFamily="50" charset="-128"/>
                        </a:rPr>
                        <a:t>7</a:t>
                      </a:r>
                      <a:r>
                        <a:rPr lang="ja-JP" altLang="en-US" sz="800" dirty="0">
                          <a:latin typeface="Meiryo UI" panose="020B0604030504040204" pitchFamily="50" charset="-128"/>
                          <a:ea typeface="Meiryo UI" panose="020B0604030504040204" pitchFamily="50" charset="-128"/>
                        </a:rPr>
                        <a:t>日間累積新規陽性者数が</a:t>
                      </a:r>
                      <a:r>
                        <a:rPr lang="en-US" altLang="ja-JP" sz="800" dirty="0">
                          <a:latin typeface="Meiryo UI" panose="020B0604030504040204" pitchFamily="50" charset="-128"/>
                          <a:ea typeface="Meiryo UI" panose="020B0604030504040204" pitchFamily="50" charset="-128"/>
                        </a:rPr>
                        <a:t>4</a:t>
                      </a:r>
                      <a:r>
                        <a:rPr lang="ja-JP" altLang="en-US" sz="800" dirty="0">
                          <a:latin typeface="Meiryo UI" panose="020B0604030504040204" pitchFamily="50" charset="-128"/>
                          <a:ea typeface="Meiryo UI" panose="020B0604030504040204" pitchFamily="50" charset="-128"/>
                        </a:rPr>
                        <a:t>日連続増加</a:t>
                      </a:r>
                      <a:endParaRPr lang="en-US" altLang="ja-JP" sz="8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endParaRPr kumimoji="1" lang="en-US" altLang="ja-JP" sz="7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700" b="0" dirty="0">
                        <a:solidFill>
                          <a:schemeClr val="tx1"/>
                        </a:solidFill>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700" b="0" dirty="0">
                          <a:solidFill>
                            <a:schemeClr val="tx1"/>
                          </a:solidFill>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b="0" dirty="0">
                          <a:solidFill>
                            <a:schemeClr val="tx1"/>
                          </a:solidFill>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b="0" dirty="0">
                          <a:solidFill>
                            <a:schemeClr val="tx1"/>
                          </a:solidFill>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b="0" dirty="0">
                          <a:solidFill>
                            <a:schemeClr val="tx1"/>
                          </a:solidFill>
                          <a:latin typeface="ＭＳ ゴシック" panose="020B0609070205080204" pitchFamily="49" charset="-128"/>
                          <a:ea typeface="ＭＳ ゴシック" panose="020B0609070205080204" pitchFamily="49" charset="-128"/>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dirty="0">
                          <a:solidFill>
                            <a:schemeClr val="tx1"/>
                          </a:solidFill>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extLst>
                  <a:ext uri="{0D108BD9-81ED-4DB2-BD59-A6C34878D82A}">
                    <a16:rowId xmlns:a16="http://schemas.microsoft.com/office/drawing/2014/main" val="1695015593"/>
                  </a:ext>
                </a:extLst>
              </a:tr>
              <a:tr h="227503">
                <a:tc>
                  <a:txBody>
                    <a:bodyPr/>
                    <a:lstStyle/>
                    <a:p>
                      <a:r>
                        <a:rPr lang="ja-JP" altLang="en-US" sz="800" i="1" u="sng" dirty="0">
                          <a:latin typeface="Meiryo UI" panose="020B0604030504040204" pitchFamily="50" charset="-128"/>
                          <a:ea typeface="Meiryo UI" panose="020B0604030504040204" pitchFamily="50" charset="-128"/>
                        </a:rPr>
                        <a:t>④直近</a:t>
                      </a:r>
                      <a:r>
                        <a:rPr lang="en-US" altLang="ja-JP" sz="800" i="1" u="sng" dirty="0">
                          <a:latin typeface="Meiryo UI" panose="020B0604030504040204" pitchFamily="50" charset="-128"/>
                          <a:ea typeface="Meiryo UI" panose="020B0604030504040204" pitchFamily="50" charset="-128"/>
                        </a:rPr>
                        <a:t>1</a:t>
                      </a:r>
                      <a:r>
                        <a:rPr lang="ja-JP" altLang="en-US" sz="800" i="1" u="sng" dirty="0">
                          <a:latin typeface="Meiryo UI" panose="020B0604030504040204" pitchFamily="50" charset="-128"/>
                          <a:ea typeface="Meiryo UI" panose="020B0604030504040204" pitchFamily="50" charset="-128"/>
                        </a:rPr>
                        <a:t>週間の人口</a:t>
                      </a:r>
                      <a:r>
                        <a:rPr lang="en-US" altLang="ja-JP" sz="800" i="1" u="sng" dirty="0">
                          <a:latin typeface="Meiryo UI" panose="020B0604030504040204" pitchFamily="50" charset="-128"/>
                          <a:ea typeface="Meiryo UI" panose="020B0604030504040204" pitchFamily="50" charset="-128"/>
                        </a:rPr>
                        <a:t>10</a:t>
                      </a:r>
                      <a:r>
                        <a:rPr lang="ja-JP" altLang="en-US" sz="800" i="1" u="sng" dirty="0">
                          <a:latin typeface="Meiryo UI" panose="020B0604030504040204" pitchFamily="50" charset="-128"/>
                          <a:ea typeface="Meiryo UI" panose="020B0604030504040204" pitchFamily="50" charset="-128"/>
                        </a:rPr>
                        <a:t>万あたり新規陽性者数</a:t>
                      </a:r>
                      <a:r>
                        <a:rPr lang="en-US" altLang="ja-JP" sz="800" i="1" u="sng" dirty="0">
                          <a:latin typeface="Meiryo UI" panose="020B0604030504040204" pitchFamily="50" charset="-128"/>
                          <a:ea typeface="Meiryo UI" panose="020B0604030504040204" pitchFamily="50" charset="-128"/>
                        </a:rPr>
                        <a:t>0.5</a:t>
                      </a:r>
                      <a:r>
                        <a:rPr lang="ja-JP" altLang="en-US" sz="800" i="1" u="sng" dirty="0">
                          <a:latin typeface="Meiryo UI" panose="020B0604030504040204" pitchFamily="50" charset="-128"/>
                          <a:ea typeface="Meiryo UI" panose="020B0604030504040204" pitchFamily="50" charset="-128"/>
                        </a:rPr>
                        <a:t>人未満</a:t>
                      </a:r>
                      <a:endParaRPr lang="ja-JP" altLang="en-US" sz="800" i="1" u="sng"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extLst>
                  <a:ext uri="{0D108BD9-81ED-4DB2-BD59-A6C34878D82A}">
                    <a16:rowId xmlns:a16="http://schemas.microsoft.com/office/drawing/2014/main" val="4118150792"/>
                  </a:ext>
                </a:extLst>
              </a:tr>
              <a:tr h="2275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i="1" u="sng" dirty="0">
                          <a:latin typeface="Meiryo UI" panose="020B0604030504040204" pitchFamily="50" charset="-128"/>
                          <a:ea typeface="Meiryo UI" panose="020B0604030504040204" pitchFamily="50" charset="-128"/>
                        </a:rPr>
                        <a:t>⑤患者受入重症病床使用率</a:t>
                      </a:r>
                      <a:r>
                        <a:rPr lang="en-US" altLang="ja-JP" sz="800" i="1" u="sng" dirty="0">
                          <a:latin typeface="Meiryo UI" panose="020B0604030504040204" pitchFamily="50" charset="-128"/>
                          <a:ea typeface="Meiryo UI" panose="020B0604030504040204" pitchFamily="50" charset="-128"/>
                        </a:rPr>
                        <a:t>60%</a:t>
                      </a:r>
                      <a:r>
                        <a:rPr lang="ja-JP" altLang="en-US" sz="800" i="1" u="sng" dirty="0">
                          <a:latin typeface="Meiryo UI" panose="020B0604030504040204" pitchFamily="50" charset="-128"/>
                          <a:ea typeface="Meiryo UI" panose="020B0604030504040204" pitchFamily="50" charset="-128"/>
                        </a:rPr>
                        <a:t>未満</a:t>
                      </a:r>
                      <a:endParaRPr lang="en-US" altLang="ja-JP" sz="800" i="1" u="sng"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extLst>
                  <a:ext uri="{0D108BD9-81ED-4DB2-BD59-A6C34878D82A}">
                    <a16:rowId xmlns:a16="http://schemas.microsoft.com/office/drawing/2014/main" val="218556957"/>
                  </a:ext>
                </a:extLst>
              </a:tr>
            </a:tbl>
          </a:graphicData>
        </a:graphic>
      </p:graphicFrame>
      <p:sp>
        <p:nvSpPr>
          <p:cNvPr id="21" name="楕円 20">
            <a:extLst>
              <a:ext uri="{FF2B5EF4-FFF2-40B4-BE49-F238E27FC236}">
                <a16:creationId xmlns:a16="http://schemas.microsoft.com/office/drawing/2014/main" id="{60EFDDE3-F39E-435C-B95B-F3509DA6855D}"/>
              </a:ext>
            </a:extLst>
          </p:cNvPr>
          <p:cNvSpPr/>
          <p:nvPr/>
        </p:nvSpPr>
        <p:spPr>
          <a:xfrm>
            <a:off x="9513432" y="2545456"/>
            <a:ext cx="180000" cy="180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3" name="表 22">
            <a:extLst>
              <a:ext uri="{FF2B5EF4-FFF2-40B4-BE49-F238E27FC236}">
                <a16:creationId xmlns:a16="http://schemas.microsoft.com/office/drawing/2014/main" id="{C4B54C02-58BF-4951-ADD2-BE71C583CC15}"/>
              </a:ext>
            </a:extLst>
          </p:cNvPr>
          <p:cNvGraphicFramePr>
            <a:graphicFrameLocks noGrp="1"/>
          </p:cNvGraphicFramePr>
          <p:nvPr>
            <p:extLst/>
          </p:nvPr>
        </p:nvGraphicFramePr>
        <p:xfrm>
          <a:off x="157659" y="4288114"/>
          <a:ext cx="11961000" cy="1670447"/>
        </p:xfrm>
        <a:graphic>
          <a:graphicData uri="http://schemas.openxmlformats.org/drawingml/2006/table">
            <a:tbl>
              <a:tblPr firstRow="1" bandRow="1">
                <a:tableStyleId>{5C22544A-7EE6-4342-B048-85BDC9FD1C3A}</a:tableStyleId>
              </a:tblPr>
              <a:tblGrid>
                <a:gridCol w="239220">
                  <a:extLst>
                    <a:ext uri="{9D8B030D-6E8A-4147-A177-3AD203B41FA5}">
                      <a16:colId xmlns:a16="http://schemas.microsoft.com/office/drawing/2014/main" val="1298223027"/>
                    </a:ext>
                  </a:extLst>
                </a:gridCol>
                <a:gridCol w="239220">
                  <a:extLst>
                    <a:ext uri="{9D8B030D-6E8A-4147-A177-3AD203B41FA5}">
                      <a16:colId xmlns:a16="http://schemas.microsoft.com/office/drawing/2014/main" val="2129035463"/>
                    </a:ext>
                  </a:extLst>
                </a:gridCol>
                <a:gridCol w="239220">
                  <a:extLst>
                    <a:ext uri="{9D8B030D-6E8A-4147-A177-3AD203B41FA5}">
                      <a16:colId xmlns:a16="http://schemas.microsoft.com/office/drawing/2014/main" val="450903935"/>
                    </a:ext>
                  </a:extLst>
                </a:gridCol>
                <a:gridCol w="239220">
                  <a:extLst>
                    <a:ext uri="{9D8B030D-6E8A-4147-A177-3AD203B41FA5}">
                      <a16:colId xmlns:a16="http://schemas.microsoft.com/office/drawing/2014/main" val="52284054"/>
                    </a:ext>
                  </a:extLst>
                </a:gridCol>
                <a:gridCol w="239220">
                  <a:extLst>
                    <a:ext uri="{9D8B030D-6E8A-4147-A177-3AD203B41FA5}">
                      <a16:colId xmlns:a16="http://schemas.microsoft.com/office/drawing/2014/main" val="2804436626"/>
                    </a:ext>
                  </a:extLst>
                </a:gridCol>
                <a:gridCol w="239220">
                  <a:extLst>
                    <a:ext uri="{9D8B030D-6E8A-4147-A177-3AD203B41FA5}">
                      <a16:colId xmlns:a16="http://schemas.microsoft.com/office/drawing/2014/main" val="168916519"/>
                    </a:ext>
                  </a:extLst>
                </a:gridCol>
                <a:gridCol w="239220">
                  <a:extLst>
                    <a:ext uri="{9D8B030D-6E8A-4147-A177-3AD203B41FA5}">
                      <a16:colId xmlns:a16="http://schemas.microsoft.com/office/drawing/2014/main" val="1709705175"/>
                    </a:ext>
                  </a:extLst>
                </a:gridCol>
                <a:gridCol w="239220">
                  <a:extLst>
                    <a:ext uri="{9D8B030D-6E8A-4147-A177-3AD203B41FA5}">
                      <a16:colId xmlns:a16="http://schemas.microsoft.com/office/drawing/2014/main" val="3426003842"/>
                    </a:ext>
                  </a:extLst>
                </a:gridCol>
                <a:gridCol w="239220">
                  <a:extLst>
                    <a:ext uri="{9D8B030D-6E8A-4147-A177-3AD203B41FA5}">
                      <a16:colId xmlns:a16="http://schemas.microsoft.com/office/drawing/2014/main" val="3246177033"/>
                    </a:ext>
                  </a:extLst>
                </a:gridCol>
                <a:gridCol w="239220">
                  <a:extLst>
                    <a:ext uri="{9D8B030D-6E8A-4147-A177-3AD203B41FA5}">
                      <a16:colId xmlns:a16="http://schemas.microsoft.com/office/drawing/2014/main" val="3550312400"/>
                    </a:ext>
                  </a:extLst>
                </a:gridCol>
                <a:gridCol w="239220">
                  <a:extLst>
                    <a:ext uri="{9D8B030D-6E8A-4147-A177-3AD203B41FA5}">
                      <a16:colId xmlns:a16="http://schemas.microsoft.com/office/drawing/2014/main" val="2622726626"/>
                    </a:ext>
                  </a:extLst>
                </a:gridCol>
                <a:gridCol w="239220">
                  <a:extLst>
                    <a:ext uri="{9D8B030D-6E8A-4147-A177-3AD203B41FA5}">
                      <a16:colId xmlns:a16="http://schemas.microsoft.com/office/drawing/2014/main" val="1110900819"/>
                    </a:ext>
                  </a:extLst>
                </a:gridCol>
                <a:gridCol w="239220">
                  <a:extLst>
                    <a:ext uri="{9D8B030D-6E8A-4147-A177-3AD203B41FA5}">
                      <a16:colId xmlns:a16="http://schemas.microsoft.com/office/drawing/2014/main" val="3463862679"/>
                    </a:ext>
                  </a:extLst>
                </a:gridCol>
                <a:gridCol w="239220">
                  <a:extLst>
                    <a:ext uri="{9D8B030D-6E8A-4147-A177-3AD203B41FA5}">
                      <a16:colId xmlns:a16="http://schemas.microsoft.com/office/drawing/2014/main" val="2008482467"/>
                    </a:ext>
                  </a:extLst>
                </a:gridCol>
                <a:gridCol w="239220">
                  <a:extLst>
                    <a:ext uri="{9D8B030D-6E8A-4147-A177-3AD203B41FA5}">
                      <a16:colId xmlns:a16="http://schemas.microsoft.com/office/drawing/2014/main" val="2487939844"/>
                    </a:ext>
                  </a:extLst>
                </a:gridCol>
                <a:gridCol w="239220">
                  <a:extLst>
                    <a:ext uri="{9D8B030D-6E8A-4147-A177-3AD203B41FA5}">
                      <a16:colId xmlns:a16="http://schemas.microsoft.com/office/drawing/2014/main" val="3705830377"/>
                    </a:ext>
                  </a:extLst>
                </a:gridCol>
                <a:gridCol w="239220">
                  <a:extLst>
                    <a:ext uri="{9D8B030D-6E8A-4147-A177-3AD203B41FA5}">
                      <a16:colId xmlns:a16="http://schemas.microsoft.com/office/drawing/2014/main" val="431118746"/>
                    </a:ext>
                  </a:extLst>
                </a:gridCol>
                <a:gridCol w="239220">
                  <a:extLst>
                    <a:ext uri="{9D8B030D-6E8A-4147-A177-3AD203B41FA5}">
                      <a16:colId xmlns:a16="http://schemas.microsoft.com/office/drawing/2014/main" val="1650490320"/>
                    </a:ext>
                  </a:extLst>
                </a:gridCol>
                <a:gridCol w="239220">
                  <a:extLst>
                    <a:ext uri="{9D8B030D-6E8A-4147-A177-3AD203B41FA5}">
                      <a16:colId xmlns:a16="http://schemas.microsoft.com/office/drawing/2014/main" val="2848046951"/>
                    </a:ext>
                  </a:extLst>
                </a:gridCol>
                <a:gridCol w="239220">
                  <a:extLst>
                    <a:ext uri="{9D8B030D-6E8A-4147-A177-3AD203B41FA5}">
                      <a16:colId xmlns:a16="http://schemas.microsoft.com/office/drawing/2014/main" val="530876430"/>
                    </a:ext>
                  </a:extLst>
                </a:gridCol>
                <a:gridCol w="239220">
                  <a:extLst>
                    <a:ext uri="{9D8B030D-6E8A-4147-A177-3AD203B41FA5}">
                      <a16:colId xmlns:a16="http://schemas.microsoft.com/office/drawing/2014/main" val="3453551793"/>
                    </a:ext>
                  </a:extLst>
                </a:gridCol>
                <a:gridCol w="239220">
                  <a:extLst>
                    <a:ext uri="{9D8B030D-6E8A-4147-A177-3AD203B41FA5}">
                      <a16:colId xmlns:a16="http://schemas.microsoft.com/office/drawing/2014/main" val="1635966421"/>
                    </a:ext>
                  </a:extLst>
                </a:gridCol>
                <a:gridCol w="239220">
                  <a:extLst>
                    <a:ext uri="{9D8B030D-6E8A-4147-A177-3AD203B41FA5}">
                      <a16:colId xmlns:a16="http://schemas.microsoft.com/office/drawing/2014/main" val="2974476294"/>
                    </a:ext>
                  </a:extLst>
                </a:gridCol>
                <a:gridCol w="239220">
                  <a:extLst>
                    <a:ext uri="{9D8B030D-6E8A-4147-A177-3AD203B41FA5}">
                      <a16:colId xmlns:a16="http://schemas.microsoft.com/office/drawing/2014/main" val="2003783450"/>
                    </a:ext>
                  </a:extLst>
                </a:gridCol>
                <a:gridCol w="239220">
                  <a:extLst>
                    <a:ext uri="{9D8B030D-6E8A-4147-A177-3AD203B41FA5}">
                      <a16:colId xmlns:a16="http://schemas.microsoft.com/office/drawing/2014/main" val="462523215"/>
                    </a:ext>
                  </a:extLst>
                </a:gridCol>
                <a:gridCol w="239220">
                  <a:extLst>
                    <a:ext uri="{9D8B030D-6E8A-4147-A177-3AD203B41FA5}">
                      <a16:colId xmlns:a16="http://schemas.microsoft.com/office/drawing/2014/main" val="2591488467"/>
                    </a:ext>
                  </a:extLst>
                </a:gridCol>
                <a:gridCol w="239220">
                  <a:extLst>
                    <a:ext uri="{9D8B030D-6E8A-4147-A177-3AD203B41FA5}">
                      <a16:colId xmlns:a16="http://schemas.microsoft.com/office/drawing/2014/main" val="1166316874"/>
                    </a:ext>
                  </a:extLst>
                </a:gridCol>
                <a:gridCol w="239220">
                  <a:extLst>
                    <a:ext uri="{9D8B030D-6E8A-4147-A177-3AD203B41FA5}">
                      <a16:colId xmlns:a16="http://schemas.microsoft.com/office/drawing/2014/main" val="2880336585"/>
                    </a:ext>
                  </a:extLst>
                </a:gridCol>
                <a:gridCol w="239220">
                  <a:extLst>
                    <a:ext uri="{9D8B030D-6E8A-4147-A177-3AD203B41FA5}">
                      <a16:colId xmlns:a16="http://schemas.microsoft.com/office/drawing/2014/main" val="2223311066"/>
                    </a:ext>
                  </a:extLst>
                </a:gridCol>
                <a:gridCol w="239220">
                  <a:extLst>
                    <a:ext uri="{9D8B030D-6E8A-4147-A177-3AD203B41FA5}">
                      <a16:colId xmlns:a16="http://schemas.microsoft.com/office/drawing/2014/main" val="2250187417"/>
                    </a:ext>
                  </a:extLst>
                </a:gridCol>
                <a:gridCol w="239220">
                  <a:extLst>
                    <a:ext uri="{9D8B030D-6E8A-4147-A177-3AD203B41FA5}">
                      <a16:colId xmlns:a16="http://schemas.microsoft.com/office/drawing/2014/main" val="2805000616"/>
                    </a:ext>
                  </a:extLst>
                </a:gridCol>
                <a:gridCol w="239220">
                  <a:extLst>
                    <a:ext uri="{9D8B030D-6E8A-4147-A177-3AD203B41FA5}">
                      <a16:colId xmlns:a16="http://schemas.microsoft.com/office/drawing/2014/main" val="1301552912"/>
                    </a:ext>
                  </a:extLst>
                </a:gridCol>
                <a:gridCol w="239220">
                  <a:extLst>
                    <a:ext uri="{9D8B030D-6E8A-4147-A177-3AD203B41FA5}">
                      <a16:colId xmlns:a16="http://schemas.microsoft.com/office/drawing/2014/main" val="3747195932"/>
                    </a:ext>
                  </a:extLst>
                </a:gridCol>
                <a:gridCol w="239220">
                  <a:extLst>
                    <a:ext uri="{9D8B030D-6E8A-4147-A177-3AD203B41FA5}">
                      <a16:colId xmlns:a16="http://schemas.microsoft.com/office/drawing/2014/main" val="1907233757"/>
                    </a:ext>
                  </a:extLst>
                </a:gridCol>
                <a:gridCol w="239220">
                  <a:extLst>
                    <a:ext uri="{9D8B030D-6E8A-4147-A177-3AD203B41FA5}">
                      <a16:colId xmlns:a16="http://schemas.microsoft.com/office/drawing/2014/main" val="2942705763"/>
                    </a:ext>
                  </a:extLst>
                </a:gridCol>
                <a:gridCol w="239220">
                  <a:extLst>
                    <a:ext uri="{9D8B030D-6E8A-4147-A177-3AD203B41FA5}">
                      <a16:colId xmlns:a16="http://schemas.microsoft.com/office/drawing/2014/main" val="247408858"/>
                    </a:ext>
                  </a:extLst>
                </a:gridCol>
                <a:gridCol w="239220">
                  <a:extLst>
                    <a:ext uri="{9D8B030D-6E8A-4147-A177-3AD203B41FA5}">
                      <a16:colId xmlns:a16="http://schemas.microsoft.com/office/drawing/2014/main" val="1990340750"/>
                    </a:ext>
                  </a:extLst>
                </a:gridCol>
                <a:gridCol w="239220">
                  <a:extLst>
                    <a:ext uri="{9D8B030D-6E8A-4147-A177-3AD203B41FA5}">
                      <a16:colId xmlns:a16="http://schemas.microsoft.com/office/drawing/2014/main" val="1903158259"/>
                    </a:ext>
                  </a:extLst>
                </a:gridCol>
                <a:gridCol w="239220">
                  <a:extLst>
                    <a:ext uri="{9D8B030D-6E8A-4147-A177-3AD203B41FA5}">
                      <a16:colId xmlns:a16="http://schemas.microsoft.com/office/drawing/2014/main" val="1218356341"/>
                    </a:ext>
                  </a:extLst>
                </a:gridCol>
                <a:gridCol w="239220">
                  <a:extLst>
                    <a:ext uri="{9D8B030D-6E8A-4147-A177-3AD203B41FA5}">
                      <a16:colId xmlns:a16="http://schemas.microsoft.com/office/drawing/2014/main" val="2495349703"/>
                    </a:ext>
                  </a:extLst>
                </a:gridCol>
                <a:gridCol w="239220">
                  <a:extLst>
                    <a:ext uri="{9D8B030D-6E8A-4147-A177-3AD203B41FA5}">
                      <a16:colId xmlns:a16="http://schemas.microsoft.com/office/drawing/2014/main" val="1851414831"/>
                    </a:ext>
                  </a:extLst>
                </a:gridCol>
                <a:gridCol w="239220">
                  <a:extLst>
                    <a:ext uri="{9D8B030D-6E8A-4147-A177-3AD203B41FA5}">
                      <a16:colId xmlns:a16="http://schemas.microsoft.com/office/drawing/2014/main" val="145271691"/>
                    </a:ext>
                  </a:extLst>
                </a:gridCol>
                <a:gridCol w="239220">
                  <a:extLst>
                    <a:ext uri="{9D8B030D-6E8A-4147-A177-3AD203B41FA5}">
                      <a16:colId xmlns:a16="http://schemas.microsoft.com/office/drawing/2014/main" val="2087720882"/>
                    </a:ext>
                  </a:extLst>
                </a:gridCol>
                <a:gridCol w="239220">
                  <a:extLst>
                    <a:ext uri="{9D8B030D-6E8A-4147-A177-3AD203B41FA5}">
                      <a16:colId xmlns:a16="http://schemas.microsoft.com/office/drawing/2014/main" val="482375556"/>
                    </a:ext>
                  </a:extLst>
                </a:gridCol>
                <a:gridCol w="239220">
                  <a:extLst>
                    <a:ext uri="{9D8B030D-6E8A-4147-A177-3AD203B41FA5}">
                      <a16:colId xmlns:a16="http://schemas.microsoft.com/office/drawing/2014/main" val="3986247687"/>
                    </a:ext>
                  </a:extLst>
                </a:gridCol>
                <a:gridCol w="239220">
                  <a:extLst>
                    <a:ext uri="{9D8B030D-6E8A-4147-A177-3AD203B41FA5}">
                      <a16:colId xmlns:a16="http://schemas.microsoft.com/office/drawing/2014/main" val="3101145836"/>
                    </a:ext>
                  </a:extLst>
                </a:gridCol>
                <a:gridCol w="239220">
                  <a:extLst>
                    <a:ext uri="{9D8B030D-6E8A-4147-A177-3AD203B41FA5}">
                      <a16:colId xmlns:a16="http://schemas.microsoft.com/office/drawing/2014/main" val="1185479794"/>
                    </a:ext>
                  </a:extLst>
                </a:gridCol>
                <a:gridCol w="239220">
                  <a:extLst>
                    <a:ext uri="{9D8B030D-6E8A-4147-A177-3AD203B41FA5}">
                      <a16:colId xmlns:a16="http://schemas.microsoft.com/office/drawing/2014/main" val="1821786949"/>
                    </a:ext>
                  </a:extLst>
                </a:gridCol>
                <a:gridCol w="239220">
                  <a:extLst>
                    <a:ext uri="{9D8B030D-6E8A-4147-A177-3AD203B41FA5}">
                      <a16:colId xmlns:a16="http://schemas.microsoft.com/office/drawing/2014/main" val="364457766"/>
                    </a:ext>
                  </a:extLst>
                </a:gridCol>
                <a:gridCol w="239220">
                  <a:extLst>
                    <a:ext uri="{9D8B030D-6E8A-4147-A177-3AD203B41FA5}">
                      <a16:colId xmlns:a16="http://schemas.microsoft.com/office/drawing/2014/main" val="4274899978"/>
                    </a:ext>
                  </a:extLst>
                </a:gridCol>
              </a:tblGrid>
              <a:tr h="427862">
                <a:tc>
                  <a:txBody>
                    <a:bodyPr/>
                    <a:lstStyle/>
                    <a:p>
                      <a:r>
                        <a:rPr kumimoji="1" lang="ja-JP" altLang="en-US" sz="700" b="0" dirty="0">
                          <a:latin typeface="ＭＳ ゴシック" panose="020B0609070205080204" pitchFamily="49" charset="-128"/>
                          <a:ea typeface="ＭＳ ゴシック" panose="020B0609070205080204" pitchFamily="49" charset="-128"/>
                        </a:rPr>
                        <a:t>指標</a:t>
                      </a:r>
                      <a:endParaRPr kumimoji="1" lang="en-US" altLang="ja-JP" sz="7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13</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14</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15</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16</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17</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18</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19</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20</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21</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22</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23</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24</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25</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26</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27</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28</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29</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30</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5/1</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3</a:t>
                      </a: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4</a:t>
                      </a: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5</a:t>
                      </a: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6</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7</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8</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9</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10</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11</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12</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13</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14</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15</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16</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17</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18</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19</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20</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21</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22</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23</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24</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25</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26</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27</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28</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29</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30</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600" b="0" dirty="0">
                          <a:latin typeface="ＭＳ ゴシック" panose="020B0609070205080204" pitchFamily="49" charset="-128"/>
                          <a:ea typeface="ＭＳ ゴシック" panose="020B0609070205080204" pitchFamily="49" charset="-128"/>
                        </a:rPr>
                        <a:t>31</a:t>
                      </a:r>
                      <a:endParaRPr kumimoji="1" lang="ja-JP" altLang="en-US" sz="600" b="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962293515"/>
                  </a:ext>
                </a:extLst>
              </a:tr>
              <a:tr h="248517">
                <a:tc>
                  <a:txBody>
                    <a:bodyPr/>
                    <a:lstStyle/>
                    <a:p>
                      <a:r>
                        <a:rPr lang="ja-JP" altLang="en-US" sz="800" dirty="0">
                          <a:latin typeface="Meiryo UI" panose="020B0604030504040204" pitchFamily="50" charset="-128"/>
                          <a:ea typeface="Meiryo UI" panose="020B0604030504040204" pitchFamily="50" charset="-128"/>
                        </a:rPr>
                        <a:t>①</a:t>
                      </a:r>
                      <a:endParaRPr lang="en-US" altLang="ja-JP" sz="800" dirty="0">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algn="ctr"/>
                      <a:endParaRPr kumimoji="1" lang="en-US" altLang="ja-JP"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en-US" altLang="ja-JP"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endParaRPr kumimoji="1" lang="en-US" altLang="ja-JP" sz="7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extLst>
                  <a:ext uri="{0D108BD9-81ED-4DB2-BD59-A6C34878D82A}">
                    <a16:rowId xmlns:a16="http://schemas.microsoft.com/office/drawing/2014/main" val="1044945419"/>
                  </a:ext>
                </a:extLst>
              </a:tr>
              <a:tr h="248517">
                <a:tc>
                  <a:txBody>
                    <a:bodyPr/>
                    <a:lstStyle/>
                    <a:p>
                      <a:r>
                        <a:rPr lang="ja-JP" altLang="en-US" sz="800" dirty="0">
                          <a:latin typeface="Meiryo UI" panose="020B0604030504040204" pitchFamily="50" charset="-128"/>
                          <a:ea typeface="Meiryo UI" panose="020B0604030504040204" pitchFamily="50" charset="-128"/>
                        </a:rPr>
                        <a:t>②</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schemeClr val="dk1"/>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endParaRPr kumimoji="1" lang="en-US" altLang="ja-JP" sz="7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extLst>
                  <a:ext uri="{0D108BD9-81ED-4DB2-BD59-A6C34878D82A}">
                    <a16:rowId xmlns:a16="http://schemas.microsoft.com/office/drawing/2014/main" val="564320038"/>
                  </a:ext>
                </a:extLst>
              </a:tr>
              <a:tr h="248517">
                <a:tc>
                  <a:txBody>
                    <a:bodyPr/>
                    <a:lstStyle/>
                    <a:p>
                      <a:r>
                        <a:rPr lang="ja-JP" altLang="en-US" sz="800" dirty="0">
                          <a:latin typeface="Meiryo UI" panose="020B0604030504040204" pitchFamily="50" charset="-128"/>
                          <a:ea typeface="Meiryo UI" panose="020B0604030504040204" pitchFamily="50" charset="-128"/>
                        </a:rPr>
                        <a:t>③</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algn="ctr"/>
                      <a:endParaRPr kumimoji="1" lang="en-US" altLang="ja-JP"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algn="ctr"/>
                      <a:endParaRPr kumimoji="1" lang="ja-JP" altLang="en-US" sz="700" dirty="0">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extLst>
                  <a:ext uri="{0D108BD9-81ED-4DB2-BD59-A6C34878D82A}">
                    <a16:rowId xmlns:a16="http://schemas.microsoft.com/office/drawing/2014/main" val="1695015593"/>
                  </a:ext>
                </a:extLst>
              </a:tr>
              <a:tr h="248517">
                <a:tc>
                  <a:txBody>
                    <a:bodyPr/>
                    <a:lstStyle/>
                    <a:p>
                      <a:r>
                        <a:rPr lang="ja-JP" altLang="en-US" sz="800" dirty="0">
                          <a:latin typeface="Meiryo UI" panose="020B0604030504040204" pitchFamily="50" charset="-128"/>
                          <a:ea typeface="Meiryo UI" panose="020B0604030504040204" pitchFamily="50" charset="-128"/>
                        </a:rPr>
                        <a:t>④</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latin typeface="ＭＳ ゴシック" panose="020B0609070205080204" pitchFamily="49" charset="-128"/>
                          <a:ea typeface="ＭＳ ゴシック" panose="020B0609070205080204" pitchFamily="49" charset="-128"/>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endParaRPr kumimoji="1" lang="en-US" altLang="ja-JP" sz="7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algn="ctr"/>
                      <a:r>
                        <a:rPr kumimoji="1" lang="ja-JP" altLang="en-US" sz="700" dirty="0">
                          <a:latin typeface="ＭＳ ゴシック" panose="020B0609070205080204" pitchFamily="49" charset="-128"/>
                          <a:ea typeface="ＭＳ ゴシック" panose="020B0609070205080204" pitchFamily="49" charset="-128"/>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extLst>
                  <a:ext uri="{0D108BD9-81ED-4DB2-BD59-A6C34878D82A}">
                    <a16:rowId xmlns:a16="http://schemas.microsoft.com/office/drawing/2014/main" val="4118150792"/>
                  </a:ext>
                </a:extLst>
              </a:tr>
              <a:tr h="248517">
                <a:tc>
                  <a:txBody>
                    <a:bodyPr/>
                    <a:lstStyle/>
                    <a:p>
                      <a:r>
                        <a:rPr lang="ja-JP" altLang="en-US" sz="800" dirty="0">
                          <a:latin typeface="Meiryo UI" panose="020B0604030504040204" pitchFamily="50" charset="-128"/>
                          <a:ea typeface="Meiryo UI" panose="020B0604030504040204" pitchFamily="50" charset="-128"/>
                        </a:rPr>
                        <a:t>⑤</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tc>
                <a:extLst>
                  <a:ext uri="{0D108BD9-81ED-4DB2-BD59-A6C34878D82A}">
                    <a16:rowId xmlns:a16="http://schemas.microsoft.com/office/drawing/2014/main" val="2143558524"/>
                  </a:ext>
                </a:extLst>
              </a:tr>
            </a:tbl>
          </a:graphicData>
        </a:graphic>
      </p:graphicFrame>
      <p:sp>
        <p:nvSpPr>
          <p:cNvPr id="24" name="テキスト ボックス 23">
            <a:extLst>
              <a:ext uri="{FF2B5EF4-FFF2-40B4-BE49-F238E27FC236}">
                <a16:creationId xmlns:a16="http://schemas.microsoft.com/office/drawing/2014/main" id="{592059E5-A9A9-4D9B-A33E-60C23C940452}"/>
              </a:ext>
            </a:extLst>
          </p:cNvPr>
          <p:cNvSpPr txBox="1"/>
          <p:nvPr/>
        </p:nvSpPr>
        <p:spPr>
          <a:xfrm>
            <a:off x="9693432" y="2500572"/>
            <a:ext cx="495806" cy="253916"/>
          </a:xfrm>
          <a:prstGeom prst="rect">
            <a:avLst/>
          </a:prstGeom>
          <a:noFill/>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警戒</a:t>
            </a:r>
          </a:p>
        </p:txBody>
      </p:sp>
      <p:sp>
        <p:nvSpPr>
          <p:cNvPr id="36" name="テキスト ボックス 35">
            <a:extLst>
              <a:ext uri="{FF2B5EF4-FFF2-40B4-BE49-F238E27FC236}">
                <a16:creationId xmlns:a16="http://schemas.microsoft.com/office/drawing/2014/main" id="{2D685914-1609-40CE-A461-B3571C037603}"/>
              </a:ext>
            </a:extLst>
          </p:cNvPr>
          <p:cNvSpPr txBox="1"/>
          <p:nvPr/>
        </p:nvSpPr>
        <p:spPr>
          <a:xfrm>
            <a:off x="8567453" y="5977657"/>
            <a:ext cx="1347254" cy="253916"/>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非常事態・警戒</a:t>
            </a:r>
            <a:r>
              <a:rPr kumimoji="1" lang="ja-JP" altLang="en-US" sz="1050" dirty="0">
                <a:latin typeface="Meiryo UI" panose="020B0604030504040204" pitchFamily="50" charset="-128"/>
                <a:ea typeface="Meiryo UI" panose="020B0604030504040204" pitchFamily="50" charset="-128"/>
              </a:rPr>
              <a:t>解除</a:t>
            </a:r>
          </a:p>
        </p:txBody>
      </p:sp>
      <p:sp>
        <p:nvSpPr>
          <p:cNvPr id="37" name="楕円 36">
            <a:extLst>
              <a:ext uri="{FF2B5EF4-FFF2-40B4-BE49-F238E27FC236}">
                <a16:creationId xmlns:a16="http://schemas.microsoft.com/office/drawing/2014/main" id="{711B4FB7-F84B-40E5-97B8-F9F3C7798005}"/>
              </a:ext>
            </a:extLst>
          </p:cNvPr>
          <p:cNvSpPr/>
          <p:nvPr/>
        </p:nvSpPr>
        <p:spPr>
          <a:xfrm>
            <a:off x="8331828" y="6020569"/>
            <a:ext cx="180000" cy="180000"/>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9500379" y="828079"/>
            <a:ext cx="185755" cy="451319"/>
          </a:xfrm>
          <a:prstGeom prst="rect">
            <a:avLst/>
          </a:prstGeom>
          <a:noFill/>
          <a:ln w="38100">
            <a:solidFill>
              <a:srgbClr val="FF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8331828" y="4288114"/>
            <a:ext cx="185755" cy="432000"/>
          </a:xfrm>
          <a:prstGeom prst="rect">
            <a:avLst/>
          </a:prstGeom>
          <a:noFill/>
          <a:ln w="38100">
            <a:solidFill>
              <a:srgbClr val="FF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9481050" y="1318921"/>
            <a:ext cx="185755" cy="680026"/>
          </a:xfrm>
          <a:prstGeom prst="rect">
            <a:avLst/>
          </a:prstGeom>
          <a:noFill/>
          <a:ln w="38100">
            <a:solidFill>
              <a:srgbClr val="FF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8306115" y="4925645"/>
            <a:ext cx="195804" cy="1004006"/>
          </a:xfrm>
          <a:prstGeom prst="rect">
            <a:avLst/>
          </a:prstGeom>
          <a:noFill/>
          <a:ln w="38100">
            <a:solidFill>
              <a:srgbClr val="FF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p:cNvSpPr/>
          <p:nvPr/>
        </p:nvSpPr>
        <p:spPr>
          <a:xfrm>
            <a:off x="10108899" y="834463"/>
            <a:ext cx="221871" cy="451319"/>
          </a:xfrm>
          <a:prstGeom prst="rect">
            <a:avLst/>
          </a:prstGeom>
          <a:noFill/>
          <a:ln w="38100">
            <a:solidFill>
              <a:srgbClr val="FF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正方形/長方形 58"/>
          <p:cNvSpPr/>
          <p:nvPr/>
        </p:nvSpPr>
        <p:spPr>
          <a:xfrm>
            <a:off x="10129581" y="2792321"/>
            <a:ext cx="195172" cy="227151"/>
          </a:xfrm>
          <a:prstGeom prst="rect">
            <a:avLst/>
          </a:prstGeom>
          <a:noFill/>
          <a:ln w="38100">
            <a:solidFill>
              <a:srgbClr val="FF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8" name="直線コネクタ 37">
            <a:extLst>
              <a:ext uri="{FF2B5EF4-FFF2-40B4-BE49-F238E27FC236}">
                <a16:creationId xmlns:a16="http://schemas.microsoft.com/office/drawing/2014/main" id="{556BF7DB-F46A-46CF-90C6-4A50D14EFC56}"/>
              </a:ext>
            </a:extLst>
          </p:cNvPr>
          <p:cNvCxnSpPr>
            <a:cxnSpLocks/>
          </p:cNvCxnSpPr>
          <p:nvPr/>
        </p:nvCxnSpPr>
        <p:spPr>
          <a:xfrm flipH="1">
            <a:off x="8302837" y="4081929"/>
            <a:ext cx="2358" cy="2520000"/>
          </a:xfrm>
          <a:prstGeom prst="line">
            <a:avLst/>
          </a:prstGeom>
        </p:spPr>
        <p:style>
          <a:lnRef idx="1">
            <a:schemeClr val="accent1"/>
          </a:lnRef>
          <a:fillRef idx="0">
            <a:schemeClr val="accent1"/>
          </a:fillRef>
          <a:effectRef idx="0">
            <a:schemeClr val="accent1"/>
          </a:effectRef>
          <a:fontRef idx="minor">
            <a:schemeClr val="tx1"/>
          </a:fontRef>
        </p:style>
      </p:cxnSp>
      <p:sp>
        <p:nvSpPr>
          <p:cNvPr id="52" name="テキスト ボックス 51">
            <a:extLst>
              <a:ext uri="{FF2B5EF4-FFF2-40B4-BE49-F238E27FC236}">
                <a16:creationId xmlns:a16="http://schemas.microsoft.com/office/drawing/2014/main" id="{592059E5-A9A9-4D9B-A33E-60C23C940452}"/>
              </a:ext>
            </a:extLst>
          </p:cNvPr>
          <p:cNvSpPr txBox="1"/>
          <p:nvPr/>
        </p:nvSpPr>
        <p:spPr>
          <a:xfrm>
            <a:off x="8690141" y="3559932"/>
            <a:ext cx="3665963" cy="415498"/>
          </a:xfrm>
          <a:prstGeom prst="rect">
            <a:avLst/>
          </a:prstGeom>
          <a:noFill/>
        </p:spPr>
        <p:txBody>
          <a:bodyPr wrap="square" rtlCol="0">
            <a:spAutoFit/>
          </a:bodyPr>
          <a:lstStyle/>
          <a:p>
            <a:r>
              <a:rPr kumimoji="1" lang="en-US" altLang="ja-JP" sz="1050" dirty="0">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4</a:t>
            </a:r>
            <a:r>
              <a:rPr kumimoji="1" lang="ja-JP" altLang="en-US" sz="1050" dirty="0">
                <a:latin typeface="Meiryo UI" panose="020B0604030504040204" pitchFamily="50" charset="-128"/>
                <a:ea typeface="Meiryo UI" panose="020B0604030504040204" pitchFamily="50" charset="-128"/>
              </a:rPr>
              <a:t>月</a:t>
            </a:r>
            <a:r>
              <a:rPr lang="en-US" altLang="ja-JP" sz="1050" dirty="0">
                <a:latin typeface="Meiryo UI" panose="020B0604030504040204" pitchFamily="50" charset="-128"/>
                <a:ea typeface="Meiryo UI" panose="020B0604030504040204" pitchFamily="50" charset="-128"/>
              </a:rPr>
              <a:t>4</a:t>
            </a:r>
            <a:r>
              <a:rPr kumimoji="1" lang="ja-JP" altLang="en-US" sz="1050" dirty="0">
                <a:latin typeface="Meiryo UI" panose="020B0604030504040204" pitchFamily="50" charset="-128"/>
                <a:ea typeface="Meiryo UI" panose="020B0604030504040204" pitchFamily="50" charset="-128"/>
              </a:rPr>
              <a:t>日時点における重症病床確保数は</a:t>
            </a:r>
            <a:r>
              <a:rPr kumimoji="1" lang="en-US" altLang="ja-JP" sz="1050" dirty="0">
                <a:latin typeface="Meiryo UI" panose="020B0604030504040204" pitchFamily="50" charset="-128"/>
                <a:ea typeface="Meiryo UI" panose="020B0604030504040204" pitchFamily="50" charset="-128"/>
              </a:rPr>
              <a:t>32</a:t>
            </a:r>
            <a:r>
              <a:rPr kumimoji="1" lang="ja-JP" altLang="en-US" sz="1050" dirty="0">
                <a:latin typeface="Meiryo UI" panose="020B0604030504040204" pitchFamily="50" charset="-128"/>
                <a:ea typeface="Meiryo UI" panose="020B0604030504040204" pitchFamily="50" charset="-128"/>
              </a:rPr>
              <a:t>床であったため、</a:t>
            </a:r>
            <a:endParaRPr kumimoji="1"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使用率が</a:t>
            </a:r>
            <a:r>
              <a:rPr kumimoji="1" lang="en-US" altLang="ja-JP" sz="1050" dirty="0">
                <a:latin typeface="Meiryo UI" panose="020B0604030504040204" pitchFamily="50" charset="-128"/>
                <a:ea typeface="Meiryo UI" panose="020B0604030504040204" pitchFamily="50" charset="-128"/>
              </a:rPr>
              <a:t>60%</a:t>
            </a:r>
            <a:r>
              <a:rPr kumimoji="1" lang="ja-JP" altLang="en-US" sz="1050" dirty="0">
                <a:latin typeface="Meiryo UI" panose="020B0604030504040204" pitchFamily="50" charset="-128"/>
                <a:ea typeface="Meiryo UI" panose="020B0604030504040204" pitchFamily="50" charset="-128"/>
              </a:rPr>
              <a:t>を超える日があった</a:t>
            </a:r>
            <a:r>
              <a:rPr kumimoji="1" lang="ja-JP" altLang="en-US" sz="1050" dirty="0" smtClean="0">
                <a:latin typeface="Meiryo UI" panose="020B0604030504040204" pitchFamily="50" charset="-128"/>
                <a:ea typeface="Meiryo UI" panose="020B0604030504040204" pitchFamily="50" charset="-128"/>
              </a:rPr>
              <a:t>。</a:t>
            </a:r>
            <a:endParaRPr kumimoji="1" lang="en-US" altLang="ja-JP" sz="1050" dirty="0">
              <a:latin typeface="Meiryo UI" panose="020B0604030504040204" pitchFamily="50" charset="-128"/>
              <a:ea typeface="Meiryo UI" panose="020B0604030504040204" pitchFamily="50" charset="-128"/>
            </a:endParaRPr>
          </a:p>
        </p:txBody>
      </p:sp>
      <p:sp>
        <p:nvSpPr>
          <p:cNvPr id="3" name="右中かっこ 2"/>
          <p:cNvSpPr/>
          <p:nvPr/>
        </p:nvSpPr>
        <p:spPr>
          <a:xfrm>
            <a:off x="4162425" y="1391027"/>
            <a:ext cx="144000" cy="680026"/>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4269403" y="1573013"/>
            <a:ext cx="323165" cy="450473"/>
          </a:xfrm>
          <a:prstGeom prst="rect">
            <a:avLst/>
          </a:prstGeom>
          <a:noFill/>
        </p:spPr>
        <p:txBody>
          <a:bodyPr vert="eaVert" wrap="square" rtlCol="0">
            <a:spAutoFit/>
          </a:bodyPr>
          <a:lstStyle/>
          <a:p>
            <a:r>
              <a:rPr kumimoji="1" lang="ja-JP" altLang="en-US" sz="900" dirty="0">
                <a:latin typeface="Meiryo UI" panose="020B0604030504040204" pitchFamily="50" charset="-128"/>
                <a:ea typeface="Meiryo UI" panose="020B0604030504040204" pitchFamily="50" charset="-128"/>
              </a:rPr>
              <a:t>警戒</a:t>
            </a:r>
          </a:p>
        </p:txBody>
      </p:sp>
      <p:cxnSp>
        <p:nvCxnSpPr>
          <p:cNvPr id="7" name="直線コネクタ 6"/>
          <p:cNvCxnSpPr/>
          <p:nvPr/>
        </p:nvCxnSpPr>
        <p:spPr>
          <a:xfrm>
            <a:off x="3898900" y="1779199"/>
            <a:ext cx="38100" cy="3724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a:off x="2735438" y="2165866"/>
            <a:ext cx="1163462" cy="6510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flipV="1">
            <a:off x="2010410" y="2358997"/>
            <a:ext cx="1888490" cy="745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テキスト ボックス 59"/>
          <p:cNvSpPr txBox="1"/>
          <p:nvPr/>
        </p:nvSpPr>
        <p:spPr>
          <a:xfrm>
            <a:off x="3855135" y="2123826"/>
            <a:ext cx="323165" cy="684668"/>
          </a:xfrm>
          <a:prstGeom prst="rect">
            <a:avLst/>
          </a:prstGeom>
          <a:noFill/>
        </p:spPr>
        <p:txBody>
          <a:bodyPr vert="eaVert" wrap="square" rtlCol="0">
            <a:spAutoFit/>
          </a:bodyPr>
          <a:lstStyle/>
          <a:p>
            <a:r>
              <a:rPr kumimoji="1" lang="ja-JP" altLang="en-US" sz="900" i="1" u="sng" dirty="0">
                <a:latin typeface="Meiryo UI" panose="020B0604030504040204" pitchFamily="50" charset="-128"/>
                <a:ea typeface="Meiryo UI" panose="020B0604030504040204" pitchFamily="50" charset="-128"/>
              </a:rPr>
              <a:t>警戒</a:t>
            </a:r>
            <a:r>
              <a:rPr lang="ja-JP" altLang="en-US" sz="900" i="1" u="sng" dirty="0">
                <a:latin typeface="Meiryo UI" panose="020B0604030504040204" pitchFamily="50" charset="-128"/>
                <a:ea typeface="Meiryo UI" panose="020B0604030504040204" pitchFamily="50" charset="-128"/>
              </a:rPr>
              <a:t>解除</a:t>
            </a:r>
            <a:endParaRPr kumimoji="1" lang="ja-JP" altLang="en-US" sz="900" i="1" u="sng" dirty="0">
              <a:latin typeface="Meiryo UI" panose="020B0604030504040204" pitchFamily="50" charset="-128"/>
              <a:ea typeface="Meiryo UI" panose="020B0604030504040204" pitchFamily="50" charset="-128"/>
            </a:endParaRPr>
          </a:p>
        </p:txBody>
      </p:sp>
      <p:sp>
        <p:nvSpPr>
          <p:cNvPr id="13" name="右中かっこ 12"/>
          <p:cNvSpPr/>
          <p:nvPr/>
        </p:nvSpPr>
        <p:spPr>
          <a:xfrm>
            <a:off x="4170143" y="2799235"/>
            <a:ext cx="66240" cy="246045"/>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1" name="テキスト ボックス 60"/>
          <p:cNvSpPr txBox="1"/>
          <p:nvPr/>
        </p:nvSpPr>
        <p:spPr>
          <a:xfrm>
            <a:off x="4218618" y="2606697"/>
            <a:ext cx="323165" cy="596536"/>
          </a:xfrm>
          <a:prstGeom prst="rect">
            <a:avLst/>
          </a:prstGeom>
          <a:noFill/>
        </p:spPr>
        <p:txBody>
          <a:bodyPr vert="eaVert" wrap="square" rtlCol="0">
            <a:spAutoFit/>
          </a:bodyPr>
          <a:lstStyle/>
          <a:p>
            <a:r>
              <a:rPr lang="ja-JP" altLang="en-US" sz="900" dirty="0">
                <a:latin typeface="Meiryo UI" panose="020B0604030504040204" pitchFamily="50" charset="-128"/>
                <a:ea typeface="Meiryo UI" panose="020B0604030504040204" pitchFamily="50" charset="-128"/>
              </a:rPr>
              <a:t>非常事態</a:t>
            </a:r>
            <a:endParaRPr kumimoji="1" lang="ja-JP" altLang="en-US" sz="900" dirty="0">
              <a:latin typeface="Meiryo UI" panose="020B0604030504040204" pitchFamily="50" charset="-128"/>
              <a:ea typeface="Meiryo UI" panose="020B0604030504040204" pitchFamily="50" charset="-128"/>
            </a:endParaRPr>
          </a:p>
        </p:txBody>
      </p:sp>
      <p:sp>
        <p:nvSpPr>
          <p:cNvPr id="43" name="楕円 42">
            <a:extLst>
              <a:ext uri="{FF2B5EF4-FFF2-40B4-BE49-F238E27FC236}">
                <a16:creationId xmlns:a16="http://schemas.microsoft.com/office/drawing/2014/main" id="{60EFDDE3-F39E-435C-B95B-F3509DA6855D}"/>
              </a:ext>
            </a:extLst>
          </p:cNvPr>
          <p:cNvSpPr/>
          <p:nvPr/>
        </p:nvSpPr>
        <p:spPr>
          <a:xfrm>
            <a:off x="10170178" y="3095376"/>
            <a:ext cx="180000" cy="18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592059E5-A9A9-4D9B-A33E-60C23C940452}"/>
              </a:ext>
            </a:extLst>
          </p:cNvPr>
          <p:cNvSpPr txBox="1"/>
          <p:nvPr/>
        </p:nvSpPr>
        <p:spPr>
          <a:xfrm>
            <a:off x="10324753" y="3042737"/>
            <a:ext cx="741039" cy="253916"/>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非常事態</a:t>
            </a:r>
            <a:endParaRPr kumimoji="1" lang="ja-JP" altLang="en-US" sz="1050" dirty="0">
              <a:latin typeface="Meiryo UI" panose="020B0604030504040204" pitchFamily="50" charset="-128"/>
              <a:ea typeface="Meiryo UI" panose="020B0604030504040204" pitchFamily="50" charset="-128"/>
            </a:endParaRPr>
          </a:p>
        </p:txBody>
      </p:sp>
      <p:sp>
        <p:nvSpPr>
          <p:cNvPr id="62" name="テキスト ボックス 61">
            <a:extLst>
              <a:ext uri="{FF2B5EF4-FFF2-40B4-BE49-F238E27FC236}">
                <a16:creationId xmlns:a16="http://schemas.microsoft.com/office/drawing/2014/main" id="{592059E5-A9A9-4D9B-A33E-60C23C940452}"/>
              </a:ext>
            </a:extLst>
          </p:cNvPr>
          <p:cNvSpPr txBox="1"/>
          <p:nvPr/>
        </p:nvSpPr>
        <p:spPr>
          <a:xfrm>
            <a:off x="183012" y="3167913"/>
            <a:ext cx="5153496" cy="215444"/>
          </a:xfrm>
          <a:prstGeom prst="rect">
            <a:avLst/>
          </a:prstGeom>
          <a:noFill/>
        </p:spPr>
        <p:txBody>
          <a:bodyPr wrap="square" rtlCol="0">
            <a:spAutoFit/>
          </a:bodyPr>
          <a:lstStyle/>
          <a:p>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「警戒基準の指標①を満たした日から</a:t>
            </a:r>
            <a:r>
              <a:rPr lang="en-US" altLang="ja-JP" sz="800" dirty="0">
                <a:latin typeface="Meiryo UI" panose="020B0604030504040204" pitchFamily="50" charset="-128"/>
                <a:ea typeface="Meiryo UI" panose="020B0604030504040204" pitchFamily="50" charset="-128"/>
              </a:rPr>
              <a:t>30</a:t>
            </a:r>
            <a:r>
              <a:rPr lang="ja-JP" altLang="en-US" sz="800" dirty="0">
                <a:latin typeface="Meiryo UI" panose="020B0604030504040204" pitchFamily="50" charset="-128"/>
                <a:ea typeface="Meiryo UI" panose="020B0604030504040204" pitchFamily="50" charset="-128"/>
              </a:rPr>
              <a:t>日以内に重症病床使用率が</a:t>
            </a:r>
            <a:r>
              <a:rPr lang="en-US" altLang="ja-JP" sz="800" dirty="0">
                <a:latin typeface="Meiryo UI" panose="020B0604030504040204" pitchFamily="50" charset="-128"/>
                <a:ea typeface="Meiryo UI" panose="020B0604030504040204" pitchFamily="50" charset="-128"/>
              </a:rPr>
              <a:t>70%</a:t>
            </a:r>
            <a:r>
              <a:rPr lang="ja-JP" altLang="en-US" sz="800" dirty="0">
                <a:latin typeface="Meiryo UI" panose="020B0604030504040204" pitchFamily="50" charset="-128"/>
                <a:ea typeface="Meiryo UI" panose="020B0604030504040204" pitchFamily="50" charset="-128"/>
              </a:rPr>
              <a:t>以上」の場合、</a:t>
            </a:r>
            <a:r>
              <a:rPr lang="en-US" altLang="ja-JP" sz="800" dirty="0">
                <a:latin typeface="Meiryo UI" panose="020B0604030504040204" pitchFamily="50" charset="-128"/>
                <a:ea typeface="Meiryo UI" panose="020B0604030504040204" pitchFamily="50" charset="-128"/>
              </a:rPr>
              <a:t>4</a:t>
            </a:r>
            <a:r>
              <a:rPr lang="ja-JP" altLang="en-US" sz="800" dirty="0">
                <a:latin typeface="Meiryo UI" panose="020B0604030504040204" pitchFamily="50" charset="-128"/>
                <a:ea typeface="Meiryo UI" panose="020B0604030504040204" pitchFamily="50" charset="-128"/>
              </a:rPr>
              <a:t>月</a:t>
            </a:r>
            <a:r>
              <a:rPr lang="en-US" altLang="ja-JP" sz="800" dirty="0">
                <a:latin typeface="Meiryo UI" panose="020B0604030504040204" pitchFamily="50" charset="-128"/>
                <a:ea typeface="Meiryo UI" panose="020B0604030504040204" pitchFamily="50" charset="-128"/>
              </a:rPr>
              <a:t>7</a:t>
            </a:r>
            <a:r>
              <a:rPr lang="ja-JP" altLang="en-US" sz="800" dirty="0">
                <a:latin typeface="Meiryo UI" panose="020B0604030504040204" pitchFamily="50" charset="-128"/>
                <a:ea typeface="Meiryo UI" panose="020B0604030504040204" pitchFamily="50" charset="-128"/>
              </a:rPr>
              <a:t>日に非常事態。</a:t>
            </a:r>
            <a:endParaRPr lang="en-US" altLang="ja-JP" sz="800" dirty="0">
              <a:latin typeface="Meiryo UI" panose="020B0604030504040204" pitchFamily="50" charset="-128"/>
              <a:ea typeface="Meiryo UI" panose="020B0604030504040204" pitchFamily="50" charset="-128"/>
            </a:endParaRPr>
          </a:p>
        </p:txBody>
      </p:sp>
      <p:sp>
        <p:nvSpPr>
          <p:cNvPr id="48" name="テキスト ボックス 47">
            <a:extLst>
              <a:ext uri="{FF2B5EF4-FFF2-40B4-BE49-F238E27FC236}">
                <a16:creationId xmlns:a16="http://schemas.microsoft.com/office/drawing/2014/main" id="{592059E5-A9A9-4D9B-A33E-60C23C940452}"/>
              </a:ext>
            </a:extLst>
          </p:cNvPr>
          <p:cNvSpPr txBox="1"/>
          <p:nvPr/>
        </p:nvSpPr>
        <p:spPr>
          <a:xfrm>
            <a:off x="8216115" y="3325170"/>
            <a:ext cx="5188185" cy="253916"/>
          </a:xfrm>
          <a:prstGeom prst="rect">
            <a:avLst/>
          </a:prstGeom>
          <a:noFill/>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↑①の指標を満たす（基準を満たした日から</a:t>
            </a:r>
            <a:r>
              <a:rPr kumimoji="1" lang="en-US" altLang="ja-JP" sz="1050" dirty="0">
                <a:latin typeface="Meiryo UI" panose="020B0604030504040204" pitchFamily="50" charset="-128"/>
                <a:ea typeface="Meiryo UI" panose="020B0604030504040204" pitchFamily="50" charset="-128"/>
              </a:rPr>
              <a:t>25</a:t>
            </a:r>
            <a:r>
              <a:rPr kumimoji="1" lang="ja-JP" altLang="en-US" sz="1050" dirty="0">
                <a:latin typeface="Meiryo UI" panose="020B0604030504040204" pitchFamily="50" charset="-128"/>
                <a:ea typeface="Meiryo UI" panose="020B0604030504040204" pitchFamily="50" charset="-128"/>
              </a:rPr>
              <a:t>日目は</a:t>
            </a:r>
            <a:r>
              <a:rPr kumimoji="1" lang="en-US" altLang="ja-JP" sz="1050" dirty="0">
                <a:latin typeface="Meiryo UI" panose="020B0604030504040204" pitchFamily="50" charset="-128"/>
                <a:ea typeface="Meiryo UI" panose="020B0604030504040204" pitchFamily="50" charset="-128"/>
              </a:rPr>
              <a:t>4/20</a:t>
            </a:r>
            <a:r>
              <a:rPr kumimoji="1" lang="ja-JP" altLang="en-US" sz="1050" dirty="0">
                <a:latin typeface="Meiryo UI" panose="020B0604030504040204" pitchFamily="50" charset="-128"/>
                <a:ea typeface="Meiryo UI" panose="020B0604030504040204" pitchFamily="50" charset="-128"/>
              </a:rPr>
              <a:t>）</a:t>
            </a:r>
          </a:p>
        </p:txBody>
      </p:sp>
      <p:cxnSp>
        <p:nvCxnSpPr>
          <p:cNvPr id="17" name="直線コネクタ 16"/>
          <p:cNvCxnSpPr/>
          <p:nvPr/>
        </p:nvCxnSpPr>
        <p:spPr>
          <a:xfrm>
            <a:off x="10108899" y="2556584"/>
            <a:ext cx="0" cy="740069"/>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直線コネクタ 19"/>
          <p:cNvCxnSpPr>
            <a:cxnSpLocks/>
          </p:cNvCxnSpPr>
          <p:nvPr/>
        </p:nvCxnSpPr>
        <p:spPr>
          <a:xfrm>
            <a:off x="9460369" y="729799"/>
            <a:ext cx="7838" cy="1984714"/>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cxnSpLocks/>
          </p:cNvCxnSpPr>
          <p:nvPr/>
        </p:nvCxnSpPr>
        <p:spPr>
          <a:xfrm>
            <a:off x="8356039" y="3203233"/>
            <a:ext cx="181413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63A0AA18-615D-4DF0-8E82-D2A2EC5B2BBA}"/>
              </a:ext>
            </a:extLst>
          </p:cNvPr>
          <p:cNvCxnSpPr/>
          <p:nvPr/>
        </p:nvCxnSpPr>
        <p:spPr>
          <a:xfrm>
            <a:off x="8330638" y="2628337"/>
            <a:ext cx="0" cy="740069"/>
          </a:xfrm>
          <a:prstGeom prst="line">
            <a:avLst/>
          </a:prstGeom>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A651C44A-8915-4528-8048-53C9F9FBFB66}"/>
              </a:ext>
            </a:extLst>
          </p:cNvPr>
          <p:cNvSpPr txBox="1"/>
          <p:nvPr/>
        </p:nvSpPr>
        <p:spPr>
          <a:xfrm>
            <a:off x="10523122" y="6498981"/>
            <a:ext cx="5153496" cy="215444"/>
          </a:xfrm>
          <a:prstGeom prst="rect">
            <a:avLst/>
          </a:prstGeom>
          <a:noFill/>
        </p:spPr>
        <p:txBody>
          <a:bodyPr wrap="square" rtlCol="0">
            <a:spAutoFit/>
          </a:bodyPr>
          <a:lstStyle/>
          <a:p>
            <a:r>
              <a:rPr lang="zh-TW" altLang="en-US" sz="800" dirty="0">
                <a:latin typeface="Meiryo UI" panose="020B0604030504040204" pitchFamily="50" charset="-128"/>
                <a:ea typeface="Meiryo UI" panose="020B0604030504040204" pitchFamily="50" charset="-128"/>
              </a:rPr>
              <a:t>○：基準内　●：基準外</a:t>
            </a:r>
            <a:endParaRPr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3701976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8419</TotalTime>
  <Words>2418</Words>
  <Application>Microsoft Office PowerPoint</Application>
  <PresentationFormat>ワイド画面</PresentationFormat>
  <Paragraphs>605</Paragraphs>
  <Slides>15</Slides>
  <Notes>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Meiryo UI</vt:lpstr>
      <vt:lpstr>ＭＳ ゴシック</vt:lpstr>
      <vt:lpstr>游ゴシック</vt:lpstr>
      <vt:lpstr>游ゴシック Light</vt:lpstr>
      <vt:lpstr>Arial</vt:lpstr>
      <vt:lpstr>Office テーマ</vt:lpstr>
      <vt:lpstr>令和２年６月22日 健康医療部</vt:lpstr>
      <vt:lpstr>（１）現状について （Ｐ２～３）</vt:lpstr>
      <vt:lpstr>PowerPoint プレゼンテーション</vt:lpstr>
      <vt:lpstr>PowerPoint プレゼンテーション</vt:lpstr>
      <vt:lpstr>（２）課題及び見直しの方向性について （Ｐ５～14）</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野崎　健二</dc:creator>
  <cp:lastModifiedBy>西尾　真知</cp:lastModifiedBy>
  <cp:revision>872</cp:revision>
  <cp:lastPrinted>2020-06-19T06:59:01Z</cp:lastPrinted>
  <dcterms:created xsi:type="dcterms:W3CDTF">2019-04-25T08:31:09Z</dcterms:created>
  <dcterms:modified xsi:type="dcterms:W3CDTF">2020-06-22T05:25:58Z</dcterms:modified>
</cp:coreProperties>
</file>