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10" r:id="rId2"/>
    <p:sldId id="284" r:id="rId3"/>
    <p:sldId id="316" r:id="rId4"/>
    <p:sldId id="317" r:id="rId5"/>
    <p:sldId id="325" r:id="rId6"/>
    <p:sldId id="319" r:id="rId7"/>
    <p:sldId id="320" r:id="rId8"/>
    <p:sldId id="293" r:id="rId9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CDC7F779-EFF5-43C9-87A6-C67220768686}">
          <p14:sldIdLst>
            <p14:sldId id="310"/>
            <p14:sldId id="284"/>
            <p14:sldId id="316"/>
            <p14:sldId id="317"/>
            <p14:sldId id="325"/>
            <p14:sldId id="319"/>
            <p14:sldId id="320"/>
            <p14:sldId id="29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由衣 國本" initials="由衣" lastIdx="1" clrIdx="0">
    <p:extLst>
      <p:ext uri="{19B8F6BF-5375-455C-9EA6-DF929625EA0E}">
        <p15:presenceInfo xmlns:p15="http://schemas.microsoft.com/office/powerpoint/2012/main" userId="21b8f8f98c6579e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E54B1B"/>
    <a:srgbClr val="FFFF66"/>
    <a:srgbClr val="CCFFFF"/>
    <a:srgbClr val="FF6699"/>
    <a:srgbClr val="5DFC24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2460" autoAdjust="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0CC79B56-3F93-49B8-BF5B-E2942DFEBC41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5BFB98CA-D6EC-4BA5-A9B2-86EEAB66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519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7C765-928E-4675-AE56-075D2791C90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4116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7C765-928E-4675-AE56-075D2791C90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895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B98CA-D6EC-4BA5-A9B2-86EEAB6615F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11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B98CA-D6EC-4BA5-A9B2-86EEAB6615F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63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B98CA-D6EC-4BA5-A9B2-86EEAB6615F3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615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B98CA-D6EC-4BA5-A9B2-86EEAB6615F3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006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587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764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088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515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566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752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65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66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947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326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75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2E4AF-155F-49D0-A19A-79C25145625E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8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641140-282E-4889-BDEF-30E4FD8E2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9675" y="426085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800" dirty="0"/>
              <a:t>令和２年</a:t>
            </a:r>
            <a:r>
              <a:rPr kumimoji="1" lang="ja-JP" altLang="en-US" sz="2800" dirty="0" smtClean="0"/>
              <a:t>６月</a:t>
            </a:r>
            <a:r>
              <a:rPr lang="en-US" altLang="ja-JP" sz="2800" smtClean="0"/>
              <a:t>12</a:t>
            </a:r>
            <a:r>
              <a:rPr kumimoji="1" lang="ja-JP" altLang="en-US" sz="2800" smtClean="0"/>
              <a:t>日</a:t>
            </a:r>
            <a:r>
              <a:rPr kumimoji="1" lang="en-US" altLang="ja-JP" sz="2800" dirty="0"/>
              <a:t/>
            </a:r>
            <a:br>
              <a:rPr kumimoji="1" lang="en-US" altLang="ja-JP" sz="2800" dirty="0"/>
            </a:br>
            <a:r>
              <a:rPr kumimoji="1" lang="ja-JP" altLang="en-US" sz="2800" dirty="0"/>
              <a:t>健康医療部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C96EDCCF-13D4-4A20-993C-3C3DCF242B1F}"/>
              </a:ext>
            </a:extLst>
          </p:cNvPr>
          <p:cNvSpPr txBox="1">
            <a:spLocks/>
          </p:cNvSpPr>
          <p:nvPr/>
        </p:nvSpPr>
        <p:spPr>
          <a:xfrm>
            <a:off x="1209675" y="26130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dirty="0"/>
              <a:t>大阪モデル</a:t>
            </a:r>
            <a:r>
              <a:rPr lang="ja-JP" altLang="en-US" dirty="0" smtClean="0"/>
              <a:t>の検証につ</a:t>
            </a:r>
            <a:r>
              <a:rPr lang="ja-JP" altLang="en-US" dirty="0"/>
              <a:t>いて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418617" y="346364"/>
            <a:ext cx="15517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資料３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5348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0" y="1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モニタリング指標と基準の考え方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8759" y="1996813"/>
            <a:ext cx="9476917" cy="43088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＜モニタリング指標と基準の考え方＞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28759" y="550263"/>
            <a:ext cx="11717989" cy="144655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　感染拡大状況を判断するため、府独自に指標を設定し、日々モニタリング・見える化。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　また、各指標について、「感染爆発の兆候」と「感染の収束状況」を判断するための基準を設定。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⇒ 以下の①～③の指標全てが基準に達した場合、府民への自粛要請等の対策を段階的に実施。</a:t>
            </a: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以下の②～④の指標全てが原則７日間連続基準を満たした場合、自粛等を段階的に解除。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76801" y="6146959"/>
            <a:ext cx="10250259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　基準等は、３月末の感染爆発の兆候が見られた際の実績値等に基づき設定。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　今後、患者発生状況等を踏まえ、必要に応じて見直しを検討。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881459" y="6742927"/>
            <a:ext cx="9213279" cy="36933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C455EC-0BA0-4050-85FC-F9E3EA7B754A}"/>
              </a:ext>
            </a:extLst>
          </p:cNvPr>
          <p:cNvSpPr txBox="1"/>
          <p:nvPr/>
        </p:nvSpPr>
        <p:spPr>
          <a:xfrm>
            <a:off x="11763375" y="6436229"/>
            <a:ext cx="428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035779"/>
              </p:ext>
            </p:extLst>
          </p:nvPr>
        </p:nvGraphicFramePr>
        <p:xfrm>
          <a:off x="676801" y="2467833"/>
          <a:ext cx="10409315" cy="3661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6063">
                  <a:extLst>
                    <a:ext uri="{9D8B030D-6E8A-4147-A177-3AD203B41FA5}">
                      <a16:colId xmlns:a16="http://schemas.microsoft.com/office/drawing/2014/main" val="2267971377"/>
                    </a:ext>
                  </a:extLst>
                </a:gridCol>
                <a:gridCol w="3753168">
                  <a:extLst>
                    <a:ext uri="{9D8B030D-6E8A-4147-A177-3AD203B41FA5}">
                      <a16:colId xmlns:a16="http://schemas.microsoft.com/office/drawing/2014/main" val="2465843949"/>
                    </a:ext>
                  </a:extLst>
                </a:gridCol>
                <a:gridCol w="1760042">
                  <a:extLst>
                    <a:ext uri="{9D8B030D-6E8A-4147-A177-3AD203B41FA5}">
                      <a16:colId xmlns:a16="http://schemas.microsoft.com/office/drawing/2014/main" val="1570456436"/>
                    </a:ext>
                  </a:extLst>
                </a:gridCol>
                <a:gridCol w="1760042">
                  <a:extLst>
                    <a:ext uri="{9D8B030D-6E8A-4147-A177-3AD203B41FA5}">
                      <a16:colId xmlns:a16="http://schemas.microsoft.com/office/drawing/2014/main" val="473779464"/>
                    </a:ext>
                  </a:extLst>
                </a:gridCol>
              </a:tblGrid>
              <a:tr h="69933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モニタリング指標（見える化）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自粛要請等の基準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自粛解除の</a:t>
                      </a:r>
                      <a:endParaRPr kumimoji="1" lang="en-US" altLang="ja-JP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基準</a:t>
                      </a:r>
                      <a:endParaRPr kumimoji="1" lang="en-US" altLang="ja-JP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253245"/>
                  </a:ext>
                </a:extLst>
              </a:tr>
              <a:tr h="571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分析事項</a:t>
                      </a:r>
                      <a:endParaRPr kumimoji="1" lang="en-US" altLang="ja-JP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</a:p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病床使用率以外の指標は７日間移動平均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724138"/>
                  </a:ext>
                </a:extLst>
              </a:tr>
              <a:tr h="532897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（１）市中での感染拡大状況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①新規陽性者における感染経路（リンク）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不明者前週増加比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１以上</a:t>
                      </a:r>
                      <a:endParaRPr kumimoji="1" lang="en-US" altLang="ja-JP" sz="2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7030615"/>
                  </a:ext>
                </a:extLst>
              </a:tr>
              <a:tr h="52396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②新規陽性者におけるリンク不明者数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５～</a:t>
                      </a:r>
                      <a:r>
                        <a:rPr kumimoji="1" lang="en-US" altLang="ja-JP" sz="20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2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</a:t>
                      </a:r>
                      <a:endParaRPr kumimoji="1" lang="en-US" altLang="ja-JP" sz="2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人未満</a:t>
                      </a:r>
                      <a:endParaRPr kumimoji="1" lang="en-US" altLang="ja-JP" sz="2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7433226"/>
                  </a:ext>
                </a:extLst>
              </a:tr>
              <a:tr h="5239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（２）新規陽性患者の発生状況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</a:t>
                      </a:r>
                      <a:r>
                        <a:rPr kumimoji="1" lang="ja-JP" altLang="en-US" sz="16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検査体制のひっ迫状況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③確定診断検査における陽性率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7%</a:t>
                      </a:r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</a:t>
                      </a:r>
                      <a:endParaRPr kumimoji="1" lang="en-US" altLang="ja-JP" sz="2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％未満</a:t>
                      </a:r>
                      <a:endParaRPr kumimoji="1" lang="en-US" altLang="ja-JP" sz="2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681429"/>
                  </a:ext>
                </a:extLst>
              </a:tr>
              <a:tr h="52396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（３）病床のひっ迫状況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④患者受入重症病床使用率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err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2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60%</a:t>
                      </a:r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1335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082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0" y="1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信号の点灯・消灯基準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881459" y="6742927"/>
            <a:ext cx="9213279" cy="36933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6493CBCA-ACC2-4123-B2F2-4C5EFA1196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240314"/>
              </p:ext>
            </p:extLst>
          </p:nvPr>
        </p:nvGraphicFramePr>
        <p:xfrm>
          <a:off x="0" y="796440"/>
          <a:ext cx="12106286" cy="3752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345">
                  <a:extLst>
                    <a:ext uri="{9D8B030D-6E8A-4147-A177-3AD203B41FA5}">
                      <a16:colId xmlns:a16="http://schemas.microsoft.com/office/drawing/2014/main" val="3654558207"/>
                    </a:ext>
                  </a:extLst>
                </a:gridCol>
                <a:gridCol w="6021277">
                  <a:extLst>
                    <a:ext uri="{9D8B030D-6E8A-4147-A177-3AD203B41FA5}">
                      <a16:colId xmlns:a16="http://schemas.microsoft.com/office/drawing/2014/main" val="837388145"/>
                    </a:ext>
                  </a:extLst>
                </a:gridCol>
                <a:gridCol w="989219">
                  <a:extLst>
                    <a:ext uri="{9D8B030D-6E8A-4147-A177-3AD203B41FA5}">
                      <a16:colId xmlns:a16="http://schemas.microsoft.com/office/drawing/2014/main" val="3846277354"/>
                    </a:ext>
                  </a:extLst>
                </a:gridCol>
                <a:gridCol w="1074339">
                  <a:extLst>
                    <a:ext uri="{9D8B030D-6E8A-4147-A177-3AD203B41FA5}">
                      <a16:colId xmlns:a16="http://schemas.microsoft.com/office/drawing/2014/main" val="141468315"/>
                    </a:ext>
                  </a:extLst>
                </a:gridCol>
                <a:gridCol w="2816106">
                  <a:extLst>
                    <a:ext uri="{9D8B030D-6E8A-4147-A177-3AD203B41FA5}">
                      <a16:colId xmlns:a16="http://schemas.microsoft.com/office/drawing/2014/main" val="488335408"/>
                    </a:ext>
                  </a:extLst>
                </a:gridCol>
              </a:tblGrid>
              <a:tr h="352286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警戒信号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信号の色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（意味）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2911134"/>
                  </a:ext>
                </a:extLst>
              </a:tr>
              <a:tr h="680083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自粛要請等に向けた場合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モニタリング指標（３つ）のうち、１つ又は２つの指標において、「自粛要請等の基準」を満たした場合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ただし、指標①「感染経路不明者の前週増加比」のみ基準を満たした場合は点灯しない。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注意喚起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5356471"/>
                  </a:ext>
                </a:extLst>
              </a:tr>
              <a:tr h="680083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モニタリング指標（３つ）のうち、「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警戒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」の基準をすべて満たした場合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赤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警戒中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自粛要請等の対策を段階的に実施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1444611"/>
                  </a:ext>
                </a:extLst>
              </a:tr>
              <a:tr h="680083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自粛解除に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向けた場合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モニタリング指標（３つ）のうち、１つ又２つの指標において、「自粛解除の基準」を満たした場合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赤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警戒中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02363465"/>
                  </a:ext>
                </a:extLst>
              </a:tr>
              <a:tr h="680083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モニタリング指標（３つ）全てが「自粛解除の基準」を満たした場合（満たして１日～７日）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解除への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カウントダウン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9869624"/>
                  </a:ext>
                </a:extLst>
              </a:tr>
              <a:tr h="680083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モニタリング指標（３つ）全てが「自粛解除の基準」を満たした場合</a:t>
                      </a:r>
                    </a:p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（満たして７日間経過）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解除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自粛等を段階的に解除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6959443"/>
                  </a:ext>
                </a:extLst>
              </a:tr>
            </a:tbl>
          </a:graphicData>
        </a:graphic>
      </p:graphicFrame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391DF88-4555-40B0-873E-64621725F151}"/>
              </a:ext>
            </a:extLst>
          </p:cNvPr>
          <p:cNvSpPr txBox="1"/>
          <p:nvPr/>
        </p:nvSpPr>
        <p:spPr>
          <a:xfrm>
            <a:off x="0" y="510197"/>
            <a:ext cx="2667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＜信号の点灯・消灯基準＞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700025" y="6373595"/>
            <a:ext cx="616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78697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2252048" y="705852"/>
            <a:ext cx="2850751" cy="5230469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01AB323-05F3-403D-9EE7-CAE3C32AE597}"/>
              </a:ext>
            </a:extLst>
          </p:cNvPr>
          <p:cNvSpPr txBox="1"/>
          <p:nvPr/>
        </p:nvSpPr>
        <p:spPr>
          <a:xfrm>
            <a:off x="0" y="1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（１）市中での感染拡大状況（①感染経路不明者の７日間移動平均の前週増加比）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2A32914-A631-4E90-B018-69368C45F127}"/>
              </a:ext>
            </a:extLst>
          </p:cNvPr>
          <p:cNvSpPr txBox="1"/>
          <p:nvPr/>
        </p:nvSpPr>
        <p:spPr>
          <a:xfrm>
            <a:off x="11670886" y="6488668"/>
            <a:ext cx="428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３</a:t>
            </a:r>
            <a:endParaRPr kumimoji="1" lang="ja-JP" altLang="en-US" dirty="0"/>
          </a:p>
        </p:txBody>
      </p:sp>
      <p:sp>
        <p:nvSpPr>
          <p:cNvPr id="4" name="楕円 3"/>
          <p:cNvSpPr/>
          <p:nvPr/>
        </p:nvSpPr>
        <p:spPr>
          <a:xfrm>
            <a:off x="213015" y="5542900"/>
            <a:ext cx="362545" cy="24913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角丸四角形吹き出し 28"/>
          <p:cNvSpPr/>
          <p:nvPr/>
        </p:nvSpPr>
        <p:spPr>
          <a:xfrm>
            <a:off x="5344988" y="4605629"/>
            <a:ext cx="1924050" cy="681767"/>
          </a:xfrm>
          <a:prstGeom prst="wedgeRoundRectCallout">
            <a:avLst>
              <a:gd name="adj1" fmla="val -36211"/>
              <a:gd name="adj2" fmla="val 9382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自粛要請等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前週増加比１以上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角丸四角形吹き出し 15">
            <a:extLst>
              <a:ext uri="{FF2B5EF4-FFF2-40B4-BE49-F238E27FC236}">
                <a16:creationId xmlns:a16="http://schemas.microsoft.com/office/drawing/2014/main" id="{BCA5FF59-EB86-4373-8E6E-2CFC2AD7B62E}"/>
              </a:ext>
            </a:extLst>
          </p:cNvPr>
          <p:cNvSpPr/>
          <p:nvPr/>
        </p:nvSpPr>
        <p:spPr>
          <a:xfrm>
            <a:off x="7757636" y="4390376"/>
            <a:ext cx="2715905" cy="567474"/>
          </a:xfrm>
          <a:prstGeom prst="wedgeRoundRectCallout">
            <a:avLst>
              <a:gd name="adj1" fmla="val 16556"/>
              <a:gd name="adj2" fmla="val 95476"/>
              <a:gd name="adj3" fmla="val 16667"/>
            </a:avLst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感染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規模が小さい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にもかかわらず、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増加比が基準「１」を超過</a:t>
            </a:r>
          </a:p>
        </p:txBody>
      </p:sp>
      <p:sp>
        <p:nvSpPr>
          <p:cNvPr id="10" name="角丸四角形吹き出し 15">
            <a:extLst>
              <a:ext uri="{FF2B5EF4-FFF2-40B4-BE49-F238E27FC236}">
                <a16:creationId xmlns:a16="http://schemas.microsoft.com/office/drawing/2014/main" id="{BCA5FF59-EB86-4373-8E6E-2CFC2AD7B62E}"/>
              </a:ext>
            </a:extLst>
          </p:cNvPr>
          <p:cNvSpPr/>
          <p:nvPr/>
        </p:nvSpPr>
        <p:spPr>
          <a:xfrm>
            <a:off x="1024015" y="841739"/>
            <a:ext cx="3825075" cy="567474"/>
          </a:xfrm>
          <a:prstGeom prst="wedgeRoundRectCallout">
            <a:avLst>
              <a:gd name="adj1" fmla="val -48230"/>
              <a:gd name="adj2" fmla="val 78386"/>
              <a:gd name="adj3" fmla="val 16667"/>
            </a:avLst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前週の感染経路不明者の７日間移動平均が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０を連続記録していたことにより、増加比が大きい。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3" name="直線コネクタ 22"/>
          <p:cNvCxnSpPr>
            <a:cxnSpLocks/>
          </p:cNvCxnSpPr>
          <p:nvPr/>
        </p:nvCxnSpPr>
        <p:spPr>
          <a:xfrm>
            <a:off x="684395" y="5695179"/>
            <a:ext cx="11200804" cy="2769"/>
          </a:xfrm>
          <a:prstGeom prst="line">
            <a:avLst/>
          </a:prstGeom>
          <a:ln w="285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75" y="558648"/>
            <a:ext cx="11982450" cy="663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586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2874899" y="914400"/>
            <a:ext cx="4187083" cy="4955267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01AB323-05F3-403D-9EE7-CAE3C32AE597}"/>
              </a:ext>
            </a:extLst>
          </p:cNvPr>
          <p:cNvSpPr txBox="1"/>
          <p:nvPr/>
        </p:nvSpPr>
        <p:spPr>
          <a:xfrm>
            <a:off x="0" y="1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（１）市中での感染拡大状況（②感染経路不明者７日間移動平均）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2A32914-A631-4E90-B018-69368C45F127}"/>
              </a:ext>
            </a:extLst>
          </p:cNvPr>
          <p:cNvSpPr txBox="1"/>
          <p:nvPr/>
        </p:nvSpPr>
        <p:spPr>
          <a:xfrm>
            <a:off x="11677650" y="6181725"/>
            <a:ext cx="428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４</a:t>
            </a:r>
            <a:endParaRPr kumimoji="1" lang="ja-JP" altLang="en-US" dirty="0"/>
          </a:p>
        </p:txBody>
      </p:sp>
      <p:cxnSp>
        <p:nvCxnSpPr>
          <p:cNvPr id="16" name="直線コネクタ 15"/>
          <p:cNvCxnSpPr>
            <a:cxnSpLocks/>
          </p:cNvCxnSpPr>
          <p:nvPr/>
        </p:nvCxnSpPr>
        <p:spPr>
          <a:xfrm>
            <a:off x="799669" y="5362503"/>
            <a:ext cx="11092293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cxnSpLocks/>
          </p:cNvCxnSpPr>
          <p:nvPr/>
        </p:nvCxnSpPr>
        <p:spPr>
          <a:xfrm>
            <a:off x="799668" y="4842863"/>
            <a:ext cx="11092293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楕円 4"/>
          <p:cNvSpPr/>
          <p:nvPr/>
        </p:nvSpPr>
        <p:spPr>
          <a:xfrm>
            <a:off x="205655" y="4695278"/>
            <a:ext cx="611343" cy="484563"/>
          </a:xfrm>
          <a:prstGeom prst="ellipse">
            <a:avLst/>
          </a:prstGeom>
          <a:noFill/>
          <a:ln>
            <a:solidFill>
              <a:srgbClr val="E54B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/>
          <p:cNvSpPr/>
          <p:nvPr/>
        </p:nvSpPr>
        <p:spPr>
          <a:xfrm>
            <a:off x="205655" y="5209401"/>
            <a:ext cx="611343" cy="410260"/>
          </a:xfrm>
          <a:prstGeom prst="ellipse">
            <a:avLst/>
          </a:prstGeom>
          <a:noFill/>
          <a:ln>
            <a:solidFill>
              <a:srgbClr val="E54B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6" name="直線矢印コネクタ 25"/>
          <p:cNvCxnSpPr/>
          <p:nvPr/>
        </p:nvCxnSpPr>
        <p:spPr>
          <a:xfrm flipH="1">
            <a:off x="1814017" y="4880265"/>
            <a:ext cx="11909" cy="524359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角丸四角形吹き出し 7">
            <a:extLst>
              <a:ext uri="{FF2B5EF4-FFF2-40B4-BE49-F238E27FC236}">
                <a16:creationId xmlns:a16="http://schemas.microsoft.com/office/drawing/2014/main" id="{910C90C4-6B4A-47E1-B26A-34AA59620AB2}"/>
              </a:ext>
            </a:extLst>
          </p:cNvPr>
          <p:cNvSpPr/>
          <p:nvPr/>
        </p:nvSpPr>
        <p:spPr>
          <a:xfrm>
            <a:off x="816998" y="3944282"/>
            <a:ext cx="1735787" cy="599000"/>
          </a:xfrm>
          <a:prstGeom prst="wedgeRoundRectCallout">
            <a:avLst>
              <a:gd name="adj1" fmla="val -23360"/>
              <a:gd name="adj2" fmla="val 87875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自粛要請等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感染経路不明者数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５～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人以上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角丸四角形吹き出し 7">
            <a:extLst>
              <a:ext uri="{FF2B5EF4-FFF2-40B4-BE49-F238E27FC236}">
                <a16:creationId xmlns:a16="http://schemas.microsoft.com/office/drawing/2014/main" id="{910C90C4-6B4A-47E1-B26A-34AA59620AB2}"/>
              </a:ext>
            </a:extLst>
          </p:cNvPr>
          <p:cNvSpPr/>
          <p:nvPr/>
        </p:nvSpPr>
        <p:spPr>
          <a:xfrm>
            <a:off x="8655188" y="3790408"/>
            <a:ext cx="1735787" cy="599000"/>
          </a:xfrm>
          <a:prstGeom prst="wedgeRoundRectCallout">
            <a:avLst>
              <a:gd name="adj1" fmla="val -106470"/>
              <a:gd name="adj2" fmla="val 11909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自粛解除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感染経路不明者数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人未満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655" y="521732"/>
            <a:ext cx="11772900" cy="602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032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621701" y="1185848"/>
            <a:ext cx="5522426" cy="4454514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01AB323-05F3-403D-9EE7-CAE3C32AE597}"/>
              </a:ext>
            </a:extLst>
          </p:cNvPr>
          <p:cNvSpPr txBox="1"/>
          <p:nvPr/>
        </p:nvSpPr>
        <p:spPr>
          <a:xfrm>
            <a:off x="0" y="1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（２）新規陽性患者の発生状況（③確定診断検査における陽性率）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14F7C1-5B25-4AA9-A32E-EC76AACB93B3}"/>
              </a:ext>
            </a:extLst>
          </p:cNvPr>
          <p:cNvSpPr txBox="1"/>
          <p:nvPr/>
        </p:nvSpPr>
        <p:spPr>
          <a:xfrm>
            <a:off x="11720512" y="6366391"/>
            <a:ext cx="428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５</a:t>
            </a:r>
            <a:endParaRPr kumimoji="1" lang="ja-JP" altLang="en-US" dirty="0"/>
          </a:p>
        </p:txBody>
      </p:sp>
      <p:cxnSp>
        <p:nvCxnSpPr>
          <p:cNvPr id="17" name="直線コネクタ 16"/>
          <p:cNvCxnSpPr>
            <a:cxnSpLocks/>
          </p:cNvCxnSpPr>
          <p:nvPr/>
        </p:nvCxnSpPr>
        <p:spPr>
          <a:xfrm>
            <a:off x="644237" y="4151144"/>
            <a:ext cx="11290587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角丸四角形吹き出し 28">
            <a:extLst>
              <a:ext uri="{FF2B5EF4-FFF2-40B4-BE49-F238E27FC236}">
                <a16:creationId xmlns:a16="http://schemas.microsoft.com/office/drawing/2014/main" id="{874753CC-E0F8-4C4C-A46D-98C6C464CC70}"/>
              </a:ext>
            </a:extLst>
          </p:cNvPr>
          <p:cNvSpPr/>
          <p:nvPr/>
        </p:nvSpPr>
        <p:spPr>
          <a:xfrm>
            <a:off x="7948768" y="3413105"/>
            <a:ext cx="1924050" cy="681767"/>
          </a:xfrm>
          <a:prstGeom prst="wedgeRoundRectCallout">
            <a:avLst>
              <a:gd name="adj1" fmla="val -32555"/>
              <a:gd name="adj2" fmla="val 6286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自粛要請等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自粛解除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陽性率７％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楕円 1"/>
          <p:cNvSpPr/>
          <p:nvPr/>
        </p:nvSpPr>
        <p:spPr>
          <a:xfrm>
            <a:off x="81358" y="4094872"/>
            <a:ext cx="540343" cy="2277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58" y="230833"/>
            <a:ext cx="12011025" cy="705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66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158586" y="942534"/>
            <a:ext cx="2034779" cy="4813395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01AB323-05F3-403D-9EE7-CAE3C32AE597}"/>
              </a:ext>
            </a:extLst>
          </p:cNvPr>
          <p:cNvSpPr txBox="1"/>
          <p:nvPr/>
        </p:nvSpPr>
        <p:spPr>
          <a:xfrm>
            <a:off x="0" y="1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(3)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病床のひっ迫状況（④患者受入重症病床使用率）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19E579-44CD-48A7-ADBD-A14A59747DBB}"/>
              </a:ext>
            </a:extLst>
          </p:cNvPr>
          <p:cNvSpPr txBox="1"/>
          <p:nvPr/>
        </p:nvSpPr>
        <p:spPr>
          <a:xfrm>
            <a:off x="11630025" y="6436279"/>
            <a:ext cx="561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６</a:t>
            </a:r>
            <a:endParaRPr kumimoji="1" lang="ja-JP" altLang="en-US" dirty="0"/>
          </a:p>
        </p:txBody>
      </p:sp>
      <p:sp>
        <p:nvSpPr>
          <p:cNvPr id="14" name="角丸四角形吹き出し 13"/>
          <p:cNvSpPr/>
          <p:nvPr/>
        </p:nvSpPr>
        <p:spPr>
          <a:xfrm>
            <a:off x="8196903" y="3329547"/>
            <a:ext cx="1924050" cy="482796"/>
          </a:xfrm>
          <a:prstGeom prst="wedgeRoundRectCallout">
            <a:avLst>
              <a:gd name="adj1" fmla="val -43716"/>
              <a:gd name="adj2" fmla="val 68915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自粛解除　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％未満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楕円 8"/>
          <p:cNvSpPr/>
          <p:nvPr/>
        </p:nvSpPr>
        <p:spPr>
          <a:xfrm>
            <a:off x="267286" y="3698469"/>
            <a:ext cx="760671" cy="38862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286" y="940555"/>
            <a:ext cx="11791950" cy="574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066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CB34B6C-8432-416B-9913-69DB52C174CE}"/>
              </a:ext>
            </a:extLst>
          </p:cNvPr>
          <p:cNvSpPr txBox="1"/>
          <p:nvPr/>
        </p:nvSpPr>
        <p:spPr>
          <a:xfrm>
            <a:off x="0" y="-30844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現行のモニタリング指標及び基準における論点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0B53809-A07C-450F-8D51-7FD7F4B688B8}"/>
              </a:ext>
            </a:extLst>
          </p:cNvPr>
          <p:cNvSpPr txBox="1"/>
          <p:nvPr/>
        </p:nvSpPr>
        <p:spPr>
          <a:xfrm>
            <a:off x="11738363" y="6359285"/>
            <a:ext cx="616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７</a:t>
            </a:r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F4567C2-B324-4758-820C-3B6A3BC1B6E5}"/>
              </a:ext>
            </a:extLst>
          </p:cNvPr>
          <p:cNvSpPr txBox="1"/>
          <p:nvPr/>
        </p:nvSpPr>
        <p:spPr>
          <a:xfrm>
            <a:off x="110709" y="694313"/>
            <a:ext cx="11936039" cy="614014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（１）「自粛要請等」のモニタリング指標の基準について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○現在の「大阪モデル」では、注意喚起（黄色信号が点灯）は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日、警戒（赤色信号が点灯）は３月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日となるが、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推定感染日（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）の最大値は、警戒に切り替わった日の翌日（３月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日）。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）推定感染日：発症日から６日前と仮定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⇒感染拡大の兆候をより早く検知するため、「自粛要請等の基準」の２段階設定が必要ではないか。</a:t>
            </a:r>
            <a:endParaRPr lang="en-US" altLang="ja-JP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（２）モニタリング指標①「新規陽性者における感染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経路不明者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前週増加比」について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○市中における感染拡大を早期に発見する上で重要な指標だが、感染経路不明者数が少ない状況下では基準「１以上」を超過。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⇒指標②「感染経路不明者７日間移動平均」と組み合わせた基準設定が必要ではないか。</a:t>
            </a:r>
            <a:endParaRPr lang="en-US" altLang="ja-JP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（３）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モニタリング指標③「確定診断検査における陽性率」について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○５月５日の「大阪モデル」案作成以降、検査を巡る状況が様々に変化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(※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①相談・受診の目安の改訂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(5/8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）による検査対象の拡大　　②検査需要を踏まえた検査キャパの拡充（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4/21 420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検体⇒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6/5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目標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3,500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検体）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③抗原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検査の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開始　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5/22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）　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⇒新規</a:t>
            </a:r>
            <a:r>
              <a:rPr lang="ja-JP" altLang="en-US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陽性患者の発生状況を把握</a:t>
            </a:r>
            <a:r>
              <a:rPr lang="ja-JP" altLang="en-US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する指標の再検討が</a:t>
            </a:r>
            <a:r>
              <a:rPr lang="ja-JP" altLang="en-US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必要ではないか</a:t>
            </a:r>
            <a:r>
              <a:rPr lang="ja-JP" altLang="en-US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（案１）陽性率の水準の変更</a:t>
            </a:r>
            <a:endParaRPr lang="en-US" altLang="ja-JP" sz="16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（案２）陽性率に代わる新たな指標の検討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7690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7681</TotalTime>
  <Words>1054</Words>
  <Application>Microsoft Office PowerPoint</Application>
  <PresentationFormat>ワイド画面</PresentationFormat>
  <Paragraphs>117</Paragraphs>
  <Slides>8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Meiryo UI</vt:lpstr>
      <vt:lpstr>ＭＳ ゴシック</vt:lpstr>
      <vt:lpstr>游ゴシック</vt:lpstr>
      <vt:lpstr>游ゴシック Light</vt:lpstr>
      <vt:lpstr>Arial</vt:lpstr>
      <vt:lpstr>Office テーマ</vt:lpstr>
      <vt:lpstr>令和２年６月12日 健康医療部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野崎　健二</dc:creator>
  <cp:lastModifiedBy>國本　由衣</cp:lastModifiedBy>
  <cp:revision>762</cp:revision>
  <cp:lastPrinted>2020-06-11T04:20:37Z</cp:lastPrinted>
  <dcterms:created xsi:type="dcterms:W3CDTF">2019-04-25T08:31:09Z</dcterms:created>
  <dcterms:modified xsi:type="dcterms:W3CDTF">2020-06-11T15:48:51Z</dcterms:modified>
</cp:coreProperties>
</file>