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324" r:id="rId2"/>
    <p:sldId id="342" r:id="rId3"/>
    <p:sldId id="335" r:id="rId4"/>
    <p:sldId id="337" r:id="rId5"/>
    <p:sldId id="336" r:id="rId6"/>
    <p:sldId id="345" r:id="rId7"/>
    <p:sldId id="329" r:id="rId8"/>
    <p:sldId id="330" r:id="rId9"/>
    <p:sldId id="331" r:id="rId10"/>
    <p:sldId id="344" r:id="rId11"/>
    <p:sldId id="323"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15" autoAdjust="0"/>
    <p:restoredTop sz="88510" autoAdjust="0"/>
  </p:normalViewPr>
  <p:slideViewPr>
    <p:cSldViewPr snapToGrid="0">
      <p:cViewPr varScale="1">
        <p:scale>
          <a:sx n="74" d="100"/>
          <a:sy n="74"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2023/1/31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426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17489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9863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6781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68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6</a:t>
            </a:fld>
            <a:endParaRPr kumimoji="1" lang="ja-JP" altLang="en-US"/>
          </a:p>
        </p:txBody>
      </p:sp>
    </p:spTree>
    <p:extLst>
      <p:ext uri="{BB962C8B-B14F-4D97-AF65-F5344CB8AC3E}">
        <p14:creationId xmlns:p14="http://schemas.microsoft.com/office/powerpoint/2010/main" val="10039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635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9</a:t>
            </a:fld>
            <a:endParaRPr kumimoji="1" lang="ja-JP" altLang="en-US"/>
          </a:p>
        </p:txBody>
      </p:sp>
    </p:spTree>
    <p:extLst>
      <p:ext uri="{BB962C8B-B14F-4D97-AF65-F5344CB8AC3E}">
        <p14:creationId xmlns:p14="http://schemas.microsoft.com/office/powerpoint/2010/main" val="132057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2023/1/31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2023/1/31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267639"/>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資料３－</a:t>
            </a:r>
            <a:r>
              <a:rPr lang="en-US" altLang="ja-JP" sz="2400" b="1" dirty="0" smtClean="0"/>
              <a:t>1</a:t>
            </a:r>
            <a:r>
              <a:rPr lang="ja-JP" altLang="en-US" sz="2400" b="1" dirty="0" smtClean="0"/>
              <a:t>  </a:t>
            </a:r>
            <a:endParaRPr kumimoji="1" lang="ja-JP" altLang="en-US" sz="2400" b="1" dirty="0"/>
          </a:p>
        </p:txBody>
      </p:sp>
      <p:sp>
        <p:nvSpPr>
          <p:cNvPr id="7" name="テキスト ボックス 6"/>
          <p:cNvSpPr txBox="1"/>
          <p:nvPr/>
        </p:nvSpPr>
        <p:spPr>
          <a:xfrm>
            <a:off x="308977" y="1301629"/>
            <a:ext cx="10920821" cy="3298339"/>
          </a:xfrm>
          <a:prstGeom prst="rect">
            <a:avLst/>
          </a:prstGeom>
          <a:noFill/>
          <a:ln w="28575">
            <a:noFill/>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ct val="150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smtClean="0">
                <a:solidFill>
                  <a:srgbClr val="FF0000"/>
                </a:solidFill>
              </a:rPr>
              <a:t>令和５年２月</a:t>
            </a:r>
            <a:r>
              <a:rPr lang="ja-JP" altLang="en-US" sz="2000" b="1" u="sng" dirty="0">
                <a:solidFill>
                  <a:srgbClr val="FF0000"/>
                </a:solidFill>
              </a:rPr>
              <a:t>１</a:t>
            </a:r>
            <a:r>
              <a:rPr lang="ja-JP" altLang="en-US" sz="2000" b="1" u="sng" dirty="0" smtClean="0">
                <a:solidFill>
                  <a:srgbClr val="FF0000"/>
                </a:solidFill>
              </a:rPr>
              <a:t>日～当面の間</a:t>
            </a:r>
            <a:endParaRPr lang="en-US" altLang="ja-JP" sz="2000" b="1" u="sng" dirty="0" smtClean="0">
              <a:solidFill>
                <a:srgbClr val="FF0000"/>
              </a:solidFill>
            </a:endParaRPr>
          </a:p>
          <a:p>
            <a:pPr lvl="0">
              <a:lnSpc>
                <a:spcPct val="1500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r>
              <a:rPr lang="ja-JP" altLang="en-US" b="1" u="sng" dirty="0" smtClean="0"/>
              <a:t>）</a:t>
            </a:r>
            <a:endParaRPr lang="en-US" altLang="ja-JP" b="1" u="sng" dirty="0" smtClean="0"/>
          </a:p>
          <a:p>
            <a:pPr lvl="0">
              <a:lnSpc>
                <a:spcPct val="150000"/>
              </a:lnSpc>
              <a:defRPr/>
            </a:pPr>
            <a:endParaRPr lang="en-US" altLang="ja-JP" sz="2000" b="1" u="sng" dirty="0"/>
          </a:p>
          <a:p>
            <a:pPr lvl="0">
              <a:lnSpc>
                <a:spcPct val="150000"/>
              </a:lnSpc>
              <a:defRPr/>
            </a:pPr>
            <a:r>
              <a:rPr lang="ja-JP" altLang="en-US" sz="2000" b="1" dirty="0" smtClean="0"/>
              <a:t>　３　実施内容　次ページ以降のとおり</a:t>
            </a:r>
            <a:endParaRPr lang="en-US" altLang="ja-JP" sz="2000" b="1"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lang="ja-JP" altLang="en-US" sz="2000" b="1" dirty="0"/>
          </a:p>
        </p:txBody>
      </p:sp>
    </p:spTree>
    <p:extLst>
      <p:ext uri="{BB962C8B-B14F-4D97-AF65-F5344CB8AC3E}">
        <p14:creationId xmlns:p14="http://schemas.microsoft.com/office/powerpoint/2010/main" val="5890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78509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621599"/>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802717"/>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・座席間隔の確保（正面着座でも</a:t>
            </a:r>
            <a:r>
              <a:rPr lang="en-US" altLang="ja-JP" dirty="0">
                <a:latin typeface="UD デジタル 教科書体 NK-B" panose="02020700000000000000" pitchFamily="18" charset="-128"/>
                <a:ea typeface="UD デジタル 教科書体 NK-B" panose="02020700000000000000" pitchFamily="18" charset="-128"/>
              </a:rPr>
              <a:t>1</a:t>
            </a:r>
            <a:r>
              <a:rPr lang="ja-JP" altLang="en-US" dirty="0" err="1">
                <a:latin typeface="UD デジタル 教科書体 NK-B" panose="02020700000000000000" pitchFamily="18" charset="-128"/>
                <a:ea typeface="UD デジタル 教科書体 NK-B" panose="02020700000000000000" pitchFamily="18" charset="-128"/>
              </a:rPr>
              <a:t>ｍ</a:t>
            </a:r>
            <a:r>
              <a:rPr lang="ja-JP" altLang="en-US" dirty="0">
                <a:latin typeface="UD デジタル 教科書体 NK-B" panose="02020700000000000000" pitchFamily="18" charset="-128"/>
                <a:ea typeface="UD デジタル 教科書体 NK-B" panose="02020700000000000000" pitchFamily="18" charset="-128"/>
              </a:rPr>
              <a:t>以上の距離の確保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によりパーティション不要）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・ビュッフェスタイルでの手指消毒の徹底によるトングや</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箸の共用　　　　　　　</a:t>
            </a:r>
          </a:p>
        </p:txBody>
      </p:sp>
      <p:sp>
        <p:nvSpPr>
          <p:cNvPr id="48" name="正方形/長方形 47"/>
          <p:cNvSpPr/>
          <p:nvPr/>
        </p:nvSpPr>
        <p:spPr>
          <a:xfrm>
            <a:off x="1869504" y="5621599"/>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a:t>
            </a:r>
            <a:r>
              <a:rPr lang="ja-JP" altLang="en-US" dirty="0" smtClean="0">
                <a:latin typeface="UD デジタル 教科書体 NP-B" panose="02020700000000000000" pitchFamily="18" charset="-128"/>
                <a:ea typeface="UD デジタル 教科書体 NP-B" panose="02020700000000000000" pitchFamily="18" charset="-128"/>
              </a:rPr>
              <a:t>０６ー</a:t>
            </a:r>
            <a:r>
              <a:rPr lang="en-US" altLang="ja-JP" dirty="0" smtClean="0">
                <a:latin typeface="UD デジタル 教科書体 NP-B" panose="02020700000000000000" pitchFamily="18" charset="-128"/>
                <a:ea typeface="UD デジタル 教科書体 NP-B" panose="02020700000000000000" pitchFamily="18" charset="-128"/>
              </a:rPr>
              <a:t>6131</a:t>
            </a:r>
            <a:r>
              <a:rPr lang="ja-JP" altLang="en-US" dirty="0" err="1">
                <a:latin typeface="UD デジタル 教科書体 NP-B" panose="02020700000000000000" pitchFamily="18" charset="-128"/>
                <a:ea typeface="UD デジタル 教科書体 NP-B" panose="02020700000000000000" pitchFamily="18" charset="-128"/>
              </a:rPr>
              <a:t>－</a:t>
            </a:r>
            <a:r>
              <a:rPr lang="en-US" altLang="ja-JP" dirty="0" smtClean="0">
                <a:latin typeface="UD デジタル 教科書体 NP-B" panose="02020700000000000000" pitchFamily="18" charset="-128"/>
                <a:ea typeface="UD デジタル 教科書体 NP-B" panose="02020700000000000000" pitchFamily="18" charset="-128"/>
              </a:rPr>
              <a:t>6280</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96319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980869"/>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927823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10854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dirty="0">
                <a:latin typeface="游ゴシック" panose="020F0502020204030204"/>
                <a:ea typeface="游ゴシック" panose="020B0400000000000000" pitchFamily="50" charset="-128"/>
              </a:rPr>
              <a:t>　</a:t>
            </a:r>
            <a:endParaRPr kumimoji="1" lang="en-US" altLang="ja-JP" sz="2200" b="1" i="0" u="non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a:t>
            </a:r>
            <a:r>
              <a:rPr lang="ja-JP" altLang="en-US" sz="2800" b="1" u="sng" noProof="0" dirty="0" smtClean="0">
                <a:latin typeface="游ゴシック" panose="020F0502020204030204"/>
                <a:ea typeface="游ゴシック" panose="020B0400000000000000" pitchFamily="50" charset="-128"/>
              </a:rPr>
              <a:t>６１３１</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－６４０８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を</a:t>
            </a:r>
            <a:r>
              <a:rPr lang="ja-JP" altLang="en-US" sz="2200" smtClean="0">
                <a:latin typeface="游ゴシック" panose="020F0502020204030204"/>
                <a:ea typeface="游ゴシック" panose="020B0400000000000000" pitchFamily="50" charset="-128"/>
              </a:rPr>
              <a:t>掲載</a:t>
            </a: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72501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34723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78462" y="30185"/>
            <a:ext cx="10920821" cy="423449"/>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３　実施</a:t>
            </a:r>
            <a:r>
              <a:rPr lang="ja-JP" altLang="en-US" sz="2000" b="1" dirty="0"/>
              <a:t>内容</a:t>
            </a:r>
          </a:p>
        </p:txBody>
      </p:sp>
      <p:sp>
        <p:nvSpPr>
          <p:cNvPr id="19" name="テキスト ボックス 18"/>
          <p:cNvSpPr txBox="1"/>
          <p:nvPr/>
        </p:nvSpPr>
        <p:spPr>
          <a:xfrm>
            <a:off x="286229" y="479478"/>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への呼びかけ</a:t>
            </a:r>
            <a:r>
              <a:rPr kumimoji="1" lang="ja-JP" altLang="en-US" sz="2400" b="1" i="0"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09146" y="961502"/>
            <a:ext cx="11782853" cy="4862870"/>
          </a:xfrm>
          <a:prstGeom prst="rect">
            <a:avLst/>
          </a:prstGeom>
        </p:spPr>
        <p:txBody>
          <a:bodyPr wrap="square">
            <a:spAutoFit/>
          </a:bodyPr>
          <a:lstStyle/>
          <a:p>
            <a:pPr>
              <a:lnSpc>
                <a:spcPts val="2100"/>
              </a:lnSpc>
              <a:defRPr/>
            </a:pPr>
            <a:r>
              <a:rPr lang="ja-JP" altLang="en-US" b="1" dirty="0"/>
              <a:t>○　感染防止対策（３密の回避、適切なマスク着用</a:t>
            </a:r>
            <a:r>
              <a:rPr lang="en-US" altLang="ja-JP" b="1" dirty="0"/>
              <a:t> </a:t>
            </a:r>
            <a:r>
              <a:rPr lang="ja-JP" altLang="en-US" b="1" dirty="0" err="1"/>
              <a:t>、</a:t>
            </a:r>
            <a:r>
              <a:rPr lang="ja-JP" altLang="en-US" b="1" dirty="0"/>
              <a:t>手洗い、こまめな換気等）の徹底</a:t>
            </a:r>
            <a:endParaRPr lang="en-US" altLang="ja-JP" sz="1200" b="1" dirty="0">
              <a:solidFill>
                <a:srgbClr val="FF0000"/>
              </a:solidFill>
            </a:endParaRPr>
          </a:p>
          <a:p>
            <a:pPr>
              <a:lnSpc>
                <a:spcPts val="2100"/>
              </a:lnSpc>
              <a:defRPr/>
            </a:pPr>
            <a:endParaRPr lang="en-US" altLang="ja-JP" b="1" dirty="0"/>
          </a:p>
          <a:p>
            <a:pPr>
              <a:lnSpc>
                <a:spcPts val="2100"/>
              </a:lnSpc>
              <a:defRPr/>
            </a:pPr>
            <a:r>
              <a:rPr lang="ja-JP" altLang="en-US" b="1" dirty="0"/>
              <a:t>○　早期のワクチン接種（子どものワクチン接種を含む）を</a:t>
            </a:r>
            <a:r>
              <a:rPr lang="ja-JP" altLang="en-US" b="1" dirty="0" smtClean="0"/>
              <a:t>検討する</a:t>
            </a:r>
            <a:r>
              <a:rPr lang="ja-JP" altLang="en-US" b="1" dirty="0"/>
              <a:t>こと</a:t>
            </a:r>
            <a:r>
              <a:rPr lang="ja-JP" altLang="en-US" sz="1400" b="1" dirty="0"/>
              <a:t>（</a:t>
            </a:r>
            <a:r>
              <a:rPr lang="ja-JP" altLang="en-US" sz="1400" dirty="0"/>
              <a:t>法に基づかない働きかけ）</a:t>
            </a:r>
            <a:endParaRPr lang="en-US" altLang="ja-JP" sz="1400" dirty="0"/>
          </a:p>
          <a:p>
            <a:pPr lvl="0">
              <a:lnSpc>
                <a:spcPts val="2100"/>
              </a:lnSpc>
              <a:defRPr/>
            </a:pPr>
            <a:endParaRPr lang="en-US" altLang="ja-JP" b="1" dirty="0"/>
          </a:p>
          <a:p>
            <a:pPr lvl="0">
              <a:lnSpc>
                <a:spcPts val="2100"/>
              </a:lnSpc>
              <a:defRPr/>
            </a:pPr>
            <a:r>
              <a:rPr lang="ja-JP" altLang="en-US" b="1" dirty="0"/>
              <a:t>○　高齢者の命と健康を守るため、高齢者</a:t>
            </a:r>
            <a:r>
              <a:rPr lang="en-US" altLang="ja-JP" sz="1400" b="1" dirty="0" smtClean="0"/>
              <a:t>※</a:t>
            </a:r>
            <a:r>
              <a:rPr lang="ja-JP" altLang="en-US" sz="1400" b="1" dirty="0"/>
              <a:t>１</a:t>
            </a:r>
            <a:r>
              <a:rPr lang="ja-JP" altLang="en-US" b="1" dirty="0" smtClean="0"/>
              <a:t>及び</a:t>
            </a:r>
            <a:r>
              <a:rPr lang="ja-JP" altLang="en-US" b="1" dirty="0"/>
              <a:t>同居家族等日常的に接する方は、感染リスクが高い場所への</a:t>
            </a:r>
          </a:p>
          <a:p>
            <a:pPr lvl="0">
              <a:lnSpc>
                <a:spcPts val="2100"/>
              </a:lnSpc>
              <a:defRPr/>
            </a:pPr>
            <a:r>
              <a:rPr lang="ja-JP" altLang="en-US" b="1" dirty="0"/>
              <a:t>　　外出・移動を控えること</a:t>
            </a:r>
            <a:r>
              <a:rPr lang="ja-JP" altLang="en-US" dirty="0"/>
              <a:t>　　　　</a:t>
            </a:r>
            <a:r>
              <a:rPr lang="ja-JP" altLang="en-US" sz="1400" dirty="0"/>
              <a:t>　</a:t>
            </a:r>
            <a:r>
              <a:rPr lang="en-US" altLang="ja-JP" sz="1200" dirty="0" smtClean="0"/>
              <a:t>※</a:t>
            </a:r>
            <a:r>
              <a:rPr lang="ja-JP" altLang="en-US" sz="1200" dirty="0"/>
              <a:t>１　基礎疾患のある方などの重症化リスクの高い方を含む</a:t>
            </a:r>
            <a:endParaRPr lang="en-US" altLang="ja-JP" sz="1200" dirty="0"/>
          </a:p>
          <a:p>
            <a:pPr lvl="0">
              <a:lnSpc>
                <a:spcPts val="2100"/>
              </a:lnSpc>
              <a:defRPr/>
            </a:pPr>
            <a:r>
              <a:rPr lang="ja-JP" altLang="en-US" b="1" dirty="0">
                <a:solidFill>
                  <a:srgbClr val="FF0000"/>
                </a:solidFill>
              </a:rPr>
              <a:t>　　</a:t>
            </a:r>
            <a:endParaRPr lang="en-US" altLang="ja-JP" dirty="0"/>
          </a:p>
          <a:p>
            <a:pPr lvl="0">
              <a:lnSpc>
                <a:spcPts val="2100"/>
              </a:lnSpc>
              <a:defRPr/>
            </a:pPr>
            <a:r>
              <a:rPr lang="ja-JP" altLang="en-US" dirty="0"/>
              <a:t>○　旅行等、都道府県間の移動は、感染防止対策を徹底し、移動先での感染リスクの高い行動を</a:t>
            </a:r>
            <a:r>
              <a:rPr lang="ja-JP" altLang="en-US" dirty="0" smtClean="0"/>
              <a:t>控えること</a:t>
            </a:r>
            <a:endParaRPr lang="en-US" altLang="ja-JP" strike="sngStrike" dirty="0">
              <a:highlight>
                <a:srgbClr val="FFFF00"/>
              </a:highlight>
            </a:endParaRPr>
          </a:p>
          <a:p>
            <a:pPr lvl="0">
              <a:lnSpc>
                <a:spcPts val="2100"/>
              </a:lnSpc>
              <a:defRPr/>
            </a:pPr>
            <a:endParaRPr lang="en-US" altLang="ja-JP" sz="800" dirty="0"/>
          </a:p>
          <a:p>
            <a:pPr lvl="0">
              <a:lnSpc>
                <a:spcPts val="2100"/>
              </a:lnSpc>
              <a:defRPr/>
            </a:pPr>
            <a:r>
              <a:rPr lang="ja-JP" altLang="en-US" dirty="0"/>
              <a:t>○　高齢者施設での面会時は、感染防止対策を徹底すること</a:t>
            </a:r>
            <a:r>
              <a:rPr lang="en-US" altLang="ja-JP" dirty="0"/>
              <a:t>(</a:t>
            </a:r>
            <a:r>
              <a:rPr lang="ja-JP" altLang="en-US" dirty="0"/>
              <a:t>オンラインでの面会など高齢者との接触を</a:t>
            </a:r>
            <a:endParaRPr lang="en-US" altLang="ja-JP" dirty="0"/>
          </a:p>
          <a:p>
            <a:pPr lvl="0">
              <a:lnSpc>
                <a:spcPts val="2100"/>
              </a:lnSpc>
              <a:defRPr/>
            </a:pPr>
            <a:r>
              <a:rPr lang="ja-JP" altLang="en-US" dirty="0"/>
              <a:t>　　行わない方法も検討すること）</a:t>
            </a:r>
            <a:endParaRPr lang="en-US" altLang="ja-JP" dirty="0"/>
          </a:p>
          <a:p>
            <a:pPr lvl="0">
              <a:lnSpc>
                <a:spcPts val="2100"/>
              </a:lnSpc>
              <a:defRPr/>
            </a:pPr>
            <a:endParaRPr lang="en-US" altLang="ja-JP" sz="800" dirty="0"/>
          </a:p>
          <a:p>
            <a:pPr lvl="0">
              <a:lnSpc>
                <a:spcPts val="2100"/>
              </a:lnSpc>
              <a:defRPr/>
            </a:pPr>
            <a:r>
              <a:rPr lang="ja-JP" altLang="en-US" dirty="0"/>
              <a:t>○　高齢者</a:t>
            </a:r>
            <a:r>
              <a:rPr lang="en-US" altLang="ja-JP" sz="1400" dirty="0" smtClean="0"/>
              <a:t>※</a:t>
            </a:r>
            <a:r>
              <a:rPr lang="ja-JP" altLang="en-US" sz="1400" dirty="0"/>
              <a:t>１</a:t>
            </a:r>
            <a:r>
              <a:rPr lang="ja-JP" altLang="en-US" dirty="0" smtClean="0"/>
              <a:t>の</a:t>
            </a:r>
            <a:r>
              <a:rPr lang="ja-JP" altLang="en-US" dirty="0"/>
              <a:t>同居家族が感染した場合、高齢者の命を守るため、感染対策が取れない方は、積極的に</a:t>
            </a:r>
            <a:endParaRPr lang="en-US" altLang="ja-JP" dirty="0"/>
          </a:p>
          <a:p>
            <a:pPr lvl="0">
              <a:lnSpc>
                <a:spcPts val="2100"/>
              </a:lnSpc>
              <a:defRPr/>
            </a:pPr>
            <a:r>
              <a:rPr lang="ja-JP" altLang="en-US" dirty="0"/>
              <a:t>　　宿泊療養施設において療養すること</a:t>
            </a:r>
            <a:endParaRPr lang="en-US" altLang="ja-JP" strike="sngStrike" dirty="0"/>
          </a:p>
          <a:p>
            <a:pPr>
              <a:lnSpc>
                <a:spcPts val="2100"/>
              </a:lnSpc>
              <a:defRPr/>
            </a:pPr>
            <a:endParaRPr lang="en-US" altLang="ja-JP" dirty="0"/>
          </a:p>
          <a:p>
            <a:pPr>
              <a:lnSpc>
                <a:spcPts val="2100"/>
              </a:lnSpc>
              <a:defRPr/>
            </a:pPr>
            <a:r>
              <a:rPr lang="ja-JP" altLang="en-US" b="1" dirty="0"/>
              <a:t>○　</a:t>
            </a:r>
            <a:r>
              <a:rPr lang="ja-JP" altLang="en-US" dirty="0"/>
              <a:t>会食を行う際は、以下のルールを遵守すること</a:t>
            </a:r>
            <a:endParaRPr lang="en-US" altLang="ja-JP" dirty="0"/>
          </a:p>
          <a:p>
            <a:pPr lvl="0">
              <a:lnSpc>
                <a:spcPts val="2100"/>
              </a:lnSpc>
              <a:defRPr/>
            </a:pPr>
            <a:r>
              <a:rPr lang="ja-JP" altLang="en-US" dirty="0"/>
              <a:t>　　・ゴールドステッカー認証店舗を推奨　・マスク会食</a:t>
            </a:r>
            <a:r>
              <a:rPr lang="en-US" altLang="ja-JP" sz="1100" dirty="0" smtClean="0"/>
              <a:t>※</a:t>
            </a:r>
            <a:r>
              <a:rPr lang="ja-JP" altLang="en-US" sz="1100" dirty="0"/>
              <a:t>２</a:t>
            </a:r>
            <a:r>
              <a:rPr lang="ja-JP" altLang="en-US" dirty="0" smtClean="0"/>
              <a:t>の</a:t>
            </a:r>
            <a:r>
              <a:rPr lang="ja-JP" altLang="en-US" dirty="0"/>
              <a:t>徹底　 </a:t>
            </a:r>
            <a:r>
              <a:rPr lang="en-US" altLang="ja-JP" sz="1200" spc="-150" dirty="0" smtClean="0"/>
              <a:t>※</a:t>
            </a:r>
            <a:r>
              <a:rPr lang="ja-JP" altLang="en-US" sz="1200" spc="-150" dirty="0"/>
              <a:t>２　疾患等によりマスクの着用が困難な場合などはこの限りでない</a:t>
            </a:r>
            <a:r>
              <a:rPr lang="ja-JP" altLang="en-US" sz="1200" b="1" dirty="0"/>
              <a:t>　　</a:t>
            </a:r>
            <a:endParaRPr lang="en-US" altLang="ja-JP" dirty="0"/>
          </a:p>
          <a:p>
            <a:pPr lvl="0">
              <a:lnSpc>
                <a:spcPts val="1500"/>
              </a:lnSpc>
              <a:defRPr/>
            </a:pPr>
            <a:endParaRPr lang="en-US" altLang="ja-JP" sz="800" dirty="0"/>
          </a:p>
        </p:txBody>
      </p:sp>
      <p:sp>
        <p:nvSpPr>
          <p:cNvPr id="3" name="正方形/長方形 2"/>
          <p:cNvSpPr/>
          <p:nvPr/>
        </p:nvSpPr>
        <p:spPr>
          <a:xfrm>
            <a:off x="399918" y="878755"/>
            <a:ext cx="11635199" cy="181065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06057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9" name="テキスト ボックス 18"/>
          <p:cNvSpPr txBox="1"/>
          <p:nvPr/>
        </p:nvSpPr>
        <p:spPr>
          <a:xfrm>
            <a:off x="230388" y="2572879"/>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86054" y="1149322"/>
            <a:ext cx="11219737" cy="605294"/>
          </a:xfrm>
          <a:prstGeom prst="rect">
            <a:avLst/>
          </a:prstGeom>
        </p:spPr>
        <p:txBody>
          <a:bodyPr wrap="square">
            <a:spAutoFit/>
          </a:bodyPr>
          <a:lstStyle/>
          <a:p>
            <a:pPr lvl="0">
              <a:lnSpc>
                <a:spcPts val="2000"/>
              </a:lnSpc>
              <a:defRPr/>
            </a:pPr>
            <a:r>
              <a:rPr lang="ja-JP" altLang="en-US" b="1" dirty="0"/>
              <a:t>○高齢者施設の入所者等で希望する方へ</a:t>
            </a:r>
            <a:r>
              <a:rPr lang="ja-JP" altLang="en-US" b="1" dirty="0" smtClean="0"/>
              <a:t>の早期のワクチン接種を促進すること</a:t>
            </a:r>
            <a:endParaRPr lang="en-US" altLang="ja-JP" b="1" dirty="0" smtClean="0"/>
          </a:p>
          <a:p>
            <a:pPr lvl="0">
              <a:lnSpc>
                <a:spcPts val="2000"/>
              </a:lnSpc>
              <a:defRPr/>
            </a:pPr>
            <a:endParaRPr lang="en-US" altLang="ja-JP" b="1" dirty="0"/>
          </a:p>
        </p:txBody>
      </p:sp>
      <p:sp>
        <p:nvSpPr>
          <p:cNvPr id="9" name="正方形/長方形 8"/>
          <p:cNvSpPr/>
          <p:nvPr/>
        </p:nvSpPr>
        <p:spPr>
          <a:xfrm>
            <a:off x="340248" y="2991664"/>
            <a:ext cx="11511345" cy="102723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230388" y="514027"/>
            <a:ext cx="11069867" cy="399276"/>
          </a:xfrm>
          <a:prstGeom prst="rect">
            <a:avLst/>
          </a:prstGeom>
          <a:noFill/>
          <a:ln w="19050">
            <a:noFill/>
          </a:ln>
        </p:spPr>
        <p:txBody>
          <a:bodyPr wrap="square" rtlCol="0">
            <a:spAutoFit/>
          </a:bodyPr>
          <a:lstStyle/>
          <a:p>
            <a:pPr lvl="0">
              <a:lnSpc>
                <a:spcPts val="2300"/>
              </a:lnSpc>
              <a:defRPr/>
            </a:pPr>
            <a:r>
              <a:rPr lang="ja-JP" altLang="en-US" sz="2400" b="1" dirty="0" smtClean="0">
                <a:latin typeface="游ゴシック" panose="020F0502020204030204"/>
                <a:ea typeface="游ゴシック" panose="020B0400000000000000" pitchFamily="50" charset="-128"/>
              </a:rPr>
              <a:t>②</a:t>
            </a:r>
            <a:r>
              <a:rPr lang="ja-JP" altLang="en-US" sz="2400" b="1" u="sng" dirty="0">
                <a:latin typeface="游ゴシック" panose="020F0502020204030204"/>
                <a:ea typeface="游ゴシック" panose="020B0400000000000000" pitchFamily="50" charset="-128"/>
              </a:rPr>
              <a:t>市町村</a:t>
            </a:r>
            <a:r>
              <a:rPr lang="ja-JP" altLang="en-US" sz="2400" b="1" u="sng" dirty="0" smtClean="0">
                <a:latin typeface="游ゴシック" panose="020F0502020204030204"/>
                <a:ea typeface="游ゴシック" panose="020B0400000000000000" pitchFamily="50" charset="-128"/>
              </a:rPr>
              <a:t>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14" name="正方形/長方形 13"/>
          <p:cNvSpPr/>
          <p:nvPr/>
        </p:nvSpPr>
        <p:spPr>
          <a:xfrm>
            <a:off x="405438" y="3133117"/>
            <a:ext cx="11219737" cy="2772554"/>
          </a:xfrm>
          <a:prstGeom prst="rect">
            <a:avLst/>
          </a:prstGeom>
        </p:spPr>
        <p:txBody>
          <a:bodyPr wrap="square">
            <a:spAutoFit/>
          </a:bodyPr>
          <a:lstStyle/>
          <a:p>
            <a:pPr marL="285750" indent="-285750">
              <a:lnSpc>
                <a:spcPts val="1900"/>
              </a:lnSpc>
              <a:buFont typeface="游ゴシック" panose="020B0400000000000000" pitchFamily="50" charset="-128"/>
              <a:buChar char="○"/>
              <a:defRPr/>
            </a:pPr>
            <a:r>
              <a:rPr lang="ja-JP" altLang="en-US" b="1" dirty="0" smtClean="0"/>
              <a:t>早期のワクチン接種に協力すること</a:t>
            </a:r>
            <a:endParaRPr lang="en-US" altLang="ja-JP" b="1" dirty="0" smtClean="0"/>
          </a:p>
          <a:p>
            <a:pPr>
              <a:lnSpc>
                <a:spcPts val="1900"/>
              </a:lnSpc>
              <a:defRPr/>
            </a:pPr>
            <a:endParaRPr lang="en-US" altLang="ja-JP" sz="800" b="1" dirty="0"/>
          </a:p>
          <a:p>
            <a:pPr>
              <a:lnSpc>
                <a:spcPts val="1900"/>
              </a:lnSpc>
              <a:defRPr/>
            </a:pPr>
            <a:r>
              <a:rPr lang="ja-JP" altLang="en-US" b="1" dirty="0" smtClean="0"/>
              <a:t>○ 施設</a:t>
            </a:r>
            <a:r>
              <a:rPr lang="ja-JP" altLang="en-US" b="1" dirty="0"/>
              <a:t>における基本的な感染防止対策を強化・徹底する</a:t>
            </a:r>
            <a:r>
              <a:rPr lang="ja-JP" altLang="en-US" b="1" dirty="0" smtClean="0"/>
              <a:t>こと</a:t>
            </a:r>
            <a:endParaRPr lang="en-US" altLang="ja-JP" b="1" dirty="0"/>
          </a:p>
          <a:p>
            <a:pPr>
              <a:lnSpc>
                <a:spcPts val="1900"/>
              </a:lnSpc>
              <a:defRPr/>
            </a:pPr>
            <a:endParaRPr lang="en-US" altLang="ja-JP" dirty="0" smtClean="0"/>
          </a:p>
          <a:p>
            <a:pPr>
              <a:lnSpc>
                <a:spcPts val="1900"/>
              </a:lnSpc>
              <a:defRPr/>
            </a:pPr>
            <a:r>
              <a:rPr lang="ja-JP" altLang="en-US" dirty="0" smtClean="0"/>
              <a:t>○ 面会時を含め、</a:t>
            </a:r>
            <a:r>
              <a:rPr lang="ja-JP" altLang="en-US" dirty="0"/>
              <a:t>感染防止対策を徹底すること</a:t>
            </a:r>
            <a:r>
              <a:rPr lang="en-US" altLang="ja-JP" dirty="0"/>
              <a:t>(</a:t>
            </a:r>
            <a:r>
              <a:rPr lang="ja-JP" altLang="en-US" dirty="0"/>
              <a:t>オンラインでの面会など高齢者との接触</a:t>
            </a:r>
            <a:r>
              <a:rPr lang="ja-JP" altLang="en-US" dirty="0" smtClean="0"/>
              <a:t>を行わない</a:t>
            </a:r>
            <a:r>
              <a:rPr lang="ja-JP" altLang="en-US" dirty="0"/>
              <a:t>方法</a:t>
            </a:r>
            <a:r>
              <a:rPr lang="ja-JP" altLang="en-US" dirty="0" smtClean="0"/>
              <a:t>も</a:t>
            </a:r>
            <a:endParaRPr lang="en-US" altLang="ja-JP" dirty="0" smtClean="0"/>
          </a:p>
          <a:p>
            <a:pPr>
              <a:lnSpc>
                <a:spcPts val="1900"/>
              </a:lnSpc>
              <a:defRPr/>
            </a:pPr>
            <a:r>
              <a:rPr lang="ja-JP" altLang="en-US" dirty="0" smtClean="0"/>
              <a:t>　 検討</a:t>
            </a:r>
            <a:r>
              <a:rPr lang="ja-JP" altLang="en-US" dirty="0"/>
              <a:t>すること）</a:t>
            </a:r>
            <a:endParaRPr lang="en-US" altLang="ja-JP" dirty="0"/>
          </a:p>
          <a:p>
            <a:pPr lvl="0">
              <a:lnSpc>
                <a:spcPts val="1900"/>
              </a:lnSpc>
              <a:defRPr/>
            </a:pPr>
            <a:r>
              <a:rPr lang="ja-JP" altLang="en-US" b="1" dirty="0" smtClean="0">
                <a:solidFill>
                  <a:srgbClr val="FF0000"/>
                </a:solidFill>
              </a:rPr>
              <a:t>　</a:t>
            </a:r>
            <a:endParaRPr lang="en-US" altLang="ja-JP" dirty="0"/>
          </a:p>
          <a:p>
            <a:pPr marL="285750" indent="-285750">
              <a:lnSpc>
                <a:spcPts val="1900"/>
              </a:lnSpc>
              <a:buFont typeface="游ゴシック" panose="020B0400000000000000" pitchFamily="50" charset="-128"/>
              <a:buChar char="○"/>
              <a:defRPr/>
            </a:pPr>
            <a:r>
              <a:rPr lang="ja-JP" altLang="en-US" dirty="0" smtClean="0"/>
              <a:t>入居系・居住系施設の従事者等への頻回検査（３日に１回）を実施すること</a:t>
            </a:r>
            <a:endParaRPr lang="en-US" altLang="ja-JP" dirty="0"/>
          </a:p>
          <a:p>
            <a:pPr>
              <a:lnSpc>
                <a:spcPts val="1900"/>
              </a:lnSpc>
              <a:defRPr/>
            </a:pPr>
            <a:endParaRPr lang="en-US" altLang="ja-JP" dirty="0" smtClean="0"/>
          </a:p>
          <a:p>
            <a:pPr marL="285750" indent="-285750">
              <a:lnSpc>
                <a:spcPts val="1900"/>
              </a:lnSpc>
              <a:buFont typeface="游ゴシック" panose="020B0400000000000000" pitchFamily="50" charset="-128"/>
              <a:buChar char="○"/>
              <a:defRPr/>
            </a:pPr>
            <a:r>
              <a:rPr lang="ja-JP" altLang="en-US" dirty="0" smtClean="0"/>
              <a:t>施設</a:t>
            </a:r>
            <a:r>
              <a:rPr lang="ja-JP" altLang="en-US" dirty="0"/>
              <a:t>で陽性者や疑似症患者が発生した場合には、施設管理者は配置医師や連携医療機関、往診医療機関等と連携し速やかな</a:t>
            </a:r>
            <a:r>
              <a:rPr lang="ja-JP" altLang="en-US" dirty="0" smtClean="0"/>
              <a:t>治療に協力すること</a:t>
            </a:r>
            <a:endParaRPr lang="en-US" altLang="ja-JP" dirty="0" smtClean="0"/>
          </a:p>
        </p:txBody>
      </p:sp>
      <p:sp>
        <p:nvSpPr>
          <p:cNvPr id="15" name="正方形/長方形 14"/>
          <p:cNvSpPr/>
          <p:nvPr/>
        </p:nvSpPr>
        <p:spPr>
          <a:xfrm>
            <a:off x="340249" y="946527"/>
            <a:ext cx="11511345" cy="66712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40962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0" name="テキスト ボックス 9"/>
          <p:cNvSpPr txBox="1"/>
          <p:nvPr/>
        </p:nvSpPr>
        <p:spPr>
          <a:xfrm>
            <a:off x="243266" y="923886"/>
            <a:ext cx="11069867" cy="399276"/>
          </a:xfrm>
          <a:prstGeom prst="rect">
            <a:avLst/>
          </a:prstGeom>
          <a:noFill/>
          <a:ln w="19050">
            <a:noFill/>
          </a:ln>
        </p:spPr>
        <p:txBody>
          <a:bodyPr wrap="square" rtlCol="0">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r>
              <a:rPr lang="ja-JP" altLang="en-US" sz="2400" b="1" noProof="0" dirty="0">
                <a:latin typeface="游ゴシック" panose="020F0502020204030204"/>
                <a:ea typeface="游ゴシック" panose="020B0400000000000000" pitchFamily="50" charset="-128"/>
              </a:rPr>
              <a:t>④</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医療機関への要請</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（特措法第</a:t>
            </a:r>
            <a:r>
              <a:rPr kumimoji="1" lang="en-US" altLang="ja-JP"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24</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条第９項に基づく）</a:t>
            </a:r>
            <a:endParaRPr kumimoji="1" lang="ja-JP" altLang="en-US"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11" name="正方形/長方形 10"/>
          <p:cNvSpPr/>
          <p:nvPr/>
        </p:nvSpPr>
        <p:spPr>
          <a:xfrm>
            <a:off x="427601" y="1640973"/>
            <a:ext cx="11330419" cy="2400657"/>
          </a:xfrm>
          <a:prstGeom prst="rect">
            <a:avLst/>
          </a:prstGeom>
        </p:spPr>
        <p:txBody>
          <a:bodyPr wrap="square">
            <a:spAutoFit/>
          </a:bodyPr>
          <a:lstStyle/>
          <a:p>
            <a:pPr marL="342900" lvl="0" indent="-342900">
              <a:lnSpc>
                <a:spcPts val="2000"/>
              </a:lnSpc>
              <a:buFont typeface="游ゴシック" panose="020B0400000000000000" pitchFamily="50" charset="-128"/>
              <a:buChar char="○"/>
              <a:defRPr/>
            </a:pPr>
            <a:r>
              <a:rPr lang="ja-JP" altLang="en-US" b="1" dirty="0" smtClean="0">
                <a:latin typeface="游ゴシック" panose="020F0502020204030204"/>
                <a:ea typeface="游ゴシック" panose="020B0400000000000000" pitchFamily="50" charset="-128"/>
              </a:rPr>
              <a:t>連携</a:t>
            </a:r>
            <a:r>
              <a:rPr lang="ja-JP" altLang="en-US" b="1" dirty="0">
                <a:latin typeface="游ゴシック" panose="020F0502020204030204"/>
                <a:ea typeface="游ゴシック" panose="020B0400000000000000" pitchFamily="50" charset="-128"/>
              </a:rPr>
              <a:t>医療</a:t>
            </a:r>
            <a:r>
              <a:rPr lang="ja-JP" altLang="en-US" b="1" dirty="0" smtClean="0">
                <a:latin typeface="游ゴシック" panose="020F0502020204030204"/>
                <a:ea typeface="游ゴシック" panose="020B0400000000000000" pitchFamily="50" charset="-128"/>
              </a:rPr>
              <a:t>機関・往診医療機関等は、高齢者施設に対する</a:t>
            </a:r>
            <a:r>
              <a:rPr lang="ja-JP" altLang="en-US" b="1" dirty="0"/>
              <a:t>早期のワクチンの接種</a:t>
            </a:r>
            <a:r>
              <a:rPr lang="ja-JP" altLang="en-US" b="1" dirty="0" smtClean="0">
                <a:latin typeface="游ゴシック" panose="020F0502020204030204"/>
                <a:ea typeface="游ゴシック" panose="020B0400000000000000" pitchFamily="50" charset="-128"/>
              </a:rPr>
              <a:t>に協力すること</a:t>
            </a:r>
            <a:endParaRPr lang="en-US" altLang="ja-JP" dirty="0" smtClean="0">
              <a:latin typeface="游ゴシック" panose="020F0502020204030204"/>
              <a:ea typeface="游ゴシック" panose="020B0400000000000000" pitchFamily="50" charset="-128"/>
            </a:endParaRPr>
          </a:p>
          <a:p>
            <a:pPr lvl="0">
              <a:lnSpc>
                <a:spcPts val="2000"/>
              </a:lnSpc>
              <a:defRPr/>
            </a:pPr>
            <a:endParaRPr lang="en-US" altLang="ja-JP" b="1" dirty="0" smtClean="0">
              <a:latin typeface="游ゴシック" panose="020F0502020204030204"/>
              <a:ea typeface="游ゴシック" panose="020B0400000000000000" pitchFamily="50" charset="-128"/>
            </a:endParaRPr>
          </a:p>
          <a:p>
            <a:pPr marL="342900" indent="-342900">
              <a:lnSpc>
                <a:spcPts val="2000"/>
              </a:lnSpc>
              <a:buFont typeface="游ゴシック" panose="020B0400000000000000" pitchFamily="50" charset="-128"/>
              <a:buChar char="○"/>
              <a:defRPr/>
            </a:pPr>
            <a:r>
              <a:rPr lang="ja-JP" altLang="en-US" dirty="0" smtClean="0"/>
              <a:t>基本的</a:t>
            </a:r>
            <a:r>
              <a:rPr lang="ja-JP" altLang="en-US" dirty="0"/>
              <a:t>な感染防止対策を強化・徹底するとともに、自院入院患者が陽性と判明した場合は、当該医療機関で原疾患とあわせコロナ治療を継続すること</a:t>
            </a: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rPr>
              <a:t>地域の中核的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rPr>
              <a:t>な医療機関や往診医療機関は、</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保健所</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から高齢者施設への往診</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依頼があった場合には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endParaRPr lang="en-US" altLang="ja-JP" dirty="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r>
              <a:rPr lang="en-US" altLang="ja-JP" noProof="0" dirty="0" smtClean="0">
                <a:latin typeface="游ゴシック" panose="020F0502020204030204"/>
                <a:ea typeface="游ゴシック" panose="020B0400000000000000" pitchFamily="50" charset="-128"/>
              </a:rPr>
              <a:t>     </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単位での往診体制の確保など協力を行う</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ja-JP" altLang="en-US" sz="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の感染症の中核的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な医療機関等は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、高齢者施設</a:t>
            </a:r>
            <a:r>
              <a:rPr lang="ja-JP" altLang="en-US" dirty="0">
                <a:latin typeface="游ゴシック" panose="020F0502020204030204"/>
                <a:ea typeface="游ゴシック" panose="020B0400000000000000" pitchFamily="50" charset="-128"/>
              </a:rPr>
              <a:t>等</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制御の</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支援を</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推進する</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p:txBody>
      </p:sp>
      <p:sp>
        <p:nvSpPr>
          <p:cNvPr id="13" name="正方形/長方形 12"/>
          <p:cNvSpPr/>
          <p:nvPr/>
        </p:nvSpPr>
        <p:spPr>
          <a:xfrm>
            <a:off x="427601" y="1502070"/>
            <a:ext cx="11549775" cy="5149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57332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127714" y="185207"/>
            <a:ext cx="11069867" cy="682238"/>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⑤</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320193" y="661471"/>
            <a:ext cx="11772933" cy="2590453"/>
          </a:xfrm>
          <a:prstGeom prst="rect">
            <a:avLst/>
          </a:prstGeom>
        </p:spPr>
        <p:txBody>
          <a:bodyPr wrap="square">
            <a:spAutoFit/>
          </a:bodyPr>
          <a:lstStyle/>
          <a:p>
            <a:pPr>
              <a:lnSpc>
                <a:spcPts val="2000"/>
              </a:lnSpc>
              <a:defRPr/>
            </a:pPr>
            <a:r>
              <a:rPr lang="ja-JP" altLang="en-US" b="1" dirty="0"/>
              <a:t>○　オミクロン株対応ワクチンの早期接種を</a:t>
            </a:r>
            <a:r>
              <a:rPr lang="ja-JP" altLang="en-US" b="1" dirty="0" smtClean="0"/>
              <a:t>検討する</a:t>
            </a:r>
            <a:r>
              <a:rPr lang="ja-JP" altLang="en-US" b="1" dirty="0"/>
              <a:t>よう周知徹底する</a:t>
            </a:r>
            <a:r>
              <a:rPr lang="ja-JP" altLang="en-US" b="1" dirty="0" smtClean="0"/>
              <a:t>こと</a:t>
            </a:r>
            <a:r>
              <a:rPr lang="ja-JP" altLang="en-US" sz="1400" dirty="0" smtClean="0"/>
              <a:t>（</a:t>
            </a:r>
            <a:r>
              <a:rPr lang="ja-JP" altLang="en-US" sz="1400" dirty="0"/>
              <a:t>法に基づかない働きかけ）</a:t>
            </a:r>
            <a:endParaRPr lang="en-US" altLang="ja-JP" sz="1400" dirty="0"/>
          </a:p>
          <a:p>
            <a:pPr>
              <a:lnSpc>
                <a:spcPts val="1500"/>
              </a:lnSpc>
              <a:defRPr/>
            </a:pPr>
            <a:endParaRPr lang="en-US" altLang="ja-JP" dirty="0"/>
          </a:p>
          <a:p>
            <a:pPr>
              <a:lnSpc>
                <a:spcPts val="1500"/>
              </a:lnSpc>
              <a:defRPr/>
            </a:pPr>
            <a:r>
              <a:rPr lang="ja-JP" altLang="en-US" dirty="0" smtClean="0"/>
              <a:t>○</a:t>
            </a:r>
            <a:r>
              <a:rPr lang="ja-JP" altLang="en-US" dirty="0"/>
              <a:t>　発熱等の症状がある学生は、登校や活動参加を控えるよう、周知徹底する</a:t>
            </a:r>
            <a:r>
              <a:rPr lang="ja-JP" altLang="en-US" dirty="0" smtClean="0"/>
              <a:t>こと</a:t>
            </a:r>
            <a:endParaRPr lang="en-US" altLang="ja-JP" dirty="0" smtClean="0"/>
          </a:p>
          <a:p>
            <a:pPr>
              <a:lnSpc>
                <a:spcPts val="1500"/>
              </a:lnSpc>
              <a:defRPr/>
            </a:pPr>
            <a:endParaRPr lang="ja-JP" altLang="en-US" dirty="0"/>
          </a:p>
          <a:p>
            <a:pPr>
              <a:defRPr/>
            </a:pPr>
            <a:r>
              <a:rPr lang="ja-JP" altLang="en-US" dirty="0"/>
              <a:t>○　学生に対し、感染リスクの高い以下の行動について感染防止対策を徹底すること</a:t>
            </a:r>
          </a:p>
          <a:p>
            <a:pPr>
              <a:defRPr/>
            </a:pPr>
            <a:r>
              <a:rPr lang="ja-JP" altLang="en-US" dirty="0"/>
              <a:t>　　　・　旅行や、自宅・友人宅での飲み会</a:t>
            </a:r>
          </a:p>
          <a:p>
            <a:pPr>
              <a:defRPr/>
            </a:pPr>
            <a:r>
              <a:rPr lang="ja-JP" altLang="en-US" dirty="0"/>
              <a:t>　　　・　部活動や課外活動における感染リスクの高い活動（合宿等）や前後の</a:t>
            </a:r>
            <a:r>
              <a:rPr lang="ja-JP" altLang="en-US" dirty="0" smtClean="0"/>
              <a:t>会食</a:t>
            </a:r>
            <a:endParaRPr lang="en-US" altLang="ja-JP" dirty="0" smtClean="0"/>
          </a:p>
          <a:p>
            <a:pPr>
              <a:lnSpc>
                <a:spcPts val="1500"/>
              </a:lnSpc>
              <a:defRPr/>
            </a:pPr>
            <a:endParaRPr lang="en-US" altLang="ja-JP" dirty="0" smtClean="0"/>
          </a:p>
          <a:p>
            <a:pPr>
              <a:lnSpc>
                <a:spcPts val="1500"/>
              </a:lnSpc>
              <a:defRPr/>
            </a:pPr>
            <a:r>
              <a:rPr lang="ja-JP" altLang="en-US" dirty="0" smtClean="0"/>
              <a:t>○</a:t>
            </a:r>
            <a:r>
              <a:rPr lang="ja-JP" altLang="en-US" dirty="0"/>
              <a:t>　</a:t>
            </a:r>
            <a:r>
              <a:rPr lang="ja-JP" altLang="en-US" dirty="0" smtClean="0"/>
              <a:t>療養証明・陰性証明の</a:t>
            </a:r>
            <a:r>
              <a:rPr lang="ja-JP" altLang="en-US" dirty="0"/>
              <a:t>提出を求めない</a:t>
            </a:r>
            <a:r>
              <a:rPr lang="ja-JP" altLang="en-US" dirty="0" smtClean="0"/>
              <a:t>こと</a:t>
            </a:r>
            <a:endParaRPr lang="en-US" altLang="ja-JP" dirty="0" smtClean="0"/>
          </a:p>
          <a:p>
            <a:pPr>
              <a:lnSpc>
                <a:spcPts val="1500"/>
              </a:lnSpc>
              <a:defRPr/>
            </a:pPr>
            <a:endParaRPr lang="en-US" altLang="ja-JP" b="1" strike="sngStrike" dirty="0" smtClean="0">
              <a:solidFill>
                <a:schemeClr val="accent5"/>
              </a:solidFill>
            </a:endParaRPr>
          </a:p>
          <a:p>
            <a:pPr>
              <a:lnSpc>
                <a:spcPts val="2000"/>
              </a:lnSpc>
              <a:defRPr/>
            </a:pPr>
            <a:r>
              <a:rPr lang="ja-JP" altLang="en-US" spc="-100" dirty="0" smtClean="0"/>
              <a:t>○　</a:t>
            </a:r>
            <a:r>
              <a:rPr lang="ja-JP" altLang="en-US" dirty="0" smtClean="0"/>
              <a:t>学生寮における感染防止策などについて、学生に注意喚起を徹底すること</a:t>
            </a:r>
            <a:endParaRPr lang="en-US" altLang="ja-JP" dirty="0" smtClean="0"/>
          </a:p>
        </p:txBody>
      </p:sp>
      <p:sp>
        <p:nvSpPr>
          <p:cNvPr id="9" name="正方形/長方形 8"/>
          <p:cNvSpPr/>
          <p:nvPr/>
        </p:nvSpPr>
        <p:spPr>
          <a:xfrm>
            <a:off x="286227" y="621068"/>
            <a:ext cx="11806900" cy="36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正方形/長方形 9"/>
          <p:cNvSpPr/>
          <p:nvPr/>
        </p:nvSpPr>
        <p:spPr>
          <a:xfrm>
            <a:off x="320193" y="3956224"/>
            <a:ext cx="11859992" cy="2377574"/>
          </a:xfrm>
          <a:prstGeom prst="rect">
            <a:avLst/>
          </a:prstGeom>
        </p:spPr>
        <p:txBody>
          <a:bodyPr wrap="square">
            <a:spAutoFit/>
          </a:bodyPr>
          <a:lstStyle/>
          <a:p>
            <a:pPr>
              <a:lnSpc>
                <a:spcPts val="1500"/>
              </a:lnSpc>
              <a:defRPr/>
            </a:pPr>
            <a:r>
              <a:rPr lang="ja-JP" altLang="en-US" b="1" dirty="0"/>
              <a:t>○　オミクロン株対応ワクチンの早期接種</a:t>
            </a:r>
            <a:r>
              <a:rPr lang="ja-JP" altLang="en-US" b="1" dirty="0" smtClean="0"/>
              <a:t>を検討</a:t>
            </a:r>
            <a:r>
              <a:rPr lang="ja-JP" altLang="en-US" b="1" dirty="0"/>
              <a:t>するよう周知徹底する</a:t>
            </a:r>
            <a:r>
              <a:rPr lang="ja-JP" altLang="en-US" b="1" dirty="0" smtClean="0"/>
              <a:t>こと</a:t>
            </a:r>
            <a:r>
              <a:rPr lang="ja-JP" altLang="en-US" sz="1400" dirty="0" smtClean="0"/>
              <a:t>（</a:t>
            </a:r>
            <a:r>
              <a:rPr lang="ja-JP" altLang="en-US" sz="1400" dirty="0"/>
              <a:t>法に基づかない働きかけ</a:t>
            </a:r>
            <a:r>
              <a:rPr lang="ja-JP" altLang="en-US" sz="1400" dirty="0" smtClean="0"/>
              <a:t>）</a:t>
            </a:r>
            <a:endParaRPr lang="en-US" altLang="ja-JP" sz="1400" dirty="0" smtClean="0"/>
          </a:p>
          <a:p>
            <a:pPr>
              <a:lnSpc>
                <a:spcPts val="1500"/>
              </a:lnSpc>
              <a:defRPr/>
            </a:pPr>
            <a:endParaRPr lang="en-US" altLang="ja-JP" sz="1400" dirty="0" smtClean="0"/>
          </a:p>
          <a:p>
            <a:pPr>
              <a:lnSpc>
                <a:spcPts val="1500"/>
              </a:lnSpc>
              <a:defRPr/>
            </a:pPr>
            <a:endParaRPr lang="en-US" altLang="ja-JP" dirty="0" smtClean="0"/>
          </a:p>
          <a:p>
            <a:pPr>
              <a:lnSpc>
                <a:spcPts val="1500"/>
              </a:lnSpc>
              <a:defRPr/>
            </a:pPr>
            <a:r>
              <a:rPr lang="ja-JP" altLang="en-US" dirty="0" smtClean="0"/>
              <a:t>○</a:t>
            </a:r>
            <a:r>
              <a:rPr lang="ja-JP" altLang="en-US" dirty="0"/>
              <a:t>　</a:t>
            </a:r>
            <a:r>
              <a:rPr lang="ja-JP" altLang="en-US" dirty="0" smtClean="0"/>
              <a:t>療養証明・陰性証明の</a:t>
            </a:r>
            <a:r>
              <a:rPr lang="ja-JP" altLang="en-US" dirty="0"/>
              <a:t>提出を求めないよう周知徹底すること</a:t>
            </a:r>
          </a:p>
          <a:p>
            <a:pPr>
              <a:lnSpc>
                <a:spcPts val="1500"/>
              </a:lnSpc>
              <a:defRPr/>
            </a:pPr>
            <a:endParaRPr lang="en-US" altLang="ja-JP" spc="-100" dirty="0"/>
          </a:p>
          <a:p>
            <a:pPr>
              <a:lnSpc>
                <a:spcPts val="1500"/>
              </a:lnSpc>
              <a:defRPr/>
            </a:pPr>
            <a:r>
              <a:rPr lang="ja-JP" altLang="en-US" spc="-100" dirty="0" smtClean="0"/>
              <a:t>○　休憩室、喫煙所、更衣室などでマスクを外した会話を控えること</a:t>
            </a:r>
            <a:endParaRPr lang="en-US" altLang="ja-JP" spc="-100" dirty="0" smtClean="0"/>
          </a:p>
          <a:p>
            <a:pPr>
              <a:lnSpc>
                <a:spcPts val="1500"/>
              </a:lnSpc>
              <a:defRPr/>
            </a:pPr>
            <a:endParaRPr lang="en-US" altLang="ja-JP" spc="-100" dirty="0" smtClean="0"/>
          </a:p>
          <a:p>
            <a:pPr>
              <a:defRPr/>
            </a:pPr>
            <a:r>
              <a:rPr lang="ja-JP" altLang="en-US" spc="-100" dirty="0" smtClean="0"/>
              <a:t>○　高齢者や基礎疾患を有する方等、重症化リスクのある従業者、妊娠している従業者、同居家族に該当者がいる</a:t>
            </a:r>
            <a:endParaRPr lang="en-US" altLang="ja-JP" spc="-100" dirty="0" smtClean="0"/>
          </a:p>
          <a:p>
            <a:pPr>
              <a:defRPr/>
            </a:pPr>
            <a:r>
              <a:rPr lang="en-US" altLang="ja-JP" spc="-100" dirty="0"/>
              <a:t> </a:t>
            </a:r>
            <a:r>
              <a:rPr lang="en-US" altLang="ja-JP" spc="-100" dirty="0" smtClean="0"/>
              <a:t>       </a:t>
            </a:r>
            <a:r>
              <a:rPr lang="ja-JP" altLang="en-US" spc="-100" dirty="0" smtClean="0"/>
              <a:t>従業者について、テレワークや時差出勤等の配慮を行うこと</a:t>
            </a:r>
            <a:endParaRPr lang="en-US" altLang="ja-JP" spc="-100" dirty="0" smtClean="0"/>
          </a:p>
          <a:p>
            <a:pPr>
              <a:lnSpc>
                <a:spcPts val="1500"/>
              </a:lnSpc>
              <a:defRPr/>
            </a:pPr>
            <a:endParaRPr lang="en-US" altLang="ja-JP" spc="-100" dirty="0" smtClean="0"/>
          </a:p>
          <a:p>
            <a:pPr>
              <a:lnSpc>
                <a:spcPts val="1500"/>
              </a:lnSpc>
              <a:defRPr/>
            </a:pPr>
            <a:r>
              <a:rPr lang="ja-JP" altLang="en-US" spc="-100" dirty="0" smtClean="0"/>
              <a:t>○　業種別ガイドラインを遵守すること</a:t>
            </a:r>
            <a:endParaRPr lang="en-US" altLang="ja-JP" spc="-100" dirty="0" smtClean="0"/>
          </a:p>
        </p:txBody>
      </p:sp>
      <p:sp>
        <p:nvSpPr>
          <p:cNvPr id="11" name="テキスト ボックス 10"/>
          <p:cNvSpPr txBox="1"/>
          <p:nvPr/>
        </p:nvSpPr>
        <p:spPr>
          <a:xfrm>
            <a:off x="127714" y="3404436"/>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⑥</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
        <p:nvSpPr>
          <p:cNvPr id="17" name="正方形/長方形 16"/>
          <p:cNvSpPr/>
          <p:nvPr/>
        </p:nvSpPr>
        <p:spPr>
          <a:xfrm>
            <a:off x="286226" y="3868791"/>
            <a:ext cx="11806900" cy="3918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206307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383522"/>
            <a:ext cx="2743200" cy="365125"/>
          </a:xfrm>
        </p:spPr>
        <p:txBody>
          <a:bodyPr/>
          <a:lstStyle/>
          <a:p>
            <a:fld id="{38329C25-BD09-4AEE-90D6-E5269A43C3B5}" type="slidenum">
              <a:rPr kumimoji="1" lang="ja-JP" altLang="en-US" sz="2000" smtClean="0">
                <a:solidFill>
                  <a:schemeClr val="tx1"/>
                </a:solidFill>
              </a:rPr>
              <a:t>6</a:t>
            </a:fld>
            <a:endParaRPr kumimoji="1" lang="ja-JP" altLang="en-US" sz="2000" dirty="0">
              <a:solidFill>
                <a:schemeClr val="tx1"/>
              </a:solidFill>
            </a:endParaRPr>
          </a:p>
        </p:txBody>
      </p:sp>
      <p:sp>
        <p:nvSpPr>
          <p:cNvPr id="19" name="テキスト ボックス 18"/>
          <p:cNvSpPr txBox="1"/>
          <p:nvPr/>
        </p:nvSpPr>
        <p:spPr>
          <a:xfrm>
            <a:off x="196889" y="96143"/>
            <a:ext cx="8614918" cy="461665"/>
          </a:xfrm>
          <a:prstGeom prst="rect">
            <a:avLst/>
          </a:prstGeom>
          <a:noFill/>
          <a:ln w="19050">
            <a:noFill/>
          </a:ln>
        </p:spPr>
        <p:txBody>
          <a:bodyPr wrap="square" rtlCol="0">
            <a:spAutoFit/>
          </a:bodyPr>
          <a:lstStyle/>
          <a:p>
            <a:r>
              <a:rPr lang="ja-JP" altLang="en-US" sz="2400" b="1" dirty="0"/>
              <a:t>⑦</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554523"/>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159430"/>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45061" y="2893812"/>
            <a:ext cx="11743527" cy="2862322"/>
          </a:xfrm>
          <a:prstGeom prst="rect">
            <a:avLst/>
          </a:prstGeom>
          <a:noFill/>
          <a:ln w="19050">
            <a:noFill/>
          </a:ln>
        </p:spPr>
        <p:txBody>
          <a:bodyPr wrap="square" rtlCol="0">
            <a:spAutoFit/>
          </a:bodyPr>
          <a:lstStyle/>
          <a:p>
            <a:pPr>
              <a:lnSpc>
                <a:spcPts val="2100"/>
              </a:lnSpc>
            </a:pPr>
            <a:r>
              <a:rPr lang="ja-JP" altLang="en-US" sz="1600" b="1" dirty="0"/>
              <a:t>　</a:t>
            </a:r>
            <a:r>
              <a:rPr lang="ja-JP" altLang="en-US" sz="1600" b="1" dirty="0" smtClean="0"/>
              <a:t>　◆　感染防止安全計画は、イベント開催日の２週間前までを目途に大阪府に提出すること</a:t>
            </a:r>
            <a:endParaRPr lang="en-US" altLang="ja-JP" sz="1600" b="1" dirty="0" smtClean="0"/>
          </a:p>
          <a:p>
            <a:pPr>
              <a:lnSpc>
                <a:spcPts val="2300"/>
              </a:lnSpc>
            </a:pP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a:t>
            </a:r>
            <a:r>
              <a:rPr lang="ja-JP" altLang="en-US" sz="1600" b="1" dirty="0" smtClean="0"/>
              <a:t>◆</a:t>
            </a:r>
            <a:r>
              <a:rPr lang="ja-JP" altLang="en-US" sz="1600" b="1" dirty="0"/>
              <a:t>　</a:t>
            </a:r>
            <a:r>
              <a:rPr lang="ja-JP" altLang="en-US" sz="1600" b="1" dirty="0" smtClean="0"/>
              <a:t>イベントの参加者は、イベント前後</a:t>
            </a:r>
            <a:r>
              <a:rPr lang="ja-JP" altLang="en-US" sz="1600" b="1" dirty="0"/>
              <a:t>の活動における基本的な感染対策の</a:t>
            </a:r>
            <a:r>
              <a:rPr lang="ja-JP" altLang="en-US" sz="1600" b="1" dirty="0" smtClean="0"/>
              <a:t>徹底を行うこと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solidFill>
                  <a:srgbClr val="FF0000"/>
                </a:solidFill>
              </a:rPr>
              <a:t>収容</a:t>
            </a:r>
            <a:r>
              <a:rPr lang="ja-JP" altLang="en-US" sz="1400" b="1" dirty="0">
                <a:solidFill>
                  <a:srgbClr val="FF0000"/>
                </a:solidFill>
              </a:rPr>
              <a:t>定員が設定されていない場合は</a:t>
            </a:r>
            <a:r>
              <a:rPr lang="ja-JP" altLang="en-US" sz="1400" b="1" dirty="0" smtClean="0">
                <a:solidFill>
                  <a:srgbClr val="FF0000"/>
                </a:solidFill>
              </a:rPr>
              <a:t>、人</a:t>
            </a:r>
            <a:r>
              <a:rPr lang="ja-JP" altLang="en-US" sz="1400" b="1" dirty="0">
                <a:solidFill>
                  <a:srgbClr val="FF0000"/>
                </a:solidFill>
              </a:rPr>
              <a:t>と</a:t>
            </a:r>
            <a:r>
              <a:rPr lang="ja-JP" altLang="en-US" sz="1400" b="1" dirty="0" smtClean="0">
                <a:solidFill>
                  <a:srgbClr val="FF0000"/>
                </a:solidFill>
              </a:rPr>
              <a:t>人とが</a:t>
            </a:r>
            <a:r>
              <a:rPr lang="ja-JP" altLang="en-US" sz="1400" b="1" dirty="0">
                <a:solidFill>
                  <a:srgbClr val="FF0000"/>
                </a:solidFill>
              </a:rPr>
              <a:t>触れ</a:t>
            </a:r>
            <a:r>
              <a:rPr lang="ja-JP" altLang="en-US" sz="1400" b="1" dirty="0" err="1">
                <a:solidFill>
                  <a:srgbClr val="FF0000"/>
                </a:solidFill>
              </a:rPr>
              <a:t>合</a:t>
            </a:r>
            <a:r>
              <a:rPr lang="ja-JP" altLang="en-US" sz="1400" b="1" dirty="0" err="1" smtClean="0">
                <a:solidFill>
                  <a:srgbClr val="FF0000"/>
                </a:solidFill>
              </a:rPr>
              <a:t>わ</a:t>
            </a:r>
            <a:endParaRPr lang="en-US" altLang="ja-JP" sz="1400" b="1" dirty="0" smtClean="0">
              <a:solidFill>
                <a:srgbClr val="FF0000"/>
              </a:solidFill>
            </a:endParaRPr>
          </a:p>
          <a:p>
            <a:pPr>
              <a:lnSpc>
                <a:spcPts val="2100"/>
              </a:lnSpc>
            </a:pPr>
            <a:r>
              <a:rPr lang="ja-JP" altLang="en-US" sz="1400" b="1" dirty="0"/>
              <a:t>　</a:t>
            </a:r>
            <a:r>
              <a:rPr lang="ja-JP" altLang="en-US" sz="1400" b="1" dirty="0" smtClean="0"/>
              <a:t>　　　　</a:t>
            </a:r>
            <a:r>
              <a:rPr lang="ja-JP" altLang="en-US" sz="1400" b="1" dirty="0" smtClean="0">
                <a:solidFill>
                  <a:srgbClr val="FF0000"/>
                </a:solidFill>
              </a:rPr>
              <a:t>ない</a:t>
            </a:r>
            <a:r>
              <a:rPr lang="ja-JP" altLang="en-US" sz="1400" b="1" dirty="0">
                <a:solidFill>
                  <a:srgbClr val="FF0000"/>
                </a:solidFill>
              </a:rPr>
              <a:t>程度の間隔を確保すること</a:t>
            </a:r>
            <a:endParaRPr lang="en-US" altLang="ja-JP" sz="1400" b="1" dirty="0">
              <a:solidFill>
                <a:srgbClr val="FF0000"/>
              </a:solidFill>
            </a:endParaRPr>
          </a:p>
          <a:p>
            <a:pPr>
              <a:lnSpc>
                <a:spcPts val="2100"/>
              </a:lnSpc>
            </a:pP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solidFill>
                  <a:srgbClr val="FF0000"/>
                </a:solidFill>
              </a:rPr>
              <a:t>４</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016188"/>
            <a:ext cx="11629623" cy="562665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ext uri="{D42A27DB-BD31-4B8C-83A1-F6EECF244321}">
                <p14:modId xmlns:p14="http://schemas.microsoft.com/office/powerpoint/2010/main" val="3821986852"/>
              </p:ext>
            </p:extLst>
          </p:nvPr>
        </p:nvGraphicFramePr>
        <p:xfrm>
          <a:off x="573275" y="1166799"/>
          <a:ext cx="11215313" cy="1576402"/>
        </p:xfrm>
        <a:graphic>
          <a:graphicData uri="http://schemas.openxmlformats.org/drawingml/2006/table">
            <a:tbl>
              <a:tblPr firstRow="1" bandRow="1">
                <a:tableStyleId>{5940675A-B579-460E-94D1-54222C63F5DA}</a:tableStyleId>
              </a:tblPr>
              <a:tblGrid>
                <a:gridCol w="1816533">
                  <a:extLst>
                    <a:ext uri="{9D8B030D-6E8A-4147-A177-3AD203B41FA5}">
                      <a16:colId xmlns:a16="http://schemas.microsoft.com/office/drawing/2014/main" val="3236061322"/>
                    </a:ext>
                  </a:extLst>
                </a:gridCol>
                <a:gridCol w="4726321">
                  <a:extLst>
                    <a:ext uri="{9D8B030D-6E8A-4147-A177-3AD203B41FA5}">
                      <a16:colId xmlns:a16="http://schemas.microsoft.com/office/drawing/2014/main" val="923517487"/>
                    </a:ext>
                  </a:extLst>
                </a:gridCol>
                <a:gridCol w="4672459">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solidFill>
                            <a:schemeClr val="tx1"/>
                          </a:solidFill>
                        </a:rPr>
                        <a:t>３</a:t>
                      </a:r>
                      <a:endParaRPr kumimoji="1" lang="en-US" altLang="ja-JP" sz="1400" b="1" dirty="0" smtClean="0">
                        <a:solidFill>
                          <a:schemeClr val="tx1"/>
                        </a:solidFill>
                      </a:endParaRPr>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solidFill>
                            <a:schemeClr val="tx1"/>
                          </a:solidFill>
                        </a:rPr>
                        <a:t>　</a:t>
                      </a:r>
                      <a:r>
                        <a:rPr kumimoji="1" lang="en-US" altLang="ja-JP" sz="1400" b="1" strike="noStrike" dirty="0" smtClean="0">
                          <a:solidFill>
                            <a:schemeClr val="tx1"/>
                          </a:solidFill>
                        </a:rPr>
                        <a:t>※</a:t>
                      </a:r>
                      <a:r>
                        <a:rPr kumimoji="1" lang="ja-JP" altLang="en-US" sz="1400" b="1" strike="noStrike" dirty="0" smtClean="0">
                          <a:solidFill>
                            <a:schemeClr val="tx1"/>
                          </a:solidFill>
                        </a:rPr>
                        <a:t>２</a:t>
                      </a:r>
                      <a:endParaRPr kumimoji="1" lang="ja-JP" altLang="en-US" sz="1400" b="1" strike="noStrike" dirty="0">
                        <a:solidFill>
                          <a:schemeClr val="tx1"/>
                        </a:solidFill>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a:t>
                      </a:r>
                      <a:r>
                        <a:rPr kumimoji="1" lang="en-US" altLang="ja-JP" sz="1600" b="1" dirty="0" smtClean="0">
                          <a:solidFill>
                            <a:schemeClr val="tx1"/>
                          </a:solidFill>
                        </a:rPr>
                        <a:t>50</a:t>
                      </a:r>
                      <a:r>
                        <a:rPr kumimoji="1" lang="ja-JP" altLang="en-US" sz="1600" b="1" dirty="0" smtClean="0">
                          <a:solidFill>
                            <a:schemeClr val="tx1"/>
                          </a:solidFill>
                        </a:rPr>
                        <a:t>％の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347690"/>
                  </a:ext>
                </a:extLst>
              </a:tr>
              <a:tr h="425899">
                <a:tc>
                  <a:txBody>
                    <a:bodyPr/>
                    <a:lstStyle/>
                    <a:p>
                      <a:pPr algn="ctr"/>
                      <a:r>
                        <a:rPr kumimoji="1" lang="ja-JP" altLang="en-US" sz="1600" b="1" dirty="0" smtClean="0"/>
                        <a:t>収容率</a:t>
                      </a:r>
                      <a:r>
                        <a:rPr kumimoji="1" lang="ja-JP" altLang="en-US" sz="1400" b="1" dirty="0" smtClean="0"/>
                        <a:t>　</a:t>
                      </a:r>
                      <a:r>
                        <a:rPr kumimoji="1" lang="en-US" altLang="ja-JP" sz="1400" b="1" strike="noStrike" dirty="0" smtClean="0">
                          <a:solidFill>
                            <a:schemeClr val="tx1"/>
                          </a:solidFill>
                        </a:rPr>
                        <a:t>※</a:t>
                      </a:r>
                      <a:r>
                        <a:rPr kumimoji="1" lang="ja-JP" altLang="en-US" sz="1400" b="1" strike="noStrike" dirty="0" smtClean="0">
                          <a:solidFill>
                            <a:schemeClr val="tx1"/>
                          </a:solidFill>
                        </a:rPr>
                        <a:t>２</a:t>
                      </a:r>
                      <a:endParaRPr kumimoji="1" lang="ja-JP" altLang="en-US" sz="1400" b="1" strike="noStrike"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100</a:t>
                      </a:r>
                      <a:r>
                        <a:rPr kumimoji="1" lang="ja-JP" altLang="en-US" sz="1600" b="1" dirty="0" smtClean="0">
                          <a:solidFill>
                            <a:schemeClr val="tx1"/>
                          </a:solidFill>
                        </a:rPr>
                        <a:t>％</a:t>
                      </a:r>
                      <a:endParaRPr kumimoji="1" lang="en-US" altLang="ja-JP" sz="1400" b="1" strike="sngStrike"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rgbClr val="FF0000"/>
                          </a:solidFill>
                        </a:rPr>
                        <a:t>100</a:t>
                      </a:r>
                      <a:r>
                        <a:rPr kumimoji="1" lang="ja-JP" altLang="en-US" sz="1600" b="1" dirty="0" smtClean="0">
                          <a:solidFill>
                            <a:srgbClr val="FF0000"/>
                          </a:solidFill>
                        </a:rPr>
                        <a:t>％</a:t>
                      </a:r>
                      <a:endParaRPr kumimoji="1" lang="en-US" altLang="ja-JP" sz="1400" b="1" strike="sngStrike"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3417787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⑧</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nvPr>
        </p:nvGraphicFramePr>
        <p:xfrm>
          <a:off x="284931" y="622920"/>
          <a:ext cx="11469747" cy="2811452"/>
        </p:xfrm>
        <a:graphic>
          <a:graphicData uri="http://schemas.openxmlformats.org/drawingml/2006/table">
            <a:tbl>
              <a:tblPr firstRow="1" bandRow="1">
                <a:tableStyleId>{5940675A-B579-460E-94D1-54222C63F5DA}</a:tableStyleId>
              </a:tblPr>
              <a:tblGrid>
                <a:gridCol w="11469747">
                  <a:extLst>
                    <a:ext uri="{9D8B030D-6E8A-4147-A177-3AD203B41FA5}">
                      <a16:colId xmlns:a16="http://schemas.microsoft.com/office/drawing/2014/main" val="1129165588"/>
                    </a:ext>
                  </a:extLst>
                </a:gridCol>
              </a:tblGrid>
              <a:tr h="437254">
                <a:tc>
                  <a:txBody>
                    <a:bodyPr/>
                    <a:lstStyle/>
                    <a:p>
                      <a:pPr algn="ctr"/>
                      <a:r>
                        <a:rPr kumimoji="1" lang="ja-JP" altLang="en-US" sz="1800" b="1" dirty="0" smtClean="0"/>
                        <a:t>対　象　施　設</a:t>
                      </a:r>
                      <a:endParaRPr kumimoji="1" lang="ja-JP" altLang="en-US" sz="1800" b="1" dirty="0"/>
                    </a:p>
                  </a:txBody>
                  <a:tcPr anchor="ctr">
                    <a:solidFill>
                      <a:schemeClr val="accent2">
                        <a:lumMod val="40000"/>
                        <a:lumOff val="60000"/>
                      </a:schemeClr>
                    </a:solidFill>
                  </a:tcPr>
                </a:tc>
                <a:extLst>
                  <a:ext uri="{0D108BD9-81ED-4DB2-BD59-A6C34878D82A}">
                    <a16:rowId xmlns:a16="http://schemas.microsoft.com/office/drawing/2014/main" val="3155963503"/>
                  </a:ext>
                </a:extLst>
              </a:tr>
              <a:tr h="2374198">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228655" y="3608176"/>
            <a:ext cx="4721501"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全て</a:t>
            </a:r>
            <a:r>
              <a:rPr lang="ja-JP" altLang="en-US" sz="2000" b="1" dirty="0" smtClean="0"/>
              <a:t>の飲食店等への要請</a:t>
            </a:r>
            <a:r>
              <a:rPr lang="en-US" altLang="ja-JP" sz="2000" b="1" dirty="0" smtClean="0"/>
              <a:t>】</a:t>
            </a:r>
          </a:p>
        </p:txBody>
      </p:sp>
      <p:sp>
        <p:nvSpPr>
          <p:cNvPr id="19" name="正方形/長方形 18"/>
          <p:cNvSpPr/>
          <p:nvPr/>
        </p:nvSpPr>
        <p:spPr>
          <a:xfrm>
            <a:off x="558142" y="3984257"/>
            <a:ext cx="12134348" cy="1104148"/>
          </a:xfrm>
          <a:prstGeom prst="rect">
            <a:avLst/>
          </a:prstGeom>
        </p:spPr>
        <p:txBody>
          <a:bodyPr wrap="square">
            <a:spAutoFit/>
          </a:bodyPr>
          <a:lstStyle/>
          <a:p>
            <a:pPr lvl="0">
              <a:lnSpc>
                <a:spcPts val="2000"/>
              </a:lnSpc>
              <a:defRPr/>
            </a:pPr>
            <a:r>
              <a:rPr lang="ja-JP" altLang="en-US" sz="1600" b="1" dirty="0" smtClean="0"/>
              <a:t>○利用者に対し、マスク会食の徹底を求めること</a:t>
            </a:r>
            <a:endParaRPr lang="en-US" altLang="ja-JP" sz="1600" b="1" dirty="0" smtClean="0"/>
          </a:p>
          <a:p>
            <a:pPr lvl="0">
              <a:lnSpc>
                <a:spcPts val="2000"/>
              </a:lnSpc>
              <a:defRPr/>
            </a:pPr>
            <a:endParaRPr lang="en-US" altLang="ja-JP" sz="1600" b="1" dirty="0"/>
          </a:p>
          <a:p>
            <a:pPr>
              <a:lnSpc>
                <a:spcPts val="2000"/>
              </a:lnSpc>
              <a:defRPr/>
            </a:pP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000"/>
              </a:lnSpc>
              <a:defRPr/>
            </a:pPr>
            <a:endParaRPr lang="en-US" altLang="ja-JP" sz="1400" b="1" dirty="0"/>
          </a:p>
        </p:txBody>
      </p:sp>
      <p:sp>
        <p:nvSpPr>
          <p:cNvPr id="20" name="正方形/長方形 19"/>
          <p:cNvSpPr/>
          <p:nvPr/>
        </p:nvSpPr>
        <p:spPr>
          <a:xfrm>
            <a:off x="228655" y="5233479"/>
            <a:ext cx="9514383"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ゴールドステッカー</a:t>
            </a:r>
            <a:r>
              <a:rPr lang="ja-JP" altLang="en-US" sz="2000" b="1" dirty="0" smtClean="0"/>
              <a:t>認証を受けていない店舗への要請</a:t>
            </a:r>
            <a:r>
              <a:rPr lang="en-US" altLang="ja-JP" sz="2000" b="1" dirty="0" smtClean="0"/>
              <a:t>】</a:t>
            </a:r>
          </a:p>
        </p:txBody>
      </p:sp>
      <p:sp>
        <p:nvSpPr>
          <p:cNvPr id="21" name="正方形/長方形 20"/>
          <p:cNvSpPr/>
          <p:nvPr/>
        </p:nvSpPr>
        <p:spPr>
          <a:xfrm>
            <a:off x="558142" y="5599220"/>
            <a:ext cx="12134348" cy="1370247"/>
          </a:xfrm>
          <a:prstGeom prst="rect">
            <a:avLst/>
          </a:prstGeom>
        </p:spPr>
        <p:txBody>
          <a:bodyPr wrap="square">
            <a:spAutoFit/>
          </a:bodyPr>
          <a:lstStyle/>
          <a:p>
            <a:pPr lvl="0">
              <a:lnSpc>
                <a:spcPts val="2000"/>
              </a:lnSpc>
              <a:defRPr/>
            </a:pPr>
            <a:r>
              <a:rPr lang="ja-JP" altLang="en-US" sz="1600" b="1" dirty="0" smtClean="0"/>
              <a:t>○同一グループ・同一テーブル４人以内</a:t>
            </a:r>
            <a:endParaRPr lang="en-US" altLang="ja-JP" sz="1600" b="1" dirty="0" smtClean="0"/>
          </a:p>
          <a:p>
            <a:pPr lvl="0">
              <a:lnSpc>
                <a:spcPts val="2000"/>
              </a:lnSpc>
              <a:defRPr/>
            </a:pPr>
            <a:r>
              <a:rPr lang="ja-JP" altLang="en-US" sz="1600" b="1" dirty="0"/>
              <a:t>　</a:t>
            </a:r>
            <a:r>
              <a:rPr lang="ja-JP" altLang="en-US" sz="1600" b="1" dirty="0" smtClean="0"/>
              <a:t>（５人以上の入店案内は控えること）</a:t>
            </a:r>
            <a:endParaRPr lang="en-US" altLang="ja-JP" sz="1600" b="1" dirty="0" smtClean="0"/>
          </a:p>
          <a:p>
            <a:pPr lvl="0">
              <a:lnSpc>
                <a:spcPts val="2000"/>
              </a:lnSpc>
              <a:defRPr/>
            </a:pPr>
            <a:endParaRPr lang="en-US" altLang="ja-JP" sz="1600" b="1" dirty="0" smtClean="0"/>
          </a:p>
          <a:p>
            <a:pPr lvl="0">
              <a:lnSpc>
                <a:spcPts val="2000"/>
              </a:lnSpc>
              <a:defRPr/>
            </a:pPr>
            <a:r>
              <a:rPr lang="ja-JP" altLang="en-US" sz="1600" b="1" dirty="0" smtClean="0"/>
              <a:t>○利用者に対し、２時間程度以内での利用を求めること</a:t>
            </a:r>
            <a:endParaRPr lang="en-US" altLang="ja-JP" sz="1600" b="1" dirty="0"/>
          </a:p>
          <a:p>
            <a:pPr lvl="0">
              <a:lnSpc>
                <a:spcPts val="2100"/>
              </a:lnSpc>
              <a:defRPr/>
            </a:pPr>
            <a:endParaRPr lang="en-US" altLang="ja-JP" sz="1400" b="1" dirty="0">
              <a:solidFill>
                <a:srgbClr val="FF0000"/>
              </a:solidFill>
            </a:endParaRPr>
          </a:p>
        </p:txBody>
      </p:sp>
    </p:spTree>
    <p:extLst>
      <p:ext uri="{BB962C8B-B14F-4D97-AF65-F5344CB8AC3E}">
        <p14:creationId xmlns:p14="http://schemas.microsoft.com/office/powerpoint/2010/main" val="271962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384208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061962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2188</Words>
  <Application>Microsoft Office PowerPoint</Application>
  <PresentationFormat>ワイド画面</PresentationFormat>
  <Paragraphs>227</Paragraphs>
  <Slides>11</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2023-01-31T09:49:51Z</dcterms:created>
  <dcterms:modified xsi:type="dcterms:W3CDTF">2023-01-31T09:49:55Z</dcterms:modified>
</cp:coreProperties>
</file>