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24" r:id="rId2"/>
    <p:sldId id="342" r:id="rId3"/>
    <p:sldId id="335" r:id="rId4"/>
    <p:sldId id="337" r:id="rId5"/>
    <p:sldId id="336" r:id="rId6"/>
    <p:sldId id="341" r:id="rId7"/>
    <p:sldId id="329" r:id="rId8"/>
    <p:sldId id="330" r:id="rId9"/>
    <p:sldId id="331" r:id="rId10"/>
    <p:sldId id="343"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2022/12/26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a:t>
            </a:r>
            <a:r>
              <a:rPr lang="en-US" altLang="ja-JP" sz="2000" b="1" u="sng" dirty="0">
                <a:solidFill>
                  <a:srgbClr val="FF0000"/>
                </a:solidFill>
              </a:rPr>
              <a:t>12</a:t>
            </a:r>
            <a:r>
              <a:rPr lang="ja-JP" altLang="en-US" sz="2000" b="1" u="sng" dirty="0" smtClean="0">
                <a:solidFill>
                  <a:srgbClr val="FF0000"/>
                </a:solidFill>
              </a:rPr>
              <a:t>月</a:t>
            </a:r>
            <a:r>
              <a:rPr lang="en-US" altLang="ja-JP" sz="2000" b="1" u="sng" dirty="0">
                <a:solidFill>
                  <a:srgbClr val="FF0000"/>
                </a:solidFill>
              </a:rPr>
              <a:t>27</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78509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795472"/>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802717"/>
            <a:ext cx="6627034" cy="2890535"/>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（令和５年１月１日改正）</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a:t>
            </a:r>
            <a:r>
              <a:rPr lang="ja-JP" altLang="en-US" dirty="0" smtClean="0">
                <a:latin typeface="UD デジタル 教科書体 NK-B" panose="02020700000000000000" pitchFamily="18" charset="-128"/>
                <a:ea typeface="UD デジタル 教科書体 NK-B" panose="02020700000000000000" pitchFamily="18" charset="-128"/>
              </a:rPr>
              <a:t>・</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座席間隔の確保（正面着座でも</a:t>
            </a:r>
            <a:r>
              <a:rPr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rPr>
              <a:t>1</a:t>
            </a:r>
            <a:r>
              <a:rPr lang="ja-JP" altLang="en-US" u="sng" dirty="0" err="1" smtClean="0">
                <a:solidFill>
                  <a:srgbClr val="FF0000"/>
                </a:solidFill>
                <a:latin typeface="UD デジタル 教科書体 NK-B" panose="02020700000000000000" pitchFamily="18" charset="-128"/>
                <a:ea typeface="UD デジタル 教科書体 NK-B" panose="02020700000000000000" pitchFamily="18" charset="-128"/>
              </a:rPr>
              <a:t>ｍ</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以上の距離の確保</a:t>
            </a:r>
            <a:endParaRPr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によりパーティション不要）</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ビュッフェスタイルでの手指消毒の徹底によるトングや</a:t>
            </a:r>
            <a:endParaRPr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箸の共用</a:t>
            </a:r>
            <a:r>
              <a:rPr lang="ja-JP" altLang="en-US" dirty="0">
                <a:latin typeface="UD デジタル 教科書体 NK-B" panose="02020700000000000000" pitchFamily="18" charset="-128"/>
                <a:ea typeface="UD デジタル 教科書体 NK-B" panose="02020700000000000000" pitchFamily="18" charset="-128"/>
              </a:rPr>
              <a:t>　　　等　　　　　　　　　　</a:t>
            </a:r>
          </a:p>
        </p:txBody>
      </p:sp>
      <p:sp>
        <p:nvSpPr>
          <p:cNvPr id="48" name="正方形/長方形 47"/>
          <p:cNvSpPr/>
          <p:nvPr/>
        </p:nvSpPr>
        <p:spPr>
          <a:xfrm>
            <a:off x="1869504" y="5821230"/>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96319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980869"/>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4178425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5651612"/>
          </a:xfrm>
          <a:prstGeom prst="rect">
            <a:avLst/>
          </a:prstGeom>
        </p:spPr>
        <p:txBody>
          <a:bodyPr wrap="square">
            <a:spAutoFit/>
          </a:bodyPr>
          <a:lstStyle/>
          <a:p>
            <a:pPr>
              <a:lnSpc>
                <a:spcPts val="2100"/>
              </a:lnSpc>
              <a:defRPr/>
            </a:pPr>
            <a:r>
              <a:rPr lang="ja-JP" altLang="en-US" b="1" dirty="0"/>
              <a:t>○　感染防止対策（３密の回避、適切なマスク着用</a:t>
            </a:r>
            <a:r>
              <a:rPr lang="en-US" altLang="ja-JP" b="1" dirty="0"/>
              <a:t> </a:t>
            </a:r>
            <a:r>
              <a:rPr lang="ja-JP" altLang="en-US" b="1" dirty="0" err="1"/>
              <a:t>、</a:t>
            </a:r>
            <a:r>
              <a:rPr lang="ja-JP" altLang="en-US" b="1" dirty="0"/>
              <a:t>手洗い、こまめな換気等）の徹底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a:t>○　早期のワクチン接種（子どものワクチン接種を含む）を</a:t>
            </a:r>
            <a:r>
              <a:rPr lang="ja-JP" altLang="en-US" b="1" dirty="0" smtClean="0"/>
              <a:t>検討する</a:t>
            </a:r>
            <a:r>
              <a:rPr lang="ja-JP" altLang="en-US" b="1" dirty="0"/>
              <a:t>こと</a:t>
            </a:r>
            <a:r>
              <a:rPr lang="ja-JP" altLang="en-US" sz="1400" b="1" dirty="0"/>
              <a:t>（</a:t>
            </a:r>
            <a:r>
              <a:rPr lang="ja-JP" altLang="en-US" sz="1400" dirty="0"/>
              <a:t>法に基づかない働きかけ）</a:t>
            </a:r>
            <a:endParaRPr lang="en-US" altLang="ja-JP" sz="1400" dirty="0"/>
          </a:p>
          <a:p>
            <a:pPr>
              <a:lnSpc>
                <a:spcPts val="2100"/>
              </a:lnSpc>
              <a:defRPr/>
            </a:pPr>
            <a:endParaRPr lang="en-US" altLang="ja-JP" sz="800" b="1" dirty="0"/>
          </a:p>
          <a:p>
            <a:pPr>
              <a:lnSpc>
                <a:spcPts val="2100"/>
              </a:lnSpc>
              <a:defRPr/>
            </a:pPr>
            <a:r>
              <a:rPr lang="ja-JP" altLang="en-US" b="1" dirty="0"/>
              <a:t>○　新型コロナウイルスと季節性インフルエンザとの同時流行に備え、高齢者等</a:t>
            </a:r>
            <a:r>
              <a:rPr lang="en-US" altLang="ja-JP" sz="1400" b="1" dirty="0"/>
              <a:t>※</a:t>
            </a:r>
            <a:r>
              <a:rPr lang="ja-JP" altLang="en-US" sz="1400" b="1" dirty="0"/>
              <a:t>１</a:t>
            </a:r>
            <a:r>
              <a:rPr lang="ja-JP" altLang="en-US" b="1" dirty="0"/>
              <a:t>はインフルエンザワクチン</a:t>
            </a:r>
            <a:endParaRPr lang="en-US" altLang="ja-JP" b="1" dirty="0"/>
          </a:p>
          <a:p>
            <a:pPr>
              <a:lnSpc>
                <a:spcPts val="2100"/>
              </a:lnSpc>
              <a:defRPr/>
            </a:pPr>
            <a:r>
              <a:rPr lang="ja-JP" altLang="en-US" b="1" dirty="0"/>
              <a:t>　　接種を検討すること</a:t>
            </a:r>
            <a:r>
              <a:rPr lang="ja-JP" altLang="en-US" sz="1400" b="1" dirty="0"/>
              <a:t>（</a:t>
            </a:r>
            <a:r>
              <a:rPr lang="ja-JP" altLang="en-US" sz="1400" dirty="0"/>
              <a:t>法に基づかない働きかけ）　</a:t>
            </a:r>
            <a:r>
              <a:rPr lang="en-US" altLang="ja-JP" sz="1200" dirty="0"/>
              <a:t>※</a:t>
            </a:r>
            <a:r>
              <a:rPr lang="ja-JP" altLang="en-US" sz="1200" dirty="0"/>
              <a:t>１　予防接種法に基づく定期接種の対象者</a:t>
            </a:r>
            <a:endParaRPr lang="en-US" altLang="ja-JP" b="1" dirty="0"/>
          </a:p>
          <a:p>
            <a:pPr lvl="0">
              <a:lnSpc>
                <a:spcPts val="2100"/>
              </a:lnSpc>
              <a:defRPr/>
            </a:pPr>
            <a:endParaRPr lang="en-US" altLang="ja-JP" b="1" dirty="0"/>
          </a:p>
          <a:p>
            <a:pPr lvl="0">
              <a:lnSpc>
                <a:spcPts val="2100"/>
              </a:lnSpc>
              <a:defRPr/>
            </a:pPr>
            <a:r>
              <a:rPr lang="ja-JP" altLang="en-US" b="1" dirty="0"/>
              <a:t>○　高齢者の命と健康を守るため、高齢者</a:t>
            </a:r>
            <a:r>
              <a:rPr lang="en-US" altLang="ja-JP" sz="1400" b="1" dirty="0"/>
              <a:t>※</a:t>
            </a:r>
            <a:r>
              <a:rPr lang="ja-JP" altLang="en-US" sz="1400" b="1" dirty="0"/>
              <a:t>２</a:t>
            </a:r>
            <a:r>
              <a:rPr lang="ja-JP" altLang="en-US" b="1" dirty="0"/>
              <a:t>及び同居家族等日常的に接する方は、感染リスクが高い場所への</a:t>
            </a:r>
          </a:p>
          <a:p>
            <a:pPr lvl="0">
              <a:lnSpc>
                <a:spcPts val="2100"/>
              </a:lnSpc>
              <a:defRPr/>
            </a:pPr>
            <a:r>
              <a:rPr lang="ja-JP" altLang="en-US" b="1" dirty="0"/>
              <a:t>　　外出・移動を控えること</a:t>
            </a:r>
            <a:r>
              <a:rPr lang="ja-JP" altLang="en-US" dirty="0"/>
              <a:t>　　　　</a:t>
            </a:r>
            <a:r>
              <a:rPr lang="ja-JP" altLang="en-US" sz="1400" dirty="0"/>
              <a:t>　</a:t>
            </a:r>
            <a:r>
              <a:rPr lang="en-US" altLang="ja-JP" sz="1200" dirty="0"/>
              <a:t>※</a:t>
            </a:r>
            <a:r>
              <a:rPr lang="ja-JP" altLang="en-US" sz="1200" dirty="0"/>
              <a:t>２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a:t>
            </a:r>
            <a:r>
              <a:rPr lang="ja-JP" altLang="en-US" b="1" dirty="0"/>
              <a:t>旅行等、都道府県間の移動は、感染防止対策を徹底し、移動先での感染リスクの高い行動を</a:t>
            </a:r>
            <a:r>
              <a:rPr lang="ja-JP" altLang="en-US" b="1" dirty="0" smtClean="0"/>
              <a:t>控えること</a:t>
            </a:r>
            <a:endParaRPr lang="en-US" altLang="ja-JP" b="1"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a:t>※</a:t>
            </a:r>
            <a:r>
              <a:rPr lang="ja-JP" altLang="en-US" sz="1400" dirty="0"/>
              <a:t>２</a:t>
            </a:r>
            <a:r>
              <a:rPr lang="ja-JP" altLang="en-US" dirty="0"/>
              <a:t>の同居家族が感染した場合、高齢者の命を守るため、感染対策が取れない方は、積極的に</a:t>
            </a:r>
            <a:endParaRPr lang="en-US" altLang="ja-JP" dirty="0"/>
          </a:p>
          <a:p>
            <a:pPr lvl="0">
              <a:lnSpc>
                <a:spcPts val="2100"/>
              </a:lnSpc>
              <a:defRPr/>
            </a:pPr>
            <a:r>
              <a:rPr lang="ja-JP" altLang="en-US" dirty="0"/>
              <a:t>　　宿泊療養施設において療養すること</a:t>
            </a:r>
            <a:endParaRPr lang="en-US" altLang="ja-JP" strike="sngStrike" dirty="0"/>
          </a:p>
          <a:p>
            <a:pPr>
              <a:lnSpc>
                <a:spcPts val="2100"/>
              </a:lnSpc>
              <a:defRPr/>
            </a:pPr>
            <a:endParaRPr lang="en-US" altLang="ja-JP" dirty="0"/>
          </a:p>
          <a:p>
            <a:pPr>
              <a:lnSpc>
                <a:spcPts val="2100"/>
              </a:lnSpc>
              <a:defRPr/>
            </a:pPr>
            <a:r>
              <a:rPr lang="ja-JP" altLang="en-US" b="1" dirty="0"/>
              <a:t>○　</a:t>
            </a:r>
            <a:r>
              <a:rPr lang="ja-JP" altLang="en-US" dirty="0"/>
              <a:t>会食を行う際は、以下のルールを遵守すること</a:t>
            </a:r>
            <a:endParaRPr lang="en-US" altLang="ja-JP" dirty="0"/>
          </a:p>
          <a:p>
            <a:pPr lvl="0">
              <a:lnSpc>
                <a:spcPts val="2100"/>
              </a:lnSpc>
              <a:defRPr/>
            </a:pPr>
            <a:r>
              <a:rPr lang="ja-JP" altLang="en-US" dirty="0"/>
              <a:t>　　・ゴールドステッカー認証店舗を推奨　・マスク会食</a:t>
            </a:r>
            <a:r>
              <a:rPr lang="en-US" altLang="ja-JP" sz="1100" dirty="0"/>
              <a:t>※</a:t>
            </a:r>
            <a:r>
              <a:rPr lang="ja-JP" altLang="en-US" sz="1100" dirty="0"/>
              <a:t>３</a:t>
            </a:r>
            <a:r>
              <a:rPr lang="ja-JP" altLang="en-US" dirty="0"/>
              <a:t>の徹底　 </a:t>
            </a:r>
            <a:r>
              <a:rPr lang="en-US" altLang="ja-JP" sz="1200" spc="-150" dirty="0"/>
              <a:t>※</a:t>
            </a:r>
            <a:r>
              <a:rPr lang="ja-JP" altLang="en-US" sz="1200" spc="-150" dirty="0"/>
              <a:t>３　疾患等によりマスクの着用が困難な場合などはこの限りでない</a:t>
            </a:r>
            <a:r>
              <a:rPr lang="ja-JP" altLang="en-US" sz="1200" b="1" dirty="0"/>
              <a:t>　　</a:t>
            </a:r>
            <a:endParaRPr lang="en-US" altLang="ja-JP" dirty="0"/>
          </a:p>
          <a:p>
            <a:pPr lvl="0">
              <a:lnSpc>
                <a:spcPts val="1500"/>
              </a:lnSpc>
              <a:defRPr/>
            </a:pPr>
            <a:endParaRPr lang="en-US" altLang="ja-JP" sz="800" dirty="0"/>
          </a:p>
        </p:txBody>
      </p:sp>
      <p:sp>
        <p:nvSpPr>
          <p:cNvPr id="3" name="正方形/長方形 2"/>
          <p:cNvSpPr/>
          <p:nvPr/>
        </p:nvSpPr>
        <p:spPr>
          <a:xfrm>
            <a:off x="399918" y="878754"/>
            <a:ext cx="11635199" cy="316521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861967"/>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a:p>
            <a:pPr lvl="0">
              <a:lnSpc>
                <a:spcPts val="2000"/>
              </a:lnSpc>
              <a:defRPr/>
            </a:pPr>
            <a:r>
              <a:rPr lang="ja-JP" altLang="en-US" b="1" dirty="0" smtClean="0">
                <a:solidFill>
                  <a:srgbClr val="FF0000"/>
                </a:solidFill>
              </a:rPr>
              <a:t>○臨時発熱外来を</a:t>
            </a:r>
            <a:r>
              <a:rPr lang="ja-JP" altLang="en-US" b="1" dirty="0">
                <a:solidFill>
                  <a:srgbClr val="FF0000"/>
                </a:solidFill>
              </a:rPr>
              <a:t>適切</a:t>
            </a:r>
            <a:r>
              <a:rPr lang="ja-JP" altLang="en-US" b="1" dirty="0" smtClean="0">
                <a:solidFill>
                  <a:srgbClr val="FF0000"/>
                </a:solidFill>
              </a:rPr>
              <a:t>に運用すること</a:t>
            </a:r>
            <a:endParaRPr lang="en-US" altLang="ja-JP" b="1" dirty="0" smtClean="0">
              <a:solidFill>
                <a:srgbClr val="FF0000"/>
              </a:solidFill>
            </a:endParaRPr>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面会時を含め、</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11398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3426579"/>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b="1" dirty="0" smtClean="0">
              <a:latin typeface="游ゴシック" panose="020F0502020204030204"/>
              <a:ea typeface="游ゴシック" panose="020B0400000000000000" pitchFamily="50" charset="-128"/>
            </a:endParaRPr>
          </a:p>
          <a:p>
            <a:pPr marL="342900" lvl="0" indent="-342900">
              <a:lnSpc>
                <a:spcPts val="2000"/>
              </a:lnSpc>
              <a:buFont typeface="游ゴシック" panose="020B0400000000000000" pitchFamily="50" charset="-128"/>
              <a:buChar char="○"/>
              <a:defRPr/>
            </a:pPr>
            <a:endParaRPr lang="en-US" altLang="ja-JP" b="1" dirty="0">
              <a:latin typeface="游ゴシック" panose="020F0502020204030204"/>
              <a:ea typeface="游ゴシック" panose="020B0400000000000000" pitchFamily="50" charset="-128"/>
            </a:endParaRPr>
          </a:p>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市町村における臨時発熱外来への出務等に協力すること</a:t>
            </a:r>
            <a:endParaRPr lang="en-US" altLang="ja-JP" b="1" dirty="0" smtClean="0">
              <a:latin typeface="游ゴシック" panose="020F0502020204030204"/>
              <a:ea typeface="游ゴシック" panose="020B0400000000000000" pitchFamily="50" charset="-128"/>
            </a:endParaRPr>
          </a:p>
          <a:p>
            <a:pPr lvl="0">
              <a:lnSpc>
                <a:spcPts val="2000"/>
              </a:lnSpc>
              <a:defRPr/>
            </a:pP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indent="-342900">
              <a:lnSpc>
                <a:spcPts val="2000"/>
              </a:lnSpc>
              <a:buFont typeface="游ゴシック" panose="020B0400000000000000" pitchFamily="50" charset="-128"/>
              <a:buChar char="○"/>
              <a:defRPr/>
            </a:pPr>
            <a:r>
              <a:rPr lang="ja-JP" altLang="en-US" dirty="0"/>
              <a:t>基本的な感染防止対策を強化・徹底するとともに、自院入院患者が陽性と判明した場合は、当該医療機関で原疾患とあわせコロナ治療を継続すること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69"/>
            <a:ext cx="11549775" cy="11896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a:t>
            </a:r>
            <a:r>
              <a:rPr lang="ja-JP" altLang="en-US" b="1" dirty="0">
                <a:solidFill>
                  <a:srgbClr val="FF0000"/>
                </a:solidFill>
              </a:rPr>
              <a:t>オミクロン株対応ワクチンの早期接種</a:t>
            </a:r>
            <a:r>
              <a:rPr lang="ja-JP" altLang="en-US" b="1" dirty="0"/>
              <a:t>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3381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2775119"/>
          </a:xfrm>
          <a:prstGeom prst="rect">
            <a:avLst/>
          </a:prstGeom>
        </p:spPr>
        <p:txBody>
          <a:bodyPr wrap="square">
            <a:spAutoFit/>
          </a:bodyPr>
          <a:lstStyle/>
          <a:p>
            <a:pPr>
              <a:lnSpc>
                <a:spcPts val="1500"/>
              </a:lnSpc>
              <a:defRPr/>
            </a:pPr>
            <a:r>
              <a:rPr lang="ja-JP" altLang="en-US" b="1" dirty="0"/>
              <a:t>○　</a:t>
            </a:r>
            <a:r>
              <a:rPr lang="ja-JP" altLang="en-US" b="1" dirty="0">
                <a:solidFill>
                  <a:srgbClr val="FF0000"/>
                </a:solidFill>
              </a:rPr>
              <a:t>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５　</a:t>
            </a:r>
            <a:r>
              <a:rPr lang="ja-JP" altLang="en-US" sz="1400" b="1" spc="-100" dirty="0" smtClean="0"/>
              <a:t>同一イベントにおいて、「大声あり」、「大声なし」のエリアを明確に区分して開催する場合、それぞれ</a:t>
            </a:r>
            <a:r>
              <a:rPr lang="en-US" altLang="ja-JP" sz="1400" b="1" spc="-100" dirty="0" smtClean="0"/>
              <a:t>50</a:t>
            </a:r>
            <a:r>
              <a:rPr lang="ja-JP" altLang="en-US" sz="1400" b="1" spc="-100" dirty="0" smtClean="0"/>
              <a:t>％（大声あり）、</a:t>
            </a:r>
            <a:r>
              <a:rPr lang="en-US" altLang="ja-JP" sz="1400" b="1" spc="-100" dirty="0" smtClean="0"/>
              <a:t>100</a:t>
            </a:r>
            <a:r>
              <a:rPr lang="ja-JP" altLang="en-US" sz="1400" b="1" spc="-100" dirty="0" smtClean="0"/>
              <a:t>％（大声なし）</a:t>
            </a:r>
            <a:endParaRPr kumimoji="1" lang="en-US" altLang="ja-JP" sz="1400" b="1" spc="-100"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24653164"/>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４　</a:t>
                      </a:r>
                      <a:r>
                        <a:rPr kumimoji="1" lang="en-US" altLang="ja-JP" sz="1400" b="1" strike="noStrike" dirty="0" smtClean="0">
                          <a:solidFill>
                            <a:schemeClr val="tx1"/>
                          </a:solidFill>
                        </a:rPr>
                        <a:t>※</a:t>
                      </a:r>
                      <a:r>
                        <a:rPr kumimoji="1" lang="ja-JP" altLang="en-US" sz="1400" b="1" strike="noStrike" dirty="0" smtClean="0">
                          <a:solidFill>
                            <a:schemeClr val="tx1"/>
                          </a:solidFill>
                        </a:rPr>
                        <a:t>５</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solidFill>
                            <a:schemeClr val="tx1"/>
                          </a:solidFill>
                        </a:rPr>
                        <a:t>50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５　</a:t>
                      </a:r>
                      <a:r>
                        <a:rPr kumimoji="1" lang="en-US" altLang="ja-JP" sz="1400" b="1" strike="noStrike" dirty="0" smtClean="0">
                          <a:solidFill>
                            <a:schemeClr val="tx1"/>
                          </a:solidFill>
                        </a:rPr>
                        <a:t>※</a:t>
                      </a:r>
                      <a:r>
                        <a:rPr kumimoji="1" lang="ja-JP" altLang="en-US" sz="1400" b="1" strike="noStrike" dirty="0" smtClean="0">
                          <a:solidFill>
                            <a:schemeClr val="tx1"/>
                          </a:solidFill>
                        </a:rPr>
                        <a:t>６</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2442</Words>
  <Application>Microsoft Office PowerPoint</Application>
  <PresentationFormat>ワイド画面</PresentationFormat>
  <Paragraphs>242</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2022-12-26T08:50:19Z</dcterms:created>
  <dcterms:modified xsi:type="dcterms:W3CDTF">2022-12-26T08:51:57Z</dcterms:modified>
</cp:coreProperties>
</file>