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39" r:id="rId3"/>
    <p:sldId id="335" r:id="rId4"/>
    <p:sldId id="337" r:id="rId5"/>
    <p:sldId id="336" r:id="rId6"/>
    <p:sldId id="341"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４年９月</a:t>
            </a:r>
            <a:r>
              <a:rPr lang="en-US" altLang="ja-JP" sz="2000" b="1" u="sng" dirty="0" smtClean="0"/>
              <a:t>15</a:t>
            </a:r>
            <a:r>
              <a:rPr lang="ja-JP" altLang="en-US" sz="2000" b="1" u="sng" dirty="0" smtClean="0"/>
              <a:t>日～当面の間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4826962"/>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700"/>
              </a:lnSpc>
              <a:defRPr/>
            </a:pPr>
            <a:r>
              <a:rPr lang="ja-JP" altLang="en-US" b="1" dirty="0"/>
              <a:t>○　</a:t>
            </a:r>
            <a:r>
              <a:rPr lang="ja-JP" altLang="en-US" b="1" dirty="0" smtClean="0"/>
              <a:t>早期のワクチン接種（５～</a:t>
            </a:r>
            <a:r>
              <a:rPr lang="en-US" altLang="ja-JP" b="1" dirty="0" smtClean="0"/>
              <a:t>11</a:t>
            </a:r>
            <a:r>
              <a:rPr lang="ja-JP" altLang="en-US" b="1" dirty="0" smtClean="0"/>
              <a:t>歳の子どもを含む）を</a:t>
            </a:r>
            <a:r>
              <a:rPr lang="ja-JP" altLang="en-US" b="1" dirty="0"/>
              <a:t>検討する</a:t>
            </a:r>
            <a:r>
              <a:rPr lang="ja-JP" altLang="en-US" b="1" dirty="0" smtClean="0"/>
              <a:t>こと</a:t>
            </a:r>
            <a:r>
              <a:rPr lang="ja-JP" altLang="en-US" sz="1400" b="1" dirty="0" smtClean="0"/>
              <a:t>（</a:t>
            </a:r>
            <a:r>
              <a:rPr lang="ja-JP" altLang="en-US" sz="1400" dirty="0" smtClean="0"/>
              <a:t>法に基づかない働きかけ</a:t>
            </a:r>
            <a:r>
              <a:rPr lang="ja-JP" altLang="en-US" sz="1400" dirty="0"/>
              <a:t>）</a:t>
            </a:r>
            <a:endParaRPr lang="en-US" altLang="ja-JP" sz="1400" dirty="0"/>
          </a:p>
          <a:p>
            <a:pPr>
              <a:lnSpc>
                <a:spcPts val="1200"/>
              </a:lnSpc>
              <a:defRPr/>
            </a:pPr>
            <a:endParaRPr lang="en-US" altLang="ja-JP" sz="800" b="1" dirty="0"/>
          </a:p>
          <a:p>
            <a:pPr lvl="0">
              <a:defRPr/>
            </a:pPr>
            <a:r>
              <a:rPr lang="ja-JP" altLang="en-US" b="1" dirty="0"/>
              <a:t>○　高齢者の命と健康を守るため、高齢者</a:t>
            </a:r>
            <a:r>
              <a:rPr lang="en-US" altLang="ja-JP" sz="1400" b="1" dirty="0" smtClean="0"/>
              <a:t>※</a:t>
            </a:r>
            <a:r>
              <a:rPr lang="ja-JP" altLang="en-US" sz="1400" b="1" dirty="0" smtClean="0"/>
              <a:t>１</a:t>
            </a:r>
            <a:r>
              <a:rPr lang="ja-JP" altLang="en-US" b="1" dirty="0" smtClean="0"/>
              <a:t>及び</a:t>
            </a:r>
            <a:r>
              <a:rPr lang="ja-JP" altLang="en-US" b="1" dirty="0"/>
              <a:t>同居家族等日常的に接する方は、感染リスクが高い場所への</a:t>
            </a:r>
          </a:p>
          <a:p>
            <a:pPr lvl="0">
              <a:defRPr/>
            </a:pPr>
            <a:r>
              <a:rPr lang="ja-JP" altLang="en-US" b="1" dirty="0"/>
              <a:t>　　外出・移動を控えること　</a:t>
            </a:r>
            <a:r>
              <a:rPr lang="ja-JP" altLang="en-US" b="1" dirty="0" smtClean="0"/>
              <a:t>　　　</a:t>
            </a:r>
            <a:r>
              <a:rPr lang="ja-JP" altLang="en-US" sz="1400" dirty="0"/>
              <a:t>　</a:t>
            </a:r>
            <a:r>
              <a:rPr lang="en-US" altLang="ja-JP" sz="1200" dirty="0" smtClean="0"/>
              <a:t>※</a:t>
            </a:r>
            <a:r>
              <a:rPr lang="ja-JP" altLang="en-US" sz="1200" dirty="0" smtClean="0"/>
              <a:t>１　基礎</a:t>
            </a:r>
            <a:r>
              <a:rPr lang="ja-JP" altLang="en-US" sz="1200" dirty="0"/>
              <a:t>疾患のある方などの重症化リスクの高い方を</a:t>
            </a:r>
            <a:r>
              <a:rPr lang="ja-JP" altLang="en-US" sz="1200" dirty="0" smtClean="0"/>
              <a:t>含む</a:t>
            </a:r>
            <a:endParaRPr lang="en-US" altLang="ja-JP" sz="1200" b="1" dirty="0" smtClean="0"/>
          </a:p>
          <a:p>
            <a:pPr lvl="0">
              <a:lnSpc>
                <a:spcPts val="1200"/>
              </a:lnSpc>
              <a:defRPr/>
            </a:pPr>
            <a:endParaRPr lang="en-US" altLang="ja-JP" b="1" dirty="0"/>
          </a:p>
          <a:p>
            <a:pPr lvl="0">
              <a:lnSpc>
                <a:spcPts val="2100"/>
              </a:lnSpc>
              <a:defRPr/>
            </a:pPr>
            <a:r>
              <a:rPr lang="ja-JP" altLang="en-US" b="1" dirty="0" smtClean="0"/>
              <a:t>○　</a:t>
            </a:r>
            <a:r>
              <a:rPr lang="ja-JP" altLang="en-US" b="1" dirty="0"/>
              <a:t>高齢者施設での面会時は、感染防止対策を徹底すること</a:t>
            </a:r>
            <a:r>
              <a:rPr lang="en-US" altLang="ja-JP" b="1" dirty="0"/>
              <a:t>(</a:t>
            </a:r>
            <a:r>
              <a:rPr lang="ja-JP" altLang="en-US" b="1" dirty="0"/>
              <a:t>オンラインでの面会など高齢者との接触を行　</a:t>
            </a:r>
            <a:endParaRPr lang="en-US" altLang="ja-JP" b="1" dirty="0"/>
          </a:p>
          <a:p>
            <a:pPr lvl="0">
              <a:lnSpc>
                <a:spcPts val="2100"/>
              </a:lnSpc>
              <a:defRPr/>
            </a:pPr>
            <a:r>
              <a:rPr lang="ja-JP" altLang="en-US" b="1" dirty="0"/>
              <a:t>　　</a:t>
            </a:r>
            <a:r>
              <a:rPr lang="ja-JP" altLang="en-US" b="1" dirty="0" err="1"/>
              <a:t>わ</a:t>
            </a:r>
            <a:r>
              <a:rPr lang="ja-JP" altLang="en-US" b="1" dirty="0"/>
              <a:t>ない方法も検討すること）</a:t>
            </a:r>
            <a:endParaRPr lang="en-US" altLang="ja-JP" b="1" dirty="0"/>
          </a:p>
          <a:p>
            <a:pPr lvl="0">
              <a:lnSpc>
                <a:spcPts val="1200"/>
              </a:lnSpc>
              <a:defRPr/>
            </a:pPr>
            <a:endParaRPr lang="en-US" altLang="ja-JP" b="1" dirty="0" smtClean="0"/>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a:t>
            </a:r>
            <a:r>
              <a:rPr lang="ja-JP" altLang="en-US" sz="1100" dirty="0"/>
              <a:t>２</a:t>
            </a:r>
            <a:r>
              <a:rPr lang="ja-JP" altLang="en-US" dirty="0" smtClean="0"/>
              <a:t>の徹底　 </a:t>
            </a:r>
            <a:r>
              <a:rPr lang="en-US" altLang="ja-JP" sz="1200" spc="-150" dirty="0" smtClean="0"/>
              <a:t>※</a:t>
            </a:r>
            <a:r>
              <a:rPr lang="ja-JP" altLang="en-US" sz="1200" spc="-150" dirty="0" smtClean="0"/>
              <a:t>２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8" y="878756"/>
            <a:ext cx="11635199" cy="33032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39889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○高齢者施設の入所者等で希望する方へのワクチン接種（４回目接種）を、早期に完了する</a:t>
            </a:r>
            <a:r>
              <a:rPr lang="ja-JP" altLang="en-US" b="1" dirty="0" smtClean="0"/>
              <a:t>こと</a:t>
            </a:r>
            <a:endParaRPr lang="en-US" altLang="ja-JP" b="1" dirty="0" smtClean="0"/>
          </a:p>
        </p:txBody>
      </p:sp>
      <p:sp>
        <p:nvSpPr>
          <p:cNvPr id="9" name="正方形/長方形 8"/>
          <p:cNvSpPr/>
          <p:nvPr/>
        </p:nvSpPr>
        <p:spPr>
          <a:xfrm>
            <a:off x="340249" y="2798168"/>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2933373"/>
            <a:ext cx="11219737" cy="2785378"/>
          </a:xfrm>
          <a:prstGeom prst="rect">
            <a:avLst/>
          </a:prstGeom>
        </p:spPr>
        <p:txBody>
          <a:bodyPr wrap="square">
            <a:spAutoFit/>
          </a:bodyPr>
          <a:lstStyle/>
          <a:p>
            <a:pPr marL="285750" indent="-285750">
              <a:lnSpc>
                <a:spcPts val="2500"/>
              </a:lnSpc>
              <a:buFont typeface="游ゴシック" panose="020B0400000000000000" pitchFamily="50" charset="-128"/>
              <a:buChar char="○"/>
              <a:defRPr/>
            </a:pPr>
            <a:r>
              <a:rPr lang="ja-JP" altLang="en-US" b="1" dirty="0" smtClean="0"/>
              <a:t>面会時を含め、施設での感染防止対策を徹底すること</a:t>
            </a:r>
            <a:r>
              <a:rPr lang="en-US" altLang="ja-JP" b="1" dirty="0" smtClean="0"/>
              <a:t>(</a:t>
            </a:r>
            <a:r>
              <a:rPr lang="ja-JP" altLang="en-US" b="1" dirty="0" smtClean="0"/>
              <a:t>オンラインでの面会など高齢者との接触を行わない方法も検討すること）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6124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4" y="661471"/>
            <a:ext cx="10877388" cy="2913618"/>
          </a:xfrm>
          <a:prstGeom prst="rect">
            <a:avLst/>
          </a:prstGeom>
        </p:spPr>
        <p:txBody>
          <a:bodyPr wrap="square">
            <a:spAutoFit/>
          </a:bodyPr>
          <a:lstStyle/>
          <a:p>
            <a:pPr>
              <a:lnSpc>
                <a:spcPts val="2000"/>
              </a:lnSpc>
              <a:defRPr/>
            </a:pPr>
            <a:r>
              <a:rPr lang="ja-JP" altLang="en-US" b="1" dirty="0"/>
              <a:t>○　早期</a:t>
            </a:r>
            <a:r>
              <a:rPr lang="ja-JP" altLang="en-US" b="1" dirty="0" smtClean="0"/>
              <a:t>の３回目のワクチン接種を</a:t>
            </a:r>
            <a:r>
              <a:rPr lang="ja-JP" altLang="en-US" b="1" dirty="0"/>
              <a:t>検討するよう周知徹底すること</a:t>
            </a:r>
            <a:r>
              <a:rPr lang="ja-JP" altLang="en-US" sz="1400" dirty="0" smtClean="0"/>
              <a:t>（法に基づかない働きかけ）</a:t>
            </a:r>
            <a:endParaRPr lang="en-US" altLang="ja-JP" sz="1400" dirty="0" smtClean="0"/>
          </a:p>
          <a:p>
            <a:pPr>
              <a:lnSpc>
                <a:spcPts val="2000"/>
              </a:lnSpc>
              <a:defRPr/>
            </a:pPr>
            <a:endParaRPr lang="en-US" altLang="ja-JP" b="1" dirty="0"/>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defRPr/>
            </a:pPr>
            <a:r>
              <a:rPr lang="ja-JP" altLang="en-US" b="1" dirty="0"/>
              <a:t>○　学生に対し、感染リスクの高い以下の行動について感染防止対策を徹底すること</a:t>
            </a:r>
          </a:p>
          <a:p>
            <a:pPr>
              <a:defRPr/>
            </a:pPr>
            <a:r>
              <a:rPr lang="ja-JP" altLang="en-US" b="1" dirty="0"/>
              <a:t>　　　・　旅行や、自宅・友人宅での飲み会</a:t>
            </a:r>
          </a:p>
          <a:p>
            <a:pPr>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t>○　療養</a:t>
            </a:r>
            <a:r>
              <a:rPr lang="ja-JP" altLang="en-US" b="1" dirty="0" smtClean="0"/>
              <a:t>証明・陰性証明の</a:t>
            </a:r>
            <a:r>
              <a:rPr lang="ja-JP" altLang="en-US" b="1" dirty="0"/>
              <a:t>提出を求めない</a:t>
            </a:r>
            <a:r>
              <a:rPr lang="ja-JP" altLang="en-US" b="1" dirty="0" smtClean="0"/>
              <a:t>こと</a:t>
            </a:r>
            <a:endParaRPr lang="en-US" altLang="ja-JP" b="1" dirty="0"/>
          </a:p>
          <a:p>
            <a:pPr>
              <a:lnSpc>
                <a:spcPts val="20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24179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69934"/>
          </a:xfrm>
          <a:prstGeom prst="rect">
            <a:avLst/>
          </a:prstGeom>
        </p:spPr>
        <p:txBody>
          <a:bodyPr wrap="square">
            <a:spAutoFit/>
          </a:bodyPr>
          <a:lstStyle/>
          <a:p>
            <a:pPr>
              <a:lnSpc>
                <a:spcPts val="1500"/>
              </a:lnSpc>
              <a:defRPr/>
            </a:pPr>
            <a:r>
              <a:rPr lang="ja-JP" altLang="en-US" b="1" dirty="0"/>
              <a:t>○　</a:t>
            </a:r>
            <a:r>
              <a:rPr lang="ja-JP" altLang="en-US" b="1" dirty="0" smtClean="0"/>
              <a:t>早期の３回目のワクチン接種を</a:t>
            </a:r>
            <a:r>
              <a:rPr lang="ja-JP" altLang="en-US" b="1" dirty="0"/>
              <a:t>検討するよう周知徹底する</a:t>
            </a:r>
            <a:r>
              <a:rPr lang="ja-JP" altLang="en-US" b="1" dirty="0" smtClean="0"/>
              <a:t>こと</a:t>
            </a:r>
            <a:r>
              <a:rPr lang="ja-JP" altLang="en-US" sz="1400" dirty="0" smtClean="0"/>
              <a:t>（法に基づかない働きかけ）</a:t>
            </a:r>
            <a:endParaRPr lang="en-US" altLang="ja-JP" sz="1400" dirty="0" smtClean="0"/>
          </a:p>
          <a:p>
            <a:pPr>
              <a:lnSpc>
                <a:spcPts val="1500"/>
              </a:lnSpc>
              <a:defRPr/>
            </a:pPr>
            <a:endParaRPr lang="en-US" altLang="ja-JP" sz="1400" dirty="0" smtClean="0"/>
          </a:p>
          <a:p>
            <a:pPr>
              <a:lnSpc>
                <a:spcPts val="1500"/>
              </a:lnSpc>
              <a:defRPr/>
            </a:pPr>
            <a:r>
              <a:rPr lang="ja-JP" altLang="en-US" b="1" dirty="0"/>
              <a:t>○　</a:t>
            </a:r>
            <a:r>
              <a:rPr lang="ja-JP" altLang="en-US" b="1" dirty="0" smtClean="0"/>
              <a:t>療養証明・陰性証明の</a:t>
            </a:r>
            <a:r>
              <a:rPr lang="ja-JP" altLang="en-US" b="1"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992794443"/>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solidFill>
                            <a:schemeClr val="tx1"/>
                          </a:solidFill>
                        </a:rPr>
                        <a:t>感染防止安全計画策定</a:t>
                      </a:r>
                      <a:r>
                        <a:rPr kumimoji="1" lang="ja-JP" altLang="en-US" sz="1400" b="1" dirty="0" smtClean="0">
                          <a:solidFill>
                            <a:schemeClr val="tx1"/>
                          </a:solidFill>
                        </a:rPr>
                        <a:t>　</a:t>
                      </a:r>
                      <a:r>
                        <a:rPr kumimoji="1" lang="en-US" altLang="ja-JP" sz="1400" b="1" dirty="0" smtClean="0">
                          <a:solidFill>
                            <a:schemeClr val="tx1"/>
                          </a:solidFill>
                        </a:rPr>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solidFill>
                            <a:schemeClr val="tx1"/>
                          </a:solidFill>
                        </a:rPr>
                        <a:t>その他（安全計画を策定しないイベント）</a:t>
                      </a:r>
                      <a:endParaRPr kumimoji="1" lang="ja-JP" altLang="en-US" sz="1600" b="1" dirty="0">
                        <a:solidFill>
                          <a:schemeClr val="tx1"/>
                        </a:solidFill>
                      </a:endParaRPr>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solidFill>
                            <a:schemeClr val="tx1"/>
                          </a:solidFill>
                        </a:rPr>
                        <a:t>人数上限</a:t>
                      </a:r>
                      <a:r>
                        <a:rPr kumimoji="1" lang="ja-JP" altLang="en-US" sz="1400" b="1" dirty="0" smtClean="0">
                          <a:solidFill>
                            <a:schemeClr val="tx1"/>
                          </a:solidFill>
                        </a:rPr>
                        <a:t>　</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sz="1400" b="1"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solidFill>
                            <a:schemeClr val="tx1"/>
                          </a:solidFill>
                        </a:rPr>
                        <a:t>収容率</a:t>
                      </a:r>
                      <a:r>
                        <a:rPr kumimoji="1" lang="ja-JP" altLang="en-US" sz="1400" b="1" dirty="0" smtClean="0">
                          <a:solidFill>
                            <a:schemeClr val="tx1"/>
                          </a:solidFill>
                        </a:rPr>
                        <a:t>　</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大声なし：</a:t>
                      </a:r>
                      <a:r>
                        <a:rPr kumimoji="1" lang="en-US" altLang="ja-JP" sz="1600" b="1" dirty="0" smtClean="0">
                          <a:solidFill>
                            <a:schemeClr val="tx1"/>
                          </a:solidFill>
                        </a:rPr>
                        <a:t>100</a:t>
                      </a:r>
                      <a:r>
                        <a:rPr kumimoji="1" lang="ja-JP" altLang="en-US" sz="1600" b="1" dirty="0" smtClean="0">
                          <a:solidFill>
                            <a:schemeClr val="tx1"/>
                          </a:solidFill>
                        </a:rPr>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2393</Words>
  <Application>Microsoft Office PowerPoint</Application>
  <PresentationFormat>ワイド画面</PresentationFormat>
  <Paragraphs>233</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2022-09-14T06:14:15Z</dcterms:created>
  <dcterms:modified xsi:type="dcterms:W3CDTF">2022-09-14T06:30:49Z</dcterms:modified>
</cp:coreProperties>
</file>