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3"/>
  </p:notesMasterIdLst>
  <p:sldIdLst>
    <p:sldId id="324" r:id="rId2"/>
    <p:sldId id="339" r:id="rId3"/>
    <p:sldId id="335" r:id="rId4"/>
    <p:sldId id="337" r:id="rId5"/>
    <p:sldId id="336" r:id="rId6"/>
    <p:sldId id="341" r:id="rId7"/>
    <p:sldId id="329" r:id="rId8"/>
    <p:sldId id="330" r:id="rId9"/>
    <p:sldId id="331" r:id="rId10"/>
    <p:sldId id="322" r:id="rId11"/>
    <p:sldId id="323"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15" autoAdjust="0"/>
    <p:restoredTop sz="88510" autoAdjust="0"/>
  </p:normalViewPr>
  <p:slideViewPr>
    <p:cSldViewPr snapToGrid="0">
      <p:cViewPr varScale="1">
        <p:scale>
          <a:sx n="74" d="100"/>
          <a:sy n="74"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2022/9/14</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14261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93742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98632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67811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61683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6</a:t>
            </a:fld>
            <a:endParaRPr kumimoji="1" lang="ja-JP" altLang="en-US"/>
          </a:p>
        </p:txBody>
      </p:sp>
    </p:spTree>
    <p:extLst>
      <p:ext uri="{BB962C8B-B14F-4D97-AF65-F5344CB8AC3E}">
        <p14:creationId xmlns:p14="http://schemas.microsoft.com/office/powerpoint/2010/main" val="2612125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56353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9</a:t>
            </a:fld>
            <a:endParaRPr kumimoji="1" lang="ja-JP" altLang="en-US"/>
          </a:p>
        </p:txBody>
      </p:sp>
    </p:spTree>
    <p:extLst>
      <p:ext uri="{BB962C8B-B14F-4D97-AF65-F5344CB8AC3E}">
        <p14:creationId xmlns:p14="http://schemas.microsoft.com/office/powerpoint/2010/main" val="1320572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267639"/>
            <a:ext cx="4299514"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府民等への要請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56577" y="1149229"/>
            <a:ext cx="10920821" cy="3298339"/>
          </a:xfrm>
          <a:prstGeom prst="rect">
            <a:avLst/>
          </a:prstGeom>
          <a:noFill/>
          <a:ln w="28575">
            <a:noFill/>
          </a:ln>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１</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lang="en-US" altLang="ja-JP" sz="2000" b="1" dirty="0" smtClean="0">
              <a:latin typeface="游ゴシック" panose="020F0502020204030204"/>
              <a:ea typeface="游ゴシック" panose="020B0400000000000000" pitchFamily="50" charset="-128"/>
            </a:endParaRPr>
          </a:p>
          <a:p>
            <a:pPr lvl="0">
              <a:lnSpc>
                <a:spcPct val="1500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000" b="1" dirty="0" smtClean="0">
                <a:latin typeface="游ゴシック" panose="020F0502020204030204"/>
                <a:ea typeface="游ゴシック" panose="020B0400000000000000" pitchFamily="50" charset="-128"/>
              </a:rPr>
              <a:t>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要請期間　</a:t>
            </a:r>
            <a:r>
              <a:rPr lang="ja-JP" altLang="en-US" sz="2000" b="1" u="sng" dirty="0"/>
              <a:t>令和</a:t>
            </a:r>
            <a:r>
              <a:rPr lang="ja-JP" altLang="en-US" sz="2000" b="1" u="sng" dirty="0" smtClean="0"/>
              <a:t>４年９月</a:t>
            </a:r>
            <a:r>
              <a:rPr lang="en-US" altLang="ja-JP" sz="2000" b="1" u="sng" dirty="0" smtClean="0"/>
              <a:t>15</a:t>
            </a:r>
            <a:r>
              <a:rPr lang="ja-JP" altLang="en-US" sz="2000" b="1" u="sng" dirty="0" smtClean="0"/>
              <a:t>日～当面の間</a:t>
            </a:r>
            <a:endParaRPr lang="en-US" altLang="ja-JP" sz="2000" b="1" u="sng" dirty="0" smtClean="0"/>
          </a:p>
          <a:p>
            <a:pPr lvl="0">
              <a:lnSpc>
                <a:spcPct val="150000"/>
              </a:lnSpc>
              <a:defRPr/>
            </a:pPr>
            <a:r>
              <a:rPr lang="ja-JP" altLang="en-US" sz="2000" b="1" dirty="0"/>
              <a:t>　</a:t>
            </a:r>
            <a:r>
              <a:rPr lang="ja-JP" altLang="en-US" sz="2000" b="1" dirty="0" smtClean="0"/>
              <a:t>　　　　　　　</a:t>
            </a:r>
            <a:r>
              <a:rPr lang="ja-JP" altLang="en-US" b="1" u="sng" dirty="0" smtClean="0"/>
              <a:t>（</a:t>
            </a:r>
            <a:r>
              <a:rPr lang="ja-JP" altLang="en-US" b="1" u="sng" dirty="0"/>
              <a:t>ただし、今後の感染状況に応じて要請内容の変更を判断</a:t>
            </a:r>
            <a:r>
              <a:rPr lang="ja-JP" altLang="en-US" b="1" u="sng" dirty="0" smtClean="0"/>
              <a:t>）</a:t>
            </a:r>
            <a:endParaRPr lang="en-US" altLang="ja-JP" b="1" u="sng" dirty="0" smtClean="0"/>
          </a:p>
          <a:p>
            <a:pPr lvl="0">
              <a:lnSpc>
                <a:spcPct val="150000"/>
              </a:lnSpc>
              <a:defRPr/>
            </a:pPr>
            <a:endParaRPr lang="en-US" altLang="ja-JP" sz="2000" b="1" u="sng" dirty="0"/>
          </a:p>
          <a:p>
            <a:pPr lvl="0">
              <a:lnSpc>
                <a:spcPct val="150000"/>
              </a:lnSpc>
              <a:defRPr/>
            </a:pPr>
            <a:r>
              <a:rPr lang="ja-JP" altLang="en-US" sz="2000" b="1" dirty="0" smtClean="0"/>
              <a:t>　３　実施内容　次ページ以降のとおり</a:t>
            </a:r>
            <a:endParaRPr lang="en-US" altLang="ja-JP" sz="2000" b="1" dirty="0"/>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17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資料３－</a:t>
            </a:r>
            <a:r>
              <a:rPr lang="en-US" altLang="ja-JP" sz="2400" b="1" dirty="0" smtClean="0"/>
              <a:t>1</a:t>
            </a:r>
            <a:r>
              <a:rPr lang="ja-JP" altLang="en-US" sz="2400" b="1" dirty="0" smtClean="0"/>
              <a:t>  </a:t>
            </a:r>
            <a:endParaRPr kumimoji="1" lang="ja-JP" altLang="en-US" sz="2400" b="1" dirty="0"/>
          </a:p>
        </p:txBody>
      </p:sp>
    </p:spTree>
    <p:extLst>
      <p:ext uri="{BB962C8B-B14F-4D97-AF65-F5344CB8AC3E}">
        <p14:creationId xmlns:p14="http://schemas.microsoft.com/office/powerpoint/2010/main" val="58909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41160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164401"/>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377710"/>
            <a:ext cx="6627034"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・症状のある従業員に</a:t>
            </a:r>
            <a:r>
              <a:rPr lang="ja-JP" altLang="en-US" dirty="0" smtClean="0">
                <a:latin typeface="UD デジタル 教科書体 NK-B" panose="02020700000000000000" pitchFamily="18" charset="-128"/>
                <a:ea typeface="UD デジタル 教科書体 NK-B" panose="02020700000000000000" pitchFamily="18" charset="-128"/>
              </a:rPr>
              <a:t>対する</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dirty="0">
                <a:latin typeface="UD デジタル 教科書体 NK-B" panose="02020700000000000000" pitchFamily="18" charset="-128"/>
                <a:ea typeface="UD デジタル 教科書体 NK-B" panose="02020700000000000000" pitchFamily="18" charset="-128"/>
              </a:rPr>
              <a:t>飲食店スマホ検査センター」</a:t>
            </a:r>
            <a:r>
              <a:rPr lang="ja-JP" altLang="en-US" dirty="0" smtClean="0">
                <a:latin typeface="UD デジタル 教科書体 NK-B" panose="02020700000000000000" pitchFamily="18" charset="-128"/>
                <a:ea typeface="UD デジタル 教科書体 NK-B" panose="02020700000000000000" pitchFamily="18" charset="-128"/>
              </a:rPr>
              <a:t>の積極的</a:t>
            </a:r>
            <a:r>
              <a:rPr lang="ja-JP" altLang="en-US" dirty="0">
                <a:latin typeface="UD デジタル 教科書体 NK-B" panose="02020700000000000000" pitchFamily="18" charset="-128"/>
                <a:ea typeface="UD デジタル 教科書体 NK-B" panose="02020700000000000000" pitchFamily="18" charset="-128"/>
              </a:rPr>
              <a:t>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・コロナ対策リーダーの設置　　　等　　　　　　　　　　</a:t>
            </a:r>
          </a:p>
        </p:txBody>
      </p:sp>
      <p:sp>
        <p:nvSpPr>
          <p:cNvPr id="48" name="正方形/長方形 47"/>
          <p:cNvSpPr/>
          <p:nvPr/>
        </p:nvSpPr>
        <p:spPr>
          <a:xfrm>
            <a:off x="1869504" y="5164401"/>
            <a:ext cx="6166913"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a:t>
            </a:r>
            <a:r>
              <a:rPr lang="ja-JP" altLang="en-US" dirty="0" smtClean="0">
                <a:latin typeface="UD デジタル 教科書体 NP-B" panose="02020700000000000000" pitchFamily="18" charset="-128"/>
                <a:ea typeface="UD デジタル 教科書体 NP-B" panose="02020700000000000000" pitchFamily="18" charset="-128"/>
              </a:rPr>
              <a:t>０６ー</a:t>
            </a:r>
            <a:r>
              <a:rPr lang="en-US" altLang="ja-JP" dirty="0" smtClean="0">
                <a:latin typeface="UD デジタル 教科書体 NP-B" panose="02020700000000000000" pitchFamily="18" charset="-128"/>
                <a:ea typeface="UD デジタル 教科書体 NP-B" panose="02020700000000000000" pitchFamily="18" charset="-128"/>
              </a:rPr>
              <a:t>6131</a:t>
            </a:r>
            <a:r>
              <a:rPr lang="ja-JP" altLang="en-US" dirty="0" err="1">
                <a:latin typeface="UD デジタル 教科書体 NP-B" panose="02020700000000000000" pitchFamily="18" charset="-128"/>
                <a:ea typeface="UD デジタル 教科書体 NP-B" panose="02020700000000000000" pitchFamily="18" charset="-128"/>
              </a:rPr>
              <a:t>－</a:t>
            </a:r>
            <a:r>
              <a:rPr lang="en-US" altLang="ja-JP" dirty="0" smtClean="0">
                <a:latin typeface="UD デジタル 教科書体 NP-B" panose="02020700000000000000" pitchFamily="18" charset="-128"/>
                <a:ea typeface="UD デジタル 教科書体 NP-B" panose="02020700000000000000" pitchFamily="18" charset="-128"/>
              </a:rPr>
              <a:t>6280</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500" dirty="0" smtClean="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795767"/>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826321"/>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2259976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108543"/>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開設時間：</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200" dirty="0">
                <a:latin typeface="游ゴシック" panose="020F0502020204030204"/>
                <a:ea typeface="游ゴシック" panose="020B0400000000000000" pitchFamily="50" charset="-128"/>
              </a:rPr>
              <a:t>　</a:t>
            </a:r>
            <a:endParaRPr kumimoji="1" lang="en-US" altLang="ja-JP" sz="2200" b="1" i="0" u="non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受付電話番号：０６ー</a:t>
            </a:r>
            <a:r>
              <a:rPr lang="ja-JP" altLang="en-US" sz="2800" b="1" u="sng" noProof="0" dirty="0" smtClean="0">
                <a:latin typeface="游ゴシック" panose="020F0502020204030204"/>
                <a:ea typeface="游ゴシック" panose="020B0400000000000000" pitchFamily="50" charset="-128"/>
              </a:rPr>
              <a:t>６１３１</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－６４０８</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を</a:t>
            </a:r>
            <a:r>
              <a:rPr lang="ja-JP" altLang="en-US" sz="2200" smtClean="0">
                <a:latin typeface="游ゴシック" panose="020F0502020204030204"/>
                <a:ea typeface="游ゴシック" panose="020B0400000000000000" pitchFamily="50" charset="-128"/>
              </a:rPr>
              <a:t>掲載</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536553" y="411784"/>
            <a:ext cx="6563494"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latin typeface="游ゴシック" panose="020F0502020204030204"/>
                <a:ea typeface="游ゴシック" panose="020B0400000000000000" pitchFamily="50" charset="-128"/>
              </a:rPr>
              <a:t>特措法</a:t>
            </a:r>
            <a:r>
              <a:rPr lang="ja-JP" altLang="en-US" sz="2800" b="1" dirty="0" smtClean="0">
                <a:latin typeface="游ゴシック" panose="020F0502020204030204"/>
                <a:ea typeface="游ゴシック" panose="020B0400000000000000" pitchFamily="50" charset="-128"/>
              </a:rPr>
              <a:t>に基づく</a:t>
            </a:r>
            <a:r>
              <a:rPr kumimoji="1" lang="ja-JP" altLang="en-US" sz="2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要請等コールセンター</a:t>
            </a:r>
            <a:endParaRPr kumimoji="1" lang="ja-JP" altLang="en-US" sz="2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72501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34723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78462" y="30185"/>
            <a:ext cx="10920821" cy="423449"/>
          </a:xfrm>
          <a:prstGeom prst="rect">
            <a:avLst/>
          </a:prstGeom>
          <a:noFill/>
          <a:ln w="28575">
            <a:noFill/>
          </a:ln>
        </p:spPr>
        <p:txBody>
          <a:bodyPr wrap="square" rtlCol="0">
            <a:spAutoFit/>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３　実施</a:t>
            </a:r>
            <a:r>
              <a:rPr lang="ja-JP" altLang="en-US" sz="2000" b="1" dirty="0" smtClean="0"/>
              <a:t>内容</a:t>
            </a:r>
            <a:endParaRPr lang="ja-JP" altLang="en-US" sz="2000" b="1" dirty="0"/>
          </a:p>
        </p:txBody>
      </p:sp>
      <p:sp>
        <p:nvSpPr>
          <p:cNvPr id="19" name="テキスト ボックス 18"/>
          <p:cNvSpPr txBox="1"/>
          <p:nvPr/>
        </p:nvSpPr>
        <p:spPr>
          <a:xfrm>
            <a:off x="286229" y="479478"/>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smtClean="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09146" y="961502"/>
            <a:ext cx="11782853" cy="4826962"/>
          </a:xfrm>
          <a:prstGeom prst="rect">
            <a:avLst/>
          </a:prstGeom>
        </p:spPr>
        <p:txBody>
          <a:bodyPr wrap="square">
            <a:spAutoFit/>
          </a:bodyPr>
          <a:lstStyle/>
          <a:p>
            <a:pPr>
              <a:lnSpc>
                <a:spcPts val="2000"/>
              </a:lnSpc>
              <a:defRPr/>
            </a:pPr>
            <a:r>
              <a:rPr lang="ja-JP" altLang="en-US" b="1" dirty="0" smtClean="0"/>
              <a:t>○　感染</a:t>
            </a:r>
            <a:r>
              <a:rPr lang="ja-JP" altLang="en-US" b="1" dirty="0"/>
              <a:t>防止対策（３密の回避、マスク着用、手洗い、こまめな換気等）の</a:t>
            </a:r>
            <a:r>
              <a:rPr lang="ja-JP" altLang="en-US" b="1" dirty="0" smtClean="0"/>
              <a:t>徹底</a:t>
            </a:r>
            <a:endParaRPr lang="en-US" altLang="ja-JP" b="1" dirty="0" smtClean="0"/>
          </a:p>
          <a:p>
            <a:pPr>
              <a:lnSpc>
                <a:spcPts val="1200"/>
              </a:lnSpc>
              <a:defRPr/>
            </a:pPr>
            <a:endParaRPr lang="en-US" altLang="ja-JP" b="1" dirty="0" smtClean="0"/>
          </a:p>
          <a:p>
            <a:pPr>
              <a:lnSpc>
                <a:spcPts val="1700"/>
              </a:lnSpc>
              <a:defRPr/>
            </a:pPr>
            <a:r>
              <a:rPr lang="ja-JP" altLang="en-US" b="1" dirty="0"/>
              <a:t>○　</a:t>
            </a:r>
            <a:r>
              <a:rPr lang="ja-JP" altLang="en-US" b="1" dirty="0" smtClean="0"/>
              <a:t>早期のワクチン接種（５～</a:t>
            </a:r>
            <a:r>
              <a:rPr lang="en-US" altLang="ja-JP" b="1" dirty="0" smtClean="0"/>
              <a:t>11</a:t>
            </a:r>
            <a:r>
              <a:rPr lang="ja-JP" altLang="en-US" b="1" dirty="0" smtClean="0"/>
              <a:t>歳の子どもを含む）を</a:t>
            </a:r>
            <a:r>
              <a:rPr lang="ja-JP" altLang="en-US" b="1" dirty="0"/>
              <a:t>検討する</a:t>
            </a:r>
            <a:r>
              <a:rPr lang="ja-JP" altLang="en-US" b="1" dirty="0" smtClean="0"/>
              <a:t>こと</a:t>
            </a:r>
            <a:r>
              <a:rPr lang="ja-JP" altLang="en-US" sz="1400" b="1" dirty="0" smtClean="0"/>
              <a:t>（</a:t>
            </a:r>
            <a:r>
              <a:rPr lang="ja-JP" altLang="en-US" sz="1400" dirty="0" smtClean="0"/>
              <a:t>法に基づかない働きかけ</a:t>
            </a:r>
            <a:r>
              <a:rPr lang="ja-JP" altLang="en-US" sz="1400" dirty="0"/>
              <a:t>）</a:t>
            </a:r>
            <a:endParaRPr lang="en-US" altLang="ja-JP" sz="1400" dirty="0"/>
          </a:p>
          <a:p>
            <a:pPr>
              <a:lnSpc>
                <a:spcPts val="1200"/>
              </a:lnSpc>
              <a:defRPr/>
            </a:pPr>
            <a:endParaRPr lang="en-US" altLang="ja-JP" sz="800" b="1" dirty="0"/>
          </a:p>
          <a:p>
            <a:pPr lvl="0">
              <a:defRPr/>
            </a:pPr>
            <a:r>
              <a:rPr lang="ja-JP" altLang="en-US" b="1" dirty="0"/>
              <a:t>○　高齢者の命と健康を守るため、高齢者</a:t>
            </a:r>
            <a:r>
              <a:rPr lang="en-US" altLang="ja-JP" sz="1400" b="1" dirty="0" smtClean="0"/>
              <a:t>※</a:t>
            </a:r>
            <a:r>
              <a:rPr lang="ja-JP" altLang="en-US" sz="1400" b="1" dirty="0" smtClean="0"/>
              <a:t>１</a:t>
            </a:r>
            <a:r>
              <a:rPr lang="ja-JP" altLang="en-US" b="1" dirty="0" smtClean="0"/>
              <a:t>及び</a:t>
            </a:r>
            <a:r>
              <a:rPr lang="ja-JP" altLang="en-US" b="1" dirty="0"/>
              <a:t>同居家族等日常的に接する方は、感染リスクが高い場所への</a:t>
            </a:r>
          </a:p>
          <a:p>
            <a:pPr lvl="0">
              <a:defRPr/>
            </a:pPr>
            <a:r>
              <a:rPr lang="ja-JP" altLang="en-US" b="1" dirty="0"/>
              <a:t>　　外出・移動を控えること　</a:t>
            </a:r>
            <a:r>
              <a:rPr lang="ja-JP" altLang="en-US" b="1" dirty="0" smtClean="0"/>
              <a:t>　　　</a:t>
            </a:r>
            <a:r>
              <a:rPr lang="ja-JP" altLang="en-US" sz="1400" dirty="0"/>
              <a:t>　</a:t>
            </a:r>
            <a:r>
              <a:rPr lang="en-US" altLang="ja-JP" sz="1200" dirty="0" smtClean="0"/>
              <a:t>※</a:t>
            </a:r>
            <a:r>
              <a:rPr lang="ja-JP" altLang="en-US" sz="1200" dirty="0" smtClean="0"/>
              <a:t>１　基礎</a:t>
            </a:r>
            <a:r>
              <a:rPr lang="ja-JP" altLang="en-US" sz="1200" dirty="0"/>
              <a:t>疾患のある方などの重症化リスクの高い方を</a:t>
            </a:r>
            <a:r>
              <a:rPr lang="ja-JP" altLang="en-US" sz="1200" dirty="0" smtClean="0"/>
              <a:t>含む</a:t>
            </a:r>
            <a:endParaRPr lang="en-US" altLang="ja-JP" sz="1200" b="1" dirty="0" smtClean="0"/>
          </a:p>
          <a:p>
            <a:pPr lvl="0">
              <a:lnSpc>
                <a:spcPts val="1200"/>
              </a:lnSpc>
              <a:defRPr/>
            </a:pPr>
            <a:endParaRPr lang="en-US" altLang="ja-JP" b="1" dirty="0"/>
          </a:p>
          <a:p>
            <a:pPr lvl="0">
              <a:lnSpc>
                <a:spcPts val="2100"/>
              </a:lnSpc>
              <a:defRPr/>
            </a:pPr>
            <a:r>
              <a:rPr lang="ja-JP" altLang="en-US" b="1" dirty="0" smtClean="0"/>
              <a:t>○　</a:t>
            </a:r>
            <a:r>
              <a:rPr lang="ja-JP" altLang="en-US" b="1" dirty="0"/>
              <a:t>高齢者施設での面会時は、感染防止対策を徹底すること</a:t>
            </a:r>
            <a:r>
              <a:rPr lang="en-US" altLang="ja-JP" b="1" dirty="0"/>
              <a:t>(</a:t>
            </a:r>
            <a:r>
              <a:rPr lang="ja-JP" altLang="en-US" b="1" dirty="0"/>
              <a:t>オンラインでの面会など高齢者との接触を行　</a:t>
            </a:r>
            <a:endParaRPr lang="en-US" altLang="ja-JP" b="1" dirty="0"/>
          </a:p>
          <a:p>
            <a:pPr lvl="0">
              <a:lnSpc>
                <a:spcPts val="2100"/>
              </a:lnSpc>
              <a:defRPr/>
            </a:pPr>
            <a:r>
              <a:rPr lang="ja-JP" altLang="en-US" b="1" dirty="0"/>
              <a:t>　　</a:t>
            </a:r>
            <a:r>
              <a:rPr lang="ja-JP" altLang="en-US" b="1" dirty="0" err="1"/>
              <a:t>わ</a:t>
            </a:r>
            <a:r>
              <a:rPr lang="ja-JP" altLang="en-US" b="1" dirty="0"/>
              <a:t>ない方法も検討すること）</a:t>
            </a:r>
            <a:endParaRPr lang="en-US" altLang="ja-JP" b="1" dirty="0"/>
          </a:p>
          <a:p>
            <a:pPr lvl="0">
              <a:lnSpc>
                <a:spcPts val="1200"/>
              </a:lnSpc>
              <a:defRPr/>
            </a:pPr>
            <a:endParaRPr lang="en-US" altLang="ja-JP" b="1" dirty="0" smtClean="0"/>
          </a:p>
          <a:p>
            <a:pPr lvl="0">
              <a:lnSpc>
                <a:spcPts val="2000"/>
              </a:lnSpc>
              <a:defRPr/>
            </a:pPr>
            <a:r>
              <a:rPr lang="ja-JP" altLang="en-US" b="1" dirty="0" smtClean="0"/>
              <a:t>○</a:t>
            </a:r>
            <a:r>
              <a:rPr lang="ja-JP" altLang="en-US" b="1" dirty="0"/>
              <a:t>　感染対策が徹底されていない飲食店等の利用を控えること</a:t>
            </a:r>
          </a:p>
          <a:p>
            <a:pPr lvl="0">
              <a:lnSpc>
                <a:spcPts val="1200"/>
              </a:lnSpc>
              <a:defRPr/>
            </a:pPr>
            <a:endParaRPr lang="ja-JP" altLang="en-US" b="1" dirty="0"/>
          </a:p>
          <a:p>
            <a:pPr lvl="0">
              <a:lnSpc>
                <a:spcPts val="2000"/>
              </a:lnSpc>
              <a:defRPr/>
            </a:pPr>
            <a:r>
              <a:rPr lang="ja-JP" altLang="en-US" b="1" dirty="0"/>
              <a:t>○　旅行等、都道府県間の移動は、感染防止対策を徹底するとともに、移動先での感染リスクの高い</a:t>
            </a:r>
          </a:p>
          <a:p>
            <a:pPr lvl="0">
              <a:lnSpc>
                <a:spcPts val="2000"/>
              </a:lnSpc>
              <a:defRPr/>
            </a:pPr>
            <a:r>
              <a:rPr lang="ja-JP" altLang="en-US" b="1" dirty="0"/>
              <a:t>　　行動を控える</a:t>
            </a:r>
            <a:r>
              <a:rPr lang="ja-JP" altLang="en-US" b="1" dirty="0" smtClean="0"/>
              <a:t>こと</a:t>
            </a:r>
            <a:endParaRPr lang="en-US" altLang="ja-JP" b="1" dirty="0" smtClean="0"/>
          </a:p>
          <a:p>
            <a:pPr lvl="0">
              <a:lnSpc>
                <a:spcPts val="2000"/>
              </a:lnSpc>
              <a:defRPr/>
            </a:pPr>
            <a:endParaRPr lang="en-US" altLang="ja-JP" dirty="0" smtClean="0"/>
          </a:p>
          <a:p>
            <a:pPr lvl="0">
              <a:lnSpc>
                <a:spcPts val="2000"/>
              </a:lnSpc>
              <a:defRPr/>
            </a:pPr>
            <a:r>
              <a:rPr lang="ja-JP" altLang="en-US" dirty="0" smtClean="0"/>
              <a:t>○　高齢者</a:t>
            </a:r>
            <a:r>
              <a:rPr lang="en-US" altLang="ja-JP" sz="1400" dirty="0"/>
              <a:t>※1</a:t>
            </a:r>
            <a:r>
              <a:rPr lang="ja-JP" altLang="en-US" dirty="0" smtClean="0"/>
              <a:t>の</a:t>
            </a:r>
            <a:r>
              <a:rPr lang="ja-JP" altLang="en-US" dirty="0"/>
              <a:t>同居家族が感染した場合、</a:t>
            </a:r>
            <a:r>
              <a:rPr lang="ja-JP" altLang="en-US" dirty="0" smtClean="0"/>
              <a:t>高齢者の</a:t>
            </a:r>
            <a:r>
              <a:rPr lang="ja-JP" altLang="en-US" dirty="0"/>
              <a:t>命を守るため</a:t>
            </a:r>
            <a:r>
              <a:rPr lang="ja-JP" altLang="en-US" dirty="0" smtClean="0"/>
              <a:t>、</a:t>
            </a:r>
            <a:r>
              <a:rPr lang="ja-JP" altLang="en-US" dirty="0"/>
              <a:t>感染対策が取れない方は、</a:t>
            </a:r>
            <a:r>
              <a:rPr lang="ja-JP" altLang="en-US" dirty="0" smtClean="0"/>
              <a:t>積極的に</a:t>
            </a:r>
            <a:endParaRPr lang="en-US" altLang="ja-JP" dirty="0" smtClean="0"/>
          </a:p>
          <a:p>
            <a:pPr lvl="0">
              <a:lnSpc>
                <a:spcPts val="2000"/>
              </a:lnSpc>
              <a:defRPr/>
            </a:pPr>
            <a:r>
              <a:rPr lang="ja-JP" altLang="en-US" dirty="0" smtClean="0"/>
              <a:t>　　宿泊療養</a:t>
            </a:r>
            <a:r>
              <a:rPr lang="ja-JP" altLang="en-US" dirty="0"/>
              <a:t>施設において療養</a:t>
            </a:r>
            <a:r>
              <a:rPr lang="ja-JP" altLang="en-US" dirty="0" smtClean="0"/>
              <a:t>すること</a:t>
            </a:r>
            <a:endParaRPr lang="en-US" altLang="ja-JP" strike="sngStrike" dirty="0" smtClean="0"/>
          </a:p>
          <a:p>
            <a:pPr>
              <a:lnSpc>
                <a:spcPts val="1200"/>
              </a:lnSpc>
              <a:defRPr/>
            </a:pPr>
            <a:endParaRPr lang="en-US" altLang="ja-JP" dirty="0" smtClean="0"/>
          </a:p>
          <a:p>
            <a:pPr>
              <a:lnSpc>
                <a:spcPts val="2000"/>
              </a:lnSpc>
              <a:defRPr/>
            </a:pPr>
            <a:r>
              <a:rPr lang="ja-JP" altLang="en-US" b="1" dirty="0" smtClean="0"/>
              <a:t>○</a:t>
            </a:r>
            <a:r>
              <a:rPr lang="ja-JP" altLang="en-US" b="1" dirty="0"/>
              <a:t>　</a:t>
            </a:r>
            <a:r>
              <a:rPr lang="ja-JP" altLang="en-US" dirty="0"/>
              <a:t>会食を行う際は、以下のルールを遵守すること</a:t>
            </a:r>
            <a:endParaRPr lang="en-US" altLang="ja-JP" dirty="0"/>
          </a:p>
          <a:p>
            <a:pPr lvl="0">
              <a:lnSpc>
                <a:spcPts val="2000"/>
              </a:lnSpc>
              <a:defRPr/>
            </a:pPr>
            <a:r>
              <a:rPr lang="ja-JP" altLang="en-US" dirty="0"/>
              <a:t>　　</a:t>
            </a:r>
            <a:r>
              <a:rPr lang="ja-JP" altLang="en-US" dirty="0" smtClean="0"/>
              <a:t>・</a:t>
            </a:r>
            <a:r>
              <a:rPr lang="ja-JP" altLang="en-US" dirty="0"/>
              <a:t>ゴールドステッカー認証店舗を推奨　</a:t>
            </a:r>
            <a:r>
              <a:rPr lang="ja-JP" altLang="en-US" dirty="0" smtClean="0"/>
              <a:t>・</a:t>
            </a:r>
            <a:r>
              <a:rPr lang="ja-JP" altLang="en-US" dirty="0"/>
              <a:t>マスク会食</a:t>
            </a:r>
            <a:r>
              <a:rPr lang="en-US" altLang="ja-JP" sz="1100" dirty="0" smtClean="0"/>
              <a:t>※</a:t>
            </a:r>
            <a:r>
              <a:rPr lang="ja-JP" altLang="en-US" sz="1100" dirty="0"/>
              <a:t>２</a:t>
            </a:r>
            <a:r>
              <a:rPr lang="ja-JP" altLang="en-US" dirty="0" smtClean="0"/>
              <a:t>の徹底　 </a:t>
            </a:r>
            <a:r>
              <a:rPr lang="en-US" altLang="ja-JP" sz="1200" spc="-150" dirty="0" smtClean="0"/>
              <a:t>※</a:t>
            </a:r>
            <a:r>
              <a:rPr lang="ja-JP" altLang="en-US" sz="1200" spc="-150" dirty="0" smtClean="0"/>
              <a:t>２　疾患</a:t>
            </a:r>
            <a:r>
              <a:rPr lang="ja-JP" altLang="en-US" sz="1200" spc="-150" dirty="0"/>
              <a:t>等によりマスクの着用が困難な場合などはこの限りでない</a:t>
            </a:r>
            <a:r>
              <a:rPr lang="ja-JP" altLang="en-US" sz="1200" b="1" dirty="0"/>
              <a:t>　　</a:t>
            </a:r>
            <a:endParaRPr lang="en-US" altLang="ja-JP" dirty="0" smtClean="0"/>
          </a:p>
          <a:p>
            <a:pPr lvl="0">
              <a:lnSpc>
                <a:spcPts val="1500"/>
              </a:lnSpc>
              <a:defRPr/>
            </a:pPr>
            <a:endParaRPr lang="en-US" altLang="ja-JP" sz="800" dirty="0"/>
          </a:p>
        </p:txBody>
      </p:sp>
      <p:sp>
        <p:nvSpPr>
          <p:cNvPr id="3" name="正方形/長方形 2"/>
          <p:cNvSpPr/>
          <p:nvPr/>
        </p:nvSpPr>
        <p:spPr>
          <a:xfrm>
            <a:off x="399918" y="878756"/>
            <a:ext cx="11635199" cy="330327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481278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9" name="テキスト ボックス 18"/>
          <p:cNvSpPr txBox="1"/>
          <p:nvPr/>
        </p:nvSpPr>
        <p:spPr>
          <a:xfrm>
            <a:off x="230388" y="2398892"/>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③</a:t>
            </a:r>
            <a:r>
              <a:rPr lang="ja-JP" altLang="en-US" sz="2400" b="1" u="sng" dirty="0" smtClean="0">
                <a:latin typeface="游ゴシック" panose="020F0502020204030204"/>
                <a:ea typeface="游ゴシック" panose="020B0400000000000000" pitchFamily="50" charset="-128"/>
              </a:rPr>
              <a:t>高齢者施設への要請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86054" y="1162609"/>
            <a:ext cx="11219737" cy="349006"/>
          </a:xfrm>
          <a:prstGeom prst="rect">
            <a:avLst/>
          </a:prstGeom>
        </p:spPr>
        <p:txBody>
          <a:bodyPr wrap="square">
            <a:spAutoFit/>
          </a:bodyPr>
          <a:lstStyle/>
          <a:p>
            <a:pPr lvl="0">
              <a:lnSpc>
                <a:spcPts val="2000"/>
              </a:lnSpc>
              <a:defRPr/>
            </a:pPr>
            <a:r>
              <a:rPr lang="ja-JP" altLang="en-US" b="1" dirty="0"/>
              <a:t>○高齢者施設の入所者等で希望する方へのワクチン接種（４回目接種）を、早期に完了する</a:t>
            </a:r>
            <a:r>
              <a:rPr lang="ja-JP" altLang="en-US" b="1" dirty="0" smtClean="0"/>
              <a:t>こと</a:t>
            </a:r>
            <a:endParaRPr lang="en-US" altLang="ja-JP" b="1" dirty="0" smtClean="0"/>
          </a:p>
        </p:txBody>
      </p:sp>
      <p:sp>
        <p:nvSpPr>
          <p:cNvPr id="9" name="正方形/長方形 8"/>
          <p:cNvSpPr/>
          <p:nvPr/>
        </p:nvSpPr>
        <p:spPr>
          <a:xfrm>
            <a:off x="340249" y="2798168"/>
            <a:ext cx="11511345" cy="295538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テキスト ボックス 11"/>
          <p:cNvSpPr txBox="1"/>
          <p:nvPr/>
        </p:nvSpPr>
        <p:spPr>
          <a:xfrm>
            <a:off x="230388" y="514027"/>
            <a:ext cx="11069867" cy="399276"/>
          </a:xfrm>
          <a:prstGeom prst="rect">
            <a:avLst/>
          </a:prstGeom>
          <a:noFill/>
          <a:ln w="19050">
            <a:noFill/>
          </a:ln>
        </p:spPr>
        <p:txBody>
          <a:bodyPr wrap="square" rtlCol="0">
            <a:spAutoFit/>
          </a:bodyPr>
          <a:lstStyle/>
          <a:p>
            <a:pPr lvl="0">
              <a:lnSpc>
                <a:spcPts val="2300"/>
              </a:lnSpc>
              <a:defRPr/>
            </a:pPr>
            <a:r>
              <a:rPr lang="ja-JP" altLang="en-US" sz="2400" b="1" dirty="0" smtClean="0">
                <a:latin typeface="游ゴシック" panose="020F0502020204030204"/>
                <a:ea typeface="游ゴシック" panose="020B0400000000000000" pitchFamily="50" charset="-128"/>
              </a:rPr>
              <a:t>②</a:t>
            </a:r>
            <a:r>
              <a:rPr lang="ja-JP" altLang="en-US" sz="2400" b="1" u="sng" dirty="0">
                <a:latin typeface="游ゴシック" panose="020F0502020204030204"/>
                <a:ea typeface="游ゴシック" panose="020B0400000000000000" pitchFamily="50" charset="-128"/>
              </a:rPr>
              <a:t>市町村</a:t>
            </a:r>
            <a:r>
              <a:rPr lang="ja-JP" altLang="en-US" sz="2400" b="1" u="sng" dirty="0" smtClean="0">
                <a:latin typeface="游ゴシック" panose="020F0502020204030204"/>
                <a:ea typeface="游ゴシック" panose="020B0400000000000000" pitchFamily="50" charset="-128"/>
              </a:rPr>
              <a:t>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14" name="正方形/長方形 13"/>
          <p:cNvSpPr/>
          <p:nvPr/>
        </p:nvSpPr>
        <p:spPr>
          <a:xfrm>
            <a:off x="486054" y="2933373"/>
            <a:ext cx="11219737" cy="2785378"/>
          </a:xfrm>
          <a:prstGeom prst="rect">
            <a:avLst/>
          </a:prstGeom>
        </p:spPr>
        <p:txBody>
          <a:bodyPr wrap="square">
            <a:spAutoFit/>
          </a:bodyPr>
          <a:lstStyle/>
          <a:p>
            <a:pPr marL="285750" indent="-285750">
              <a:lnSpc>
                <a:spcPts val="2500"/>
              </a:lnSpc>
              <a:buFont typeface="游ゴシック" panose="020B0400000000000000" pitchFamily="50" charset="-128"/>
              <a:buChar char="○"/>
              <a:defRPr/>
            </a:pPr>
            <a:r>
              <a:rPr lang="ja-JP" altLang="en-US" b="1" dirty="0" smtClean="0"/>
              <a:t>面会時を含め、施設での感染防止対策を徹底すること</a:t>
            </a:r>
            <a:r>
              <a:rPr lang="en-US" altLang="ja-JP" b="1" dirty="0" smtClean="0"/>
              <a:t>(</a:t>
            </a:r>
            <a:r>
              <a:rPr lang="ja-JP" altLang="en-US" b="1" dirty="0" smtClean="0"/>
              <a:t>オンラインでの面会など高齢者との接触を行わない方法も検討すること）</a:t>
            </a:r>
            <a:endParaRPr lang="en-US" altLang="ja-JP" b="1" dirty="0" smtClean="0"/>
          </a:p>
          <a:p>
            <a:pPr marL="285750" indent="-285750">
              <a:lnSpc>
                <a:spcPts val="1500"/>
              </a:lnSpc>
              <a:buFont typeface="游ゴシック" panose="020B0400000000000000" pitchFamily="50" charset="-128"/>
              <a:buChar char="○"/>
              <a:defRPr/>
            </a:pPr>
            <a:endParaRPr lang="en-US" altLang="ja-JP" b="1" dirty="0"/>
          </a:p>
          <a:p>
            <a:pPr marL="285750" indent="-285750">
              <a:lnSpc>
                <a:spcPts val="2000"/>
              </a:lnSpc>
              <a:buFont typeface="游ゴシック" panose="020B0400000000000000" pitchFamily="50" charset="-128"/>
              <a:buChar char="○"/>
              <a:defRPr/>
            </a:pPr>
            <a:r>
              <a:rPr lang="ja-JP" altLang="en-US" b="1" dirty="0" smtClean="0"/>
              <a:t>入居系・居住系施設の従事者等への頻回検査（３日に１回）を実施すること</a:t>
            </a:r>
            <a:endParaRPr lang="en-US" altLang="ja-JP" b="1" dirty="0" smtClean="0"/>
          </a:p>
          <a:p>
            <a:pPr marL="285750" indent="-285750">
              <a:lnSpc>
                <a:spcPts val="1500"/>
              </a:lnSpc>
              <a:buFont typeface="游ゴシック" panose="020B0400000000000000" pitchFamily="50" charset="-128"/>
              <a:buChar char="○"/>
              <a:defRPr/>
            </a:pPr>
            <a:endParaRPr lang="en-US" altLang="ja-JP" b="1" dirty="0"/>
          </a:p>
          <a:p>
            <a:pPr marL="285750" indent="-285750">
              <a:lnSpc>
                <a:spcPts val="2000"/>
              </a:lnSpc>
              <a:buFont typeface="游ゴシック" panose="020B0400000000000000" pitchFamily="50" charset="-128"/>
              <a:buChar char="○"/>
              <a:defRPr/>
            </a:pPr>
            <a:r>
              <a:rPr lang="ja-JP" altLang="en-US" b="1" dirty="0" smtClean="0"/>
              <a:t>ワクチンの早期追加接種（４回目接種）に協力すること</a:t>
            </a:r>
            <a:endParaRPr lang="en-US" altLang="ja-JP" b="1" dirty="0" smtClean="0"/>
          </a:p>
          <a:p>
            <a:pPr>
              <a:lnSpc>
                <a:spcPts val="1500"/>
              </a:lnSpc>
              <a:defRPr/>
            </a:pPr>
            <a:endParaRPr lang="en-US" altLang="ja-JP" b="1" dirty="0"/>
          </a:p>
          <a:p>
            <a:pPr marL="285750" indent="-285750">
              <a:lnSpc>
                <a:spcPts val="2000"/>
              </a:lnSpc>
              <a:buFont typeface="游ゴシック" panose="020B0400000000000000" pitchFamily="50" charset="-128"/>
              <a:buChar char="○"/>
              <a:defRPr/>
            </a:pPr>
            <a:r>
              <a:rPr lang="ja-JP" altLang="en-US" b="1" dirty="0" smtClean="0"/>
              <a:t>施設における基本的な感染防止対策を強化・徹底すること</a:t>
            </a:r>
            <a:endParaRPr lang="en-US" altLang="ja-JP" b="1" dirty="0" smtClean="0"/>
          </a:p>
          <a:p>
            <a:pPr>
              <a:lnSpc>
                <a:spcPts val="1500"/>
              </a:lnSpc>
              <a:defRPr/>
            </a:pPr>
            <a:endParaRPr lang="en-US" altLang="ja-JP" b="1" dirty="0" smtClean="0"/>
          </a:p>
          <a:p>
            <a:pPr marL="285750" indent="-285750">
              <a:lnSpc>
                <a:spcPts val="2000"/>
              </a:lnSpc>
              <a:buFont typeface="游ゴシック" panose="020B0400000000000000" pitchFamily="50" charset="-128"/>
              <a:buChar char="○"/>
              <a:defRPr/>
            </a:pPr>
            <a:r>
              <a:rPr lang="ja-JP" altLang="en-US" b="1" dirty="0" smtClean="0"/>
              <a:t>施設</a:t>
            </a:r>
            <a:r>
              <a:rPr lang="ja-JP" altLang="en-US" b="1" dirty="0"/>
              <a:t>で陽性者や疑似症患者が発生した場合には、施設管理者は配置医師や連携医療機関、往診医療機関等と連携し速やかな</a:t>
            </a:r>
            <a:r>
              <a:rPr lang="ja-JP" altLang="en-US" b="1" dirty="0" smtClean="0"/>
              <a:t>治療に協力すること</a:t>
            </a:r>
            <a:endParaRPr lang="en-US" altLang="ja-JP" b="1" dirty="0" smtClean="0"/>
          </a:p>
        </p:txBody>
      </p:sp>
      <p:sp>
        <p:nvSpPr>
          <p:cNvPr id="15" name="正方形/長方形 14"/>
          <p:cNvSpPr/>
          <p:nvPr/>
        </p:nvSpPr>
        <p:spPr>
          <a:xfrm>
            <a:off x="340249" y="946527"/>
            <a:ext cx="11511345" cy="76124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409624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0" name="テキスト ボックス 9"/>
          <p:cNvSpPr txBox="1"/>
          <p:nvPr/>
        </p:nvSpPr>
        <p:spPr>
          <a:xfrm>
            <a:off x="165993" y="927684"/>
            <a:ext cx="11069867" cy="399276"/>
          </a:xfrm>
          <a:prstGeom prst="rect">
            <a:avLst/>
          </a:prstGeom>
          <a:noFill/>
          <a:ln w="19050">
            <a:noFill/>
          </a:ln>
        </p:spPr>
        <p:txBody>
          <a:bodyPr wrap="square" rtlCol="0">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lang="ja-JP" altLang="en-US" sz="2400" b="1" noProof="0" dirty="0">
                <a:latin typeface="游ゴシック" panose="020F0502020204030204"/>
                <a:ea typeface="游ゴシック" panose="020B0400000000000000" pitchFamily="50" charset="-128"/>
              </a:rPr>
              <a:t>④</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医療機関への要請</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（特措法第</a:t>
            </a:r>
            <a:r>
              <a:rPr kumimoji="1" lang="en-US" altLang="ja-JP"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24</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条第９項に基づく）</a:t>
            </a:r>
            <a:endParaRPr kumimoji="1" lang="ja-JP" altLang="en-US"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1" name="正方形/長方形 10"/>
          <p:cNvSpPr/>
          <p:nvPr/>
        </p:nvSpPr>
        <p:spPr>
          <a:xfrm>
            <a:off x="427601" y="1640973"/>
            <a:ext cx="11330419" cy="2657138"/>
          </a:xfrm>
          <a:prstGeom prst="rect">
            <a:avLst/>
          </a:prstGeom>
        </p:spPr>
        <p:txBody>
          <a:bodyPr wrap="square">
            <a:spAutoFit/>
          </a:bodyPr>
          <a:lstStyle/>
          <a:p>
            <a:pPr marL="342900" lvl="0" indent="-342900">
              <a:lnSpc>
                <a:spcPts val="2000"/>
              </a:lnSpc>
              <a:buFont typeface="游ゴシック" panose="020B0400000000000000" pitchFamily="50" charset="-128"/>
              <a:buChar char="○"/>
              <a:defRPr/>
            </a:pPr>
            <a:r>
              <a:rPr lang="ja-JP" altLang="en-US" b="1" dirty="0" smtClean="0"/>
              <a:t>基本的</a:t>
            </a:r>
            <a:r>
              <a:rPr lang="ja-JP" altLang="en-US" b="1" dirty="0"/>
              <a:t>な感染防止対策を強化・徹底するとともに、自院入院患者が陽性と判明した場合は、当該医療機関</a:t>
            </a:r>
            <a:r>
              <a:rPr lang="ja-JP" altLang="en-US" b="1" dirty="0" smtClean="0"/>
              <a:t>で原疾患</a:t>
            </a:r>
            <a:r>
              <a:rPr lang="ja-JP" altLang="en-US" b="1" dirty="0"/>
              <a:t>とあわせコロナ治療を継続すること</a:t>
            </a: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lang="en-US" altLang="ja-JP" b="1" dirty="0" smtClean="0">
              <a:latin typeface="游ゴシック" panose="020F0502020204030204"/>
              <a:ea typeface="游ゴシック" panose="020B0400000000000000" pitchFamily="50" charset="-128"/>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lang="ja-JP" altLang="en-US" b="1" dirty="0" smtClean="0">
                <a:latin typeface="游ゴシック" panose="020F0502020204030204"/>
                <a:ea typeface="游ゴシック" panose="020B0400000000000000" pitchFamily="50" charset="-128"/>
              </a:rPr>
              <a:t>連携</a:t>
            </a:r>
            <a:r>
              <a:rPr lang="ja-JP" altLang="en-US" b="1" dirty="0">
                <a:latin typeface="游ゴシック" panose="020F0502020204030204"/>
                <a:ea typeface="游ゴシック" panose="020B0400000000000000" pitchFamily="50" charset="-128"/>
              </a:rPr>
              <a:t>医療</a:t>
            </a:r>
            <a:r>
              <a:rPr lang="ja-JP" altLang="en-US" b="1" dirty="0" smtClean="0">
                <a:latin typeface="游ゴシック" panose="020F0502020204030204"/>
                <a:ea typeface="游ゴシック" panose="020B0400000000000000" pitchFamily="50" charset="-128"/>
              </a:rPr>
              <a:t>機関・往診医療機関等は、高齢者施設に対するワクチンの早期追加接種（４回目接種）に協力すること</a:t>
            </a:r>
            <a:endParaRPr lang="en-US" altLang="ja-JP" b="1" dirty="0" smtClean="0">
              <a:latin typeface="游ゴシック" panose="020F0502020204030204"/>
              <a:ea typeface="游ゴシック" panose="020B0400000000000000" pitchFamily="50" charset="-128"/>
            </a:endParaRPr>
          </a:p>
          <a:p>
            <a:pPr marR="0" lvl="0" algn="l" defTabSz="914400" rtl="0" eaLnBrk="1" fontAlgn="auto" latinLnBrk="0" hangingPunct="1">
              <a:lnSpc>
                <a:spcPts val="2000"/>
              </a:lnSpc>
              <a:spcBef>
                <a:spcPts val="0"/>
              </a:spcBef>
              <a:spcAft>
                <a:spcPts val="0"/>
              </a:spcAft>
              <a:buClrTx/>
              <a:buSzTx/>
              <a:tabLst/>
              <a:defRPr/>
            </a:pPr>
            <a:endParaRPr kumimoji="1" lang="en-US" altLang="ja-JP"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地域の中核的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な医療機関や往診医療機関は、保健所</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から高齢者施設への往診</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依頼があった場合には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endParaRPr lang="en-US" altLang="ja-JP" dirty="0">
              <a:latin typeface="游ゴシック" panose="020F0502020204030204"/>
              <a:ea typeface="游ゴシック" panose="020B0400000000000000" pitchFamily="50" charset="-128"/>
            </a:endParaRPr>
          </a:p>
          <a:p>
            <a:pPr marR="0" lvl="0" algn="l" defTabSz="914400" rtl="0" eaLnBrk="1" fontAlgn="auto" latinLnBrk="0" hangingPunct="1">
              <a:lnSpc>
                <a:spcPts val="2000"/>
              </a:lnSpc>
              <a:spcBef>
                <a:spcPts val="0"/>
              </a:spcBef>
              <a:spcAft>
                <a:spcPts val="0"/>
              </a:spcAft>
              <a:buClrTx/>
              <a:buSzTx/>
              <a:tabLst/>
              <a:defRPr/>
            </a:pPr>
            <a:r>
              <a:rPr lang="en-US" altLang="ja-JP" noProof="0" dirty="0" smtClean="0">
                <a:latin typeface="游ゴシック" panose="020F0502020204030204"/>
                <a:ea typeface="游ゴシック" panose="020B0400000000000000" pitchFamily="50" charset="-128"/>
              </a:rPr>
              <a:t>     </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単位での往診体制の確保など協力を行う</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kumimoji="1" lang="ja-JP" altLang="en-US" sz="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の感染症の中核的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な医療機関等は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、高齢者施設</a:t>
            </a:r>
            <a:r>
              <a:rPr lang="ja-JP" altLang="en-US" dirty="0">
                <a:latin typeface="游ゴシック" panose="020F0502020204030204"/>
                <a:ea typeface="游ゴシック" panose="020B0400000000000000" pitchFamily="50" charset="-128"/>
              </a:rPr>
              <a:t>等</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制御の</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支援を</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推進する</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13" name="正方形/長方形 12"/>
          <p:cNvSpPr/>
          <p:nvPr/>
        </p:nvSpPr>
        <p:spPr>
          <a:xfrm>
            <a:off x="427601" y="1502069"/>
            <a:ext cx="11549775" cy="150781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1573326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127714" y="185207"/>
            <a:ext cx="11069867" cy="682238"/>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⑤</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noProof="0" dirty="0">
                <a:latin typeface="游ゴシック" panose="020F0502020204030204"/>
                <a:ea typeface="游ゴシック" panose="020B0400000000000000" pitchFamily="50" charset="-128"/>
              </a:rPr>
              <a:t>要請</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3" name="正方形/長方形 12"/>
          <p:cNvSpPr/>
          <p:nvPr/>
        </p:nvSpPr>
        <p:spPr>
          <a:xfrm>
            <a:off x="320194" y="661471"/>
            <a:ext cx="10877388" cy="2913618"/>
          </a:xfrm>
          <a:prstGeom prst="rect">
            <a:avLst/>
          </a:prstGeom>
        </p:spPr>
        <p:txBody>
          <a:bodyPr wrap="square">
            <a:spAutoFit/>
          </a:bodyPr>
          <a:lstStyle/>
          <a:p>
            <a:pPr>
              <a:lnSpc>
                <a:spcPts val="2000"/>
              </a:lnSpc>
              <a:defRPr/>
            </a:pPr>
            <a:r>
              <a:rPr lang="ja-JP" altLang="en-US" b="1" dirty="0"/>
              <a:t>○　早期</a:t>
            </a:r>
            <a:r>
              <a:rPr lang="ja-JP" altLang="en-US" b="1" dirty="0" smtClean="0"/>
              <a:t>の３回目のワクチン接種を</a:t>
            </a:r>
            <a:r>
              <a:rPr lang="ja-JP" altLang="en-US" b="1" dirty="0"/>
              <a:t>検討するよう周知徹底すること</a:t>
            </a:r>
            <a:r>
              <a:rPr lang="ja-JP" altLang="en-US" sz="1400" dirty="0" smtClean="0"/>
              <a:t>（法に基づかない働きかけ）</a:t>
            </a:r>
            <a:endParaRPr lang="en-US" altLang="ja-JP" sz="1400" dirty="0" smtClean="0"/>
          </a:p>
          <a:p>
            <a:pPr>
              <a:lnSpc>
                <a:spcPts val="2000"/>
              </a:lnSpc>
              <a:defRPr/>
            </a:pPr>
            <a:endParaRPr lang="en-US" altLang="ja-JP" b="1" dirty="0"/>
          </a:p>
          <a:p>
            <a:pPr>
              <a:lnSpc>
                <a:spcPts val="2000"/>
              </a:lnSpc>
              <a:defRPr/>
            </a:pPr>
            <a:r>
              <a:rPr lang="ja-JP" altLang="en-US" b="1" dirty="0"/>
              <a:t>○　発熱等の症状がある学生は、登校や活動参加を控えるよう、周知徹底すること</a:t>
            </a:r>
          </a:p>
          <a:p>
            <a:pPr>
              <a:lnSpc>
                <a:spcPts val="2000"/>
              </a:lnSpc>
              <a:defRPr/>
            </a:pPr>
            <a:endParaRPr lang="ja-JP" altLang="en-US" b="1" dirty="0"/>
          </a:p>
          <a:p>
            <a:pPr>
              <a:defRPr/>
            </a:pPr>
            <a:r>
              <a:rPr lang="ja-JP" altLang="en-US" b="1" dirty="0"/>
              <a:t>○　学生に対し、感染リスクの高い以下の行動について感染防止対策を徹底すること</a:t>
            </a:r>
          </a:p>
          <a:p>
            <a:pPr>
              <a:defRPr/>
            </a:pPr>
            <a:r>
              <a:rPr lang="ja-JP" altLang="en-US" b="1" dirty="0"/>
              <a:t>　　　・　旅行や、自宅・友人宅での飲み会</a:t>
            </a:r>
          </a:p>
          <a:p>
            <a:pPr>
              <a:defRPr/>
            </a:pPr>
            <a:r>
              <a:rPr lang="ja-JP" altLang="en-US" b="1" dirty="0"/>
              <a:t>　　　・　部活動や課外活動における感染リスクの高い活動（合宿等）や前後の</a:t>
            </a:r>
            <a:r>
              <a:rPr lang="ja-JP" altLang="en-US" b="1" dirty="0" smtClean="0"/>
              <a:t>会食</a:t>
            </a:r>
            <a:endParaRPr lang="en-US" altLang="ja-JP" b="1" dirty="0" smtClean="0"/>
          </a:p>
          <a:p>
            <a:pPr>
              <a:lnSpc>
                <a:spcPts val="1300"/>
              </a:lnSpc>
              <a:defRPr/>
            </a:pPr>
            <a:endParaRPr lang="en-US" altLang="ja-JP" b="1" dirty="0" smtClean="0"/>
          </a:p>
          <a:p>
            <a:pPr>
              <a:lnSpc>
                <a:spcPts val="2000"/>
              </a:lnSpc>
              <a:defRPr/>
            </a:pPr>
            <a:r>
              <a:rPr lang="ja-JP" altLang="en-US" b="1" dirty="0"/>
              <a:t>○　療養</a:t>
            </a:r>
            <a:r>
              <a:rPr lang="ja-JP" altLang="en-US" b="1" dirty="0" smtClean="0"/>
              <a:t>証明・陰性証明の</a:t>
            </a:r>
            <a:r>
              <a:rPr lang="ja-JP" altLang="en-US" b="1" dirty="0"/>
              <a:t>提出を求めない</a:t>
            </a:r>
            <a:r>
              <a:rPr lang="ja-JP" altLang="en-US" b="1" dirty="0" smtClean="0"/>
              <a:t>こと</a:t>
            </a:r>
            <a:endParaRPr lang="en-US" altLang="ja-JP" b="1" dirty="0"/>
          </a:p>
          <a:p>
            <a:pPr>
              <a:lnSpc>
                <a:spcPts val="2000"/>
              </a:lnSpc>
              <a:defRPr/>
            </a:pPr>
            <a:endParaRPr lang="en-US" altLang="ja-JP" b="1" strike="sngStrike" dirty="0" smtClean="0">
              <a:solidFill>
                <a:schemeClr val="accent5"/>
              </a:solidFill>
            </a:endParaRPr>
          </a:p>
          <a:p>
            <a:pPr>
              <a:lnSpc>
                <a:spcPts val="2000"/>
              </a:lnSpc>
              <a:defRPr/>
            </a:pPr>
            <a:r>
              <a:rPr lang="ja-JP" altLang="en-US" spc="-100" dirty="0" smtClean="0"/>
              <a:t>○　</a:t>
            </a:r>
            <a:r>
              <a:rPr lang="ja-JP" altLang="en-US" dirty="0" smtClean="0"/>
              <a:t>学生寮における感染防止策などについて、学生に注意喚起を徹底すること</a:t>
            </a:r>
            <a:endParaRPr lang="en-US" altLang="ja-JP" dirty="0" smtClean="0"/>
          </a:p>
        </p:txBody>
      </p:sp>
      <p:sp>
        <p:nvSpPr>
          <p:cNvPr id="9" name="正方形/長方形 8"/>
          <p:cNvSpPr/>
          <p:nvPr/>
        </p:nvSpPr>
        <p:spPr>
          <a:xfrm>
            <a:off x="286227" y="621068"/>
            <a:ext cx="11806900" cy="241796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正方形/長方形 9"/>
          <p:cNvSpPr/>
          <p:nvPr/>
        </p:nvSpPr>
        <p:spPr>
          <a:xfrm>
            <a:off x="332008" y="4214953"/>
            <a:ext cx="11859992" cy="2569934"/>
          </a:xfrm>
          <a:prstGeom prst="rect">
            <a:avLst/>
          </a:prstGeom>
        </p:spPr>
        <p:txBody>
          <a:bodyPr wrap="square">
            <a:spAutoFit/>
          </a:bodyPr>
          <a:lstStyle/>
          <a:p>
            <a:pPr>
              <a:lnSpc>
                <a:spcPts val="1500"/>
              </a:lnSpc>
              <a:defRPr/>
            </a:pPr>
            <a:r>
              <a:rPr lang="ja-JP" altLang="en-US" b="1" dirty="0"/>
              <a:t>○　</a:t>
            </a:r>
            <a:r>
              <a:rPr lang="ja-JP" altLang="en-US" b="1" dirty="0" smtClean="0"/>
              <a:t>早期の３回目のワクチン接種を</a:t>
            </a:r>
            <a:r>
              <a:rPr lang="ja-JP" altLang="en-US" b="1" dirty="0"/>
              <a:t>検討するよう周知徹底する</a:t>
            </a:r>
            <a:r>
              <a:rPr lang="ja-JP" altLang="en-US" b="1" dirty="0" smtClean="0"/>
              <a:t>こと</a:t>
            </a:r>
            <a:r>
              <a:rPr lang="ja-JP" altLang="en-US" sz="1400" dirty="0" smtClean="0"/>
              <a:t>（法に基づかない働きかけ）</a:t>
            </a:r>
            <a:endParaRPr lang="en-US" altLang="ja-JP" sz="1400" dirty="0" smtClean="0"/>
          </a:p>
          <a:p>
            <a:pPr>
              <a:lnSpc>
                <a:spcPts val="1500"/>
              </a:lnSpc>
              <a:defRPr/>
            </a:pPr>
            <a:endParaRPr lang="en-US" altLang="ja-JP" sz="1400" dirty="0" smtClean="0"/>
          </a:p>
          <a:p>
            <a:pPr>
              <a:lnSpc>
                <a:spcPts val="1500"/>
              </a:lnSpc>
              <a:defRPr/>
            </a:pPr>
            <a:r>
              <a:rPr lang="ja-JP" altLang="en-US" b="1" dirty="0"/>
              <a:t>○　</a:t>
            </a:r>
            <a:r>
              <a:rPr lang="ja-JP" altLang="en-US" b="1" dirty="0" smtClean="0"/>
              <a:t>療養証明・陰性証明の</a:t>
            </a:r>
            <a:r>
              <a:rPr lang="ja-JP" altLang="en-US" b="1" dirty="0"/>
              <a:t>提出を求めないよう周知徹底すること</a:t>
            </a:r>
          </a:p>
          <a:p>
            <a:pPr>
              <a:lnSpc>
                <a:spcPts val="1600"/>
              </a:lnSpc>
              <a:defRPr/>
            </a:pPr>
            <a:endParaRPr lang="en-US" altLang="ja-JP" sz="1400" dirty="0">
              <a:solidFill>
                <a:srgbClr val="FF0000"/>
              </a:solidFill>
            </a:endParaRPr>
          </a:p>
          <a:p>
            <a:pPr>
              <a:lnSpc>
                <a:spcPts val="1500"/>
              </a:lnSpc>
              <a:defRPr/>
            </a:pPr>
            <a:r>
              <a:rPr lang="ja-JP" altLang="en-US" b="1" dirty="0" smtClean="0"/>
              <a:t>○</a:t>
            </a:r>
            <a:r>
              <a:rPr lang="ja-JP" altLang="en-US" b="1" spc="-100" dirty="0"/>
              <a:t>　</a:t>
            </a:r>
            <a:r>
              <a:rPr lang="ja-JP" altLang="en-US" spc="-100" dirty="0" smtClean="0"/>
              <a:t>在宅勤務（テレワーク）の活用</a:t>
            </a:r>
            <a:r>
              <a:rPr lang="ja-JP" altLang="en-US" spc="-100" dirty="0"/>
              <a:t>、</a:t>
            </a:r>
            <a:r>
              <a:rPr lang="ja-JP" altLang="en-US" spc="-100" dirty="0" smtClean="0"/>
              <a:t>時差出勤、自転車通勤等、人との接触を低減する取組みを進めること</a:t>
            </a:r>
            <a:endParaRPr lang="en-US" altLang="ja-JP" spc="-100" dirty="0" smtClean="0"/>
          </a:p>
          <a:p>
            <a:pPr>
              <a:lnSpc>
                <a:spcPts val="1500"/>
              </a:lnSpc>
              <a:defRPr/>
            </a:pPr>
            <a:endParaRPr lang="en-US" altLang="ja-JP" spc="-100" dirty="0"/>
          </a:p>
          <a:p>
            <a:pPr>
              <a:lnSpc>
                <a:spcPts val="1500"/>
              </a:lnSpc>
              <a:defRPr/>
            </a:pPr>
            <a:r>
              <a:rPr lang="ja-JP" altLang="en-US" spc="-100" dirty="0" smtClean="0"/>
              <a:t>○　休憩室、喫煙所、更衣室などでマスクを外した会話を控えること</a:t>
            </a:r>
            <a:endParaRPr lang="en-US" altLang="ja-JP" spc="-100" dirty="0" smtClean="0"/>
          </a:p>
          <a:p>
            <a:pPr>
              <a:lnSpc>
                <a:spcPts val="1500"/>
              </a:lnSpc>
              <a:defRPr/>
            </a:pPr>
            <a:endParaRPr lang="en-US" altLang="ja-JP" spc="-100" dirty="0" smtClean="0"/>
          </a:p>
          <a:p>
            <a:pPr>
              <a:defRPr/>
            </a:pPr>
            <a:r>
              <a:rPr lang="ja-JP" altLang="en-US" spc="-100" dirty="0" smtClean="0"/>
              <a:t>○　高齢者や基礎疾患を有する方等、重症化リスクのある従業者、妊娠している従業者、同居家族に該当者がいる</a:t>
            </a:r>
            <a:endParaRPr lang="en-US" altLang="ja-JP" spc="-100" dirty="0" smtClean="0"/>
          </a:p>
          <a:p>
            <a:pPr>
              <a:defRPr/>
            </a:pPr>
            <a:r>
              <a:rPr lang="en-US" altLang="ja-JP" spc="-100" dirty="0"/>
              <a:t> </a:t>
            </a:r>
            <a:r>
              <a:rPr lang="en-US" altLang="ja-JP" spc="-100" dirty="0" smtClean="0"/>
              <a:t>       </a:t>
            </a:r>
            <a:r>
              <a:rPr lang="ja-JP" altLang="en-US" spc="-100" dirty="0" smtClean="0"/>
              <a:t>従業者について、テレワークや時差出勤等の配慮を行うこと</a:t>
            </a:r>
            <a:endParaRPr lang="en-US" altLang="ja-JP" spc="-100" dirty="0" smtClean="0"/>
          </a:p>
          <a:p>
            <a:pPr>
              <a:lnSpc>
                <a:spcPts val="1500"/>
              </a:lnSpc>
              <a:defRPr/>
            </a:pPr>
            <a:endParaRPr lang="en-US" altLang="ja-JP" spc="-100" dirty="0" smtClean="0"/>
          </a:p>
          <a:p>
            <a:pPr>
              <a:lnSpc>
                <a:spcPts val="1500"/>
              </a:lnSpc>
              <a:defRPr/>
            </a:pPr>
            <a:r>
              <a:rPr lang="ja-JP" altLang="en-US" spc="-100" dirty="0" smtClean="0"/>
              <a:t>○　業種別ガイドラインを遵守すること</a:t>
            </a:r>
            <a:endParaRPr lang="en-US" altLang="ja-JP" spc="-100" dirty="0" smtClean="0"/>
          </a:p>
        </p:txBody>
      </p:sp>
      <p:sp>
        <p:nvSpPr>
          <p:cNvPr id="11" name="テキスト ボックス 10"/>
          <p:cNvSpPr txBox="1"/>
          <p:nvPr/>
        </p:nvSpPr>
        <p:spPr>
          <a:xfrm>
            <a:off x="127714" y="3667316"/>
            <a:ext cx="11069867" cy="399276"/>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⑥</a:t>
            </a:r>
            <a:r>
              <a:rPr lang="ja-JP" altLang="en-US" sz="2400" b="1" u="sng" dirty="0" smtClean="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p:txBody>
      </p:sp>
      <p:sp>
        <p:nvSpPr>
          <p:cNvPr id="12" name="正方形/長方形 11"/>
          <p:cNvSpPr/>
          <p:nvPr/>
        </p:nvSpPr>
        <p:spPr>
          <a:xfrm>
            <a:off x="286227" y="4128674"/>
            <a:ext cx="11806900" cy="76252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206307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383522"/>
            <a:ext cx="2743200" cy="365125"/>
          </a:xfrm>
        </p:spPr>
        <p:txBody>
          <a:bodyPr/>
          <a:lstStyle/>
          <a:p>
            <a:fld id="{38329C25-BD09-4AEE-90D6-E5269A43C3B5}" type="slidenum">
              <a:rPr kumimoji="1" lang="ja-JP" altLang="en-US" sz="2000" smtClean="0">
                <a:solidFill>
                  <a:schemeClr val="tx1"/>
                </a:solidFill>
              </a:rPr>
              <a:t>6</a:t>
            </a:fld>
            <a:endParaRPr kumimoji="1" lang="ja-JP" altLang="en-US" sz="2000" dirty="0">
              <a:solidFill>
                <a:schemeClr val="tx1"/>
              </a:solidFill>
            </a:endParaRPr>
          </a:p>
        </p:txBody>
      </p:sp>
      <p:sp>
        <p:nvSpPr>
          <p:cNvPr id="19" name="テキスト ボックス 18"/>
          <p:cNvSpPr txBox="1"/>
          <p:nvPr/>
        </p:nvSpPr>
        <p:spPr>
          <a:xfrm>
            <a:off x="196889" y="96143"/>
            <a:ext cx="8614918" cy="461665"/>
          </a:xfrm>
          <a:prstGeom prst="rect">
            <a:avLst/>
          </a:prstGeom>
          <a:noFill/>
          <a:ln w="19050">
            <a:noFill/>
          </a:ln>
        </p:spPr>
        <p:txBody>
          <a:bodyPr wrap="square" rtlCol="0">
            <a:spAutoFit/>
          </a:bodyPr>
          <a:lstStyle/>
          <a:p>
            <a:r>
              <a:rPr lang="ja-JP" altLang="en-US" sz="2400" b="1" dirty="0"/>
              <a:t>⑦</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554523"/>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smtClean="0"/>
              <a:t>主催者等に</a:t>
            </a:r>
            <a:r>
              <a:rPr lang="ja-JP" altLang="en-US" sz="2000" b="1" u="sng" dirty="0"/>
              <a:t>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159430"/>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45061" y="2893812"/>
            <a:ext cx="12104382" cy="3670236"/>
          </a:xfrm>
          <a:prstGeom prst="rect">
            <a:avLst/>
          </a:prstGeom>
          <a:noFill/>
          <a:ln w="19050">
            <a:noFill/>
          </a:ln>
        </p:spPr>
        <p:txBody>
          <a:bodyPr wrap="square" rtlCol="0">
            <a:spAutoFit/>
          </a:bodyPr>
          <a:lstStyle/>
          <a:p>
            <a:pPr>
              <a:lnSpc>
                <a:spcPts val="2100"/>
              </a:lnSpc>
            </a:pPr>
            <a:r>
              <a:rPr lang="ja-JP" altLang="en-US" sz="1600" b="1" dirty="0"/>
              <a:t>　</a:t>
            </a:r>
            <a:r>
              <a:rPr lang="ja-JP" altLang="en-US" sz="1600" b="1" dirty="0" smtClean="0"/>
              <a:t>　◆　感染防止安全計画は、イベント開催日の２週間前までを目途に大阪府に提出すること</a:t>
            </a:r>
            <a:endParaRPr lang="en-US" altLang="ja-JP" sz="1600" b="1" dirty="0" smtClean="0"/>
          </a:p>
          <a:p>
            <a:pPr>
              <a:lnSpc>
                <a:spcPts val="2300"/>
              </a:lnSpc>
            </a:pP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3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smtClean="0"/>
          </a:p>
          <a:p>
            <a:pPr>
              <a:lnSpc>
                <a:spcPts val="2300"/>
              </a:lnSpc>
            </a:pPr>
            <a:r>
              <a:rPr lang="ja-JP" altLang="en-US" sz="1600" b="1" dirty="0" smtClean="0"/>
              <a:t>　</a:t>
            </a:r>
            <a:r>
              <a:rPr lang="ja-JP" altLang="en-US" sz="1600" b="1" dirty="0"/>
              <a:t>　</a:t>
            </a:r>
            <a:r>
              <a:rPr lang="ja-JP" altLang="en-US" sz="1600" b="1" dirty="0" smtClean="0"/>
              <a:t>◆</a:t>
            </a:r>
            <a:r>
              <a:rPr lang="ja-JP" altLang="en-US" sz="1600" b="1" dirty="0"/>
              <a:t>　</a:t>
            </a:r>
            <a:r>
              <a:rPr lang="ja-JP" altLang="en-US" sz="1600" b="1" dirty="0" smtClean="0"/>
              <a:t>イベントの参加者は、イベント前後</a:t>
            </a:r>
            <a:r>
              <a:rPr lang="ja-JP" altLang="en-US" sz="1600" b="1" dirty="0"/>
              <a:t>の活動における基本的な感染対策の</a:t>
            </a:r>
            <a:r>
              <a:rPr lang="ja-JP" altLang="en-US" sz="1600" b="1" dirty="0" smtClean="0"/>
              <a:t>徹底を行うこと</a:t>
            </a:r>
            <a:endParaRPr lang="en-US" altLang="ja-JP" sz="1600" b="1" dirty="0"/>
          </a:p>
          <a:p>
            <a:pPr>
              <a:lnSpc>
                <a:spcPts val="2100"/>
              </a:lnSpc>
            </a:pP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１　</a:t>
            </a:r>
            <a:r>
              <a:rPr lang="ja-JP" altLang="en-US" sz="1400" b="1" dirty="0"/>
              <a:t>イベントには、遊園地・テーマパーク等を含む</a:t>
            </a:r>
            <a:endParaRPr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２　収容率と人数上限でどちらか小さい方を限度（両方の条件を満たす必要</a:t>
            </a:r>
            <a:r>
              <a:rPr lang="ja-JP" altLang="en-US" sz="1400" b="1" dirty="0" smtClean="0"/>
              <a:t>）</a:t>
            </a:r>
            <a:r>
              <a:rPr lang="ja-JP" altLang="en-US" sz="1400" b="1" dirty="0"/>
              <a:t>。</a:t>
            </a:r>
            <a:r>
              <a:rPr lang="ja-JP" altLang="en-US" sz="1400" b="1" dirty="0" smtClean="0"/>
              <a:t>収容</a:t>
            </a:r>
            <a:r>
              <a:rPr lang="ja-JP" altLang="en-US" sz="1400" b="1" dirty="0"/>
              <a:t>定員が設定されていない場合は、大声あり：十分</a:t>
            </a:r>
            <a:r>
              <a:rPr lang="ja-JP" altLang="en-US" sz="1400" b="1" dirty="0" smtClean="0"/>
              <a:t>な</a:t>
            </a:r>
            <a:endParaRPr lang="en-US" altLang="ja-JP" sz="1400" b="1" dirty="0" smtClean="0"/>
          </a:p>
          <a:p>
            <a:pPr>
              <a:lnSpc>
                <a:spcPts val="2100"/>
              </a:lnSpc>
            </a:pPr>
            <a:r>
              <a:rPr lang="ja-JP" altLang="en-US" sz="1400" b="1" dirty="0"/>
              <a:t>　</a:t>
            </a:r>
            <a:r>
              <a:rPr lang="ja-JP" altLang="en-US" sz="1400" b="1" dirty="0" smtClean="0"/>
              <a:t>　　　　人</a:t>
            </a:r>
            <a:r>
              <a:rPr lang="ja-JP" altLang="en-US" sz="1400" b="1" dirty="0"/>
              <a:t>と人との間隔</a:t>
            </a:r>
            <a:r>
              <a:rPr lang="ja-JP" altLang="en-US" sz="1400" b="1" dirty="0" smtClean="0"/>
              <a:t>（最低</a:t>
            </a:r>
            <a:r>
              <a:rPr lang="ja-JP" altLang="en-US" sz="1400" b="1" dirty="0"/>
              <a:t>１ｍ）を確保し、大声なし：人と</a:t>
            </a:r>
            <a:r>
              <a:rPr lang="ja-JP" altLang="en-US" sz="1400" b="1" dirty="0" smtClean="0"/>
              <a:t>人とが</a:t>
            </a:r>
            <a:r>
              <a:rPr lang="ja-JP" altLang="en-US" sz="1400" b="1" dirty="0"/>
              <a:t>触れ合わない程度の間隔を確保すること</a:t>
            </a:r>
            <a:endParaRPr lang="en-US" altLang="ja-JP" sz="1400" b="1" dirty="0"/>
          </a:p>
          <a:p>
            <a:pPr>
              <a:lnSpc>
                <a:spcPts val="2100"/>
              </a:lnSpc>
            </a:pPr>
            <a:r>
              <a:rPr lang="ja-JP" altLang="en-US" sz="1400" b="1" dirty="0"/>
              <a:t>　</a:t>
            </a:r>
            <a:r>
              <a:rPr lang="ja-JP" altLang="en-US" sz="1400" b="1" dirty="0" smtClean="0"/>
              <a:t>　</a:t>
            </a:r>
            <a:r>
              <a:rPr kumimoji="1" lang="en-US" altLang="ja-JP" sz="1400" b="1" dirty="0" smtClean="0"/>
              <a:t>※</a:t>
            </a:r>
            <a:r>
              <a:rPr lang="ja-JP" altLang="en-US" sz="1400" b="1" dirty="0"/>
              <a:t>３</a:t>
            </a:r>
            <a:r>
              <a:rPr kumimoji="1" lang="ja-JP" altLang="en-US" sz="1400" b="1" dirty="0" smtClean="0"/>
              <a:t>　参加人数が</a:t>
            </a:r>
            <a:r>
              <a:rPr kumimoji="1" lang="en-US" altLang="ja-JP" sz="1400" b="1" dirty="0" smtClean="0"/>
              <a:t>5000</a:t>
            </a:r>
            <a:r>
              <a:rPr kumimoji="1" lang="ja-JP" altLang="en-US" sz="1400" b="1" dirty="0" smtClean="0"/>
              <a:t>人超かつ収容率</a:t>
            </a:r>
            <a:r>
              <a:rPr kumimoji="1" lang="en-US" altLang="ja-JP" sz="1400" b="1" dirty="0" smtClean="0"/>
              <a:t>50</a:t>
            </a:r>
            <a:r>
              <a:rPr kumimoji="1" lang="ja-JP" altLang="en-US" sz="1400" b="1" dirty="0" smtClean="0"/>
              <a:t>％超のイベントに適用</a:t>
            </a:r>
            <a:r>
              <a:rPr lang="ja-JP" altLang="en-US" sz="1400" b="1" dirty="0" smtClean="0"/>
              <a:t>　　</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４</a:t>
            </a:r>
            <a:r>
              <a:rPr kumimoji="1" lang="ja-JP" altLang="en-US" sz="1400" b="1" dirty="0" smtClean="0"/>
              <a:t>　安全計画策定イベントでは、</a:t>
            </a:r>
            <a:r>
              <a:rPr lang="ja-JP" altLang="en-US" sz="1400" b="1" dirty="0" smtClean="0"/>
              <a:t>基本的に</a:t>
            </a:r>
            <a:r>
              <a:rPr kumimoji="1" lang="ja-JP" altLang="en-US" sz="1400" b="1" dirty="0" smtClean="0"/>
              <a:t>「大声なし」の担保が前提</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５　</a:t>
            </a:r>
            <a:r>
              <a:rPr lang="ja-JP" altLang="en-US" sz="1400" b="1" spc="-100" dirty="0" smtClean="0"/>
              <a:t>同一イベントにおいて、「大声あり」、「大声なし」のエリアを明確に区分して開催する場合、それぞれ</a:t>
            </a:r>
            <a:r>
              <a:rPr lang="en-US" altLang="ja-JP" sz="1400" b="1" spc="-100" dirty="0" smtClean="0"/>
              <a:t>50</a:t>
            </a:r>
            <a:r>
              <a:rPr lang="ja-JP" altLang="en-US" sz="1400" b="1" spc="-100" dirty="0" smtClean="0"/>
              <a:t>％（大声あり）、</a:t>
            </a:r>
            <a:r>
              <a:rPr lang="en-US" altLang="ja-JP" sz="1400" b="1" spc="-100" dirty="0" smtClean="0"/>
              <a:t>100</a:t>
            </a:r>
            <a:r>
              <a:rPr lang="ja-JP" altLang="en-US" sz="1400" b="1" spc="-100" dirty="0" smtClean="0"/>
              <a:t>％（大声なし）</a:t>
            </a:r>
            <a:endParaRPr kumimoji="1" lang="en-US" altLang="ja-JP" sz="1400" b="1" spc="-100" dirty="0" smtClean="0"/>
          </a:p>
          <a:p>
            <a:pPr>
              <a:lnSpc>
                <a:spcPts val="2100"/>
              </a:lnSpc>
            </a:pPr>
            <a:r>
              <a:rPr lang="ja-JP" altLang="en-US" sz="1400" b="1" dirty="0" smtClean="0"/>
              <a:t>　　</a:t>
            </a:r>
            <a:r>
              <a:rPr lang="en-US" altLang="ja-JP" sz="1400" b="1" dirty="0" smtClean="0"/>
              <a:t>※</a:t>
            </a:r>
            <a:r>
              <a:rPr lang="ja-JP" altLang="en-US" sz="1400" b="1" dirty="0"/>
              <a:t>６</a:t>
            </a:r>
            <a:r>
              <a:rPr lang="ja-JP" altLang="en-US" sz="1400" b="1" dirty="0" smtClean="0"/>
              <a:t>　「大声あり」は、「観客等が通常よりも大きな声量で、反復・継続的に声を発すること」と定義</a:t>
            </a:r>
            <a:endParaRPr lang="en-US" altLang="ja-JP" sz="1400" b="1" dirty="0" smtClean="0"/>
          </a:p>
          <a:p>
            <a:pPr>
              <a:lnSpc>
                <a:spcPts val="2100"/>
              </a:lnSpc>
            </a:pPr>
            <a:r>
              <a:rPr lang="ja-JP" altLang="en-US" sz="1400" b="1" dirty="0" smtClean="0"/>
              <a:t>　　</a:t>
            </a:r>
            <a:r>
              <a:rPr lang="en-US" altLang="ja-JP" sz="1400" b="1" dirty="0" smtClean="0"/>
              <a:t>※</a:t>
            </a:r>
            <a:r>
              <a:rPr lang="ja-JP" altLang="en-US" sz="1400" b="1" dirty="0"/>
              <a:t>７</a:t>
            </a:r>
            <a:r>
              <a:rPr lang="ja-JP" altLang="en-US" sz="1400" b="1" dirty="0" smtClean="0"/>
              <a:t>　</a:t>
            </a:r>
            <a:r>
              <a:rPr lang="ja-JP" altLang="en-US" sz="1400" b="1" dirty="0" smtClean="0">
                <a:latin typeface="+mn-ea"/>
              </a:rPr>
              <a:t>飲食提供する場合、業種</a:t>
            </a:r>
            <a:r>
              <a:rPr lang="ja-JP" altLang="en-US" sz="1400" b="1" dirty="0">
                <a:latin typeface="+mn-ea"/>
              </a:rPr>
              <a:t>別</a:t>
            </a:r>
            <a:r>
              <a:rPr lang="ja-JP" altLang="en-US" sz="1400" b="1" dirty="0" smtClean="0">
                <a:latin typeface="+mn-ea"/>
              </a:rPr>
              <a:t>ガイドラインの遵守など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p:txBody>
      </p:sp>
      <p:sp>
        <p:nvSpPr>
          <p:cNvPr id="3" name="正方形/長方形 2"/>
          <p:cNvSpPr/>
          <p:nvPr/>
        </p:nvSpPr>
        <p:spPr>
          <a:xfrm>
            <a:off x="282441" y="1016188"/>
            <a:ext cx="11629623" cy="562665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3992794443"/>
              </p:ext>
            </p:extLst>
          </p:nvPr>
        </p:nvGraphicFramePr>
        <p:xfrm>
          <a:off x="573275" y="1166799"/>
          <a:ext cx="11215313" cy="1576402"/>
        </p:xfrm>
        <a:graphic>
          <a:graphicData uri="http://schemas.openxmlformats.org/drawingml/2006/table">
            <a:tbl>
              <a:tblPr firstRow="1" bandRow="1">
                <a:tableStyleId>{5940675A-B579-460E-94D1-54222C63F5DA}</a:tableStyleId>
              </a:tblPr>
              <a:tblGrid>
                <a:gridCol w="1816533">
                  <a:extLst>
                    <a:ext uri="{9D8B030D-6E8A-4147-A177-3AD203B41FA5}">
                      <a16:colId xmlns:a16="http://schemas.microsoft.com/office/drawing/2014/main" val="3236061322"/>
                    </a:ext>
                  </a:extLst>
                </a:gridCol>
                <a:gridCol w="4726321">
                  <a:extLst>
                    <a:ext uri="{9D8B030D-6E8A-4147-A177-3AD203B41FA5}">
                      <a16:colId xmlns:a16="http://schemas.microsoft.com/office/drawing/2014/main" val="923517487"/>
                    </a:ext>
                  </a:extLst>
                </a:gridCol>
                <a:gridCol w="4672459">
                  <a:extLst>
                    <a:ext uri="{9D8B030D-6E8A-4147-A177-3AD203B41FA5}">
                      <a16:colId xmlns:a16="http://schemas.microsoft.com/office/drawing/2014/main" val="3784394699"/>
                    </a:ext>
                  </a:extLst>
                </a:gridCol>
              </a:tblGrid>
              <a:tr h="405066">
                <a:tc>
                  <a:txBody>
                    <a:bodyPr/>
                    <a:lstStyle/>
                    <a:p>
                      <a:pPr algn="ctr"/>
                      <a:endParaRPr kumimoji="1" lang="ja-JP" altLang="en-US" sz="1400" b="1" dirty="0">
                        <a:solidFill>
                          <a:schemeClr val="tx1"/>
                        </a:solidFill>
                      </a:endParaRPr>
                    </a:p>
                  </a:txBody>
                  <a:tcPr anchor="ctr">
                    <a:solidFill>
                      <a:schemeClr val="accent2">
                        <a:lumMod val="60000"/>
                        <a:lumOff val="40000"/>
                      </a:schemeClr>
                    </a:solidFill>
                  </a:tcPr>
                </a:tc>
                <a:tc>
                  <a:txBody>
                    <a:bodyPr/>
                    <a:lstStyle/>
                    <a:p>
                      <a:pPr algn="ctr"/>
                      <a:r>
                        <a:rPr kumimoji="1" lang="ja-JP" altLang="en-US" sz="1600" b="1" dirty="0" smtClean="0">
                          <a:solidFill>
                            <a:schemeClr val="tx1"/>
                          </a:solidFill>
                        </a:rPr>
                        <a:t>感染防止安全計画策定</a:t>
                      </a:r>
                      <a:r>
                        <a:rPr kumimoji="1" lang="ja-JP" altLang="en-US" sz="1400" b="1" dirty="0" smtClean="0">
                          <a:solidFill>
                            <a:schemeClr val="tx1"/>
                          </a:solidFill>
                        </a:rPr>
                        <a:t>　</a:t>
                      </a:r>
                      <a:r>
                        <a:rPr kumimoji="1" lang="en-US" altLang="ja-JP" sz="1400" b="1" dirty="0" smtClean="0">
                          <a:solidFill>
                            <a:schemeClr val="tx1"/>
                          </a:solidFill>
                        </a:rPr>
                        <a:t>※</a:t>
                      </a:r>
                      <a:r>
                        <a:rPr kumimoji="1" lang="ja-JP" altLang="en-US" sz="1400" b="1" dirty="0" smtClean="0">
                          <a:solidFill>
                            <a:schemeClr val="tx1"/>
                          </a:solidFill>
                        </a:rPr>
                        <a:t>３</a:t>
                      </a:r>
                      <a:endParaRPr kumimoji="1" lang="en-US" altLang="ja-JP" sz="1400" b="1" dirty="0" smtClean="0">
                        <a:solidFill>
                          <a:schemeClr val="tx1"/>
                        </a:solidFill>
                      </a:endParaRPr>
                    </a:p>
                  </a:txBody>
                  <a:tcPr anchor="ctr">
                    <a:solidFill>
                      <a:schemeClr val="accent2">
                        <a:lumMod val="60000"/>
                        <a:lumOff val="40000"/>
                      </a:schemeClr>
                    </a:solidFill>
                  </a:tcPr>
                </a:tc>
                <a:tc>
                  <a:txBody>
                    <a:bodyPr/>
                    <a:lstStyle/>
                    <a:p>
                      <a:pPr algn="ctr"/>
                      <a:r>
                        <a:rPr kumimoji="1" lang="ja-JP" altLang="en-US" sz="1600" b="1" dirty="0" smtClean="0">
                          <a:solidFill>
                            <a:schemeClr val="tx1"/>
                          </a:solidFill>
                        </a:rPr>
                        <a:t>その他（安全計画を策定しないイベント）</a:t>
                      </a:r>
                      <a:endParaRPr kumimoji="1" lang="ja-JP" altLang="en-US" sz="1600" b="1" dirty="0">
                        <a:solidFill>
                          <a:schemeClr val="tx1"/>
                        </a:solidFill>
                      </a:endParaRPr>
                    </a:p>
                  </a:txBody>
                  <a:tcPr anchor="ctr">
                    <a:solidFill>
                      <a:schemeClr val="accent2">
                        <a:lumMod val="60000"/>
                        <a:lumOff val="40000"/>
                      </a:schemeClr>
                    </a:solidFill>
                  </a:tcPr>
                </a:tc>
                <a:extLst>
                  <a:ext uri="{0D108BD9-81ED-4DB2-BD59-A6C34878D82A}">
                    <a16:rowId xmlns:a16="http://schemas.microsoft.com/office/drawing/2014/main" val="363946394"/>
                  </a:ext>
                </a:extLst>
              </a:tr>
              <a:tr h="745437">
                <a:tc>
                  <a:txBody>
                    <a:bodyPr/>
                    <a:lstStyle/>
                    <a:p>
                      <a:pPr algn="ctr"/>
                      <a:r>
                        <a:rPr kumimoji="1" lang="ja-JP" altLang="en-US" sz="1600" b="1" dirty="0" smtClean="0">
                          <a:solidFill>
                            <a:schemeClr val="tx1"/>
                          </a:solidFill>
                        </a:rPr>
                        <a:t>人数上限</a:t>
                      </a:r>
                      <a:r>
                        <a:rPr kumimoji="1" lang="ja-JP" altLang="en-US" sz="1400" b="1" dirty="0" smtClean="0">
                          <a:solidFill>
                            <a:schemeClr val="tx1"/>
                          </a:solidFill>
                        </a:rPr>
                        <a:t>　</a:t>
                      </a:r>
                      <a:r>
                        <a:rPr kumimoji="1" lang="en-US" altLang="ja-JP" sz="1400" b="1" dirty="0" smtClean="0">
                          <a:solidFill>
                            <a:schemeClr val="tx1"/>
                          </a:solidFill>
                        </a:rPr>
                        <a:t>※</a:t>
                      </a:r>
                      <a:r>
                        <a:rPr kumimoji="1" lang="ja-JP" altLang="en-US" sz="1400" b="1" dirty="0" smtClean="0">
                          <a:solidFill>
                            <a:schemeClr val="tx1"/>
                          </a:solidFill>
                        </a:rPr>
                        <a:t>２</a:t>
                      </a:r>
                      <a:endParaRPr kumimoji="1" lang="ja-JP" altLang="en-US" sz="1400" b="1" dirty="0">
                        <a:solidFill>
                          <a:schemeClr val="tx1"/>
                        </a:solidFill>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600" b="1" dirty="0" smtClean="0">
                          <a:solidFill>
                            <a:schemeClr val="tx1"/>
                          </a:solidFill>
                        </a:rPr>
                        <a:t>収容定員まで</a:t>
                      </a:r>
                      <a:endParaRPr kumimoji="1" lang="en-US" altLang="ja-JP" sz="1600" b="1" dirty="0" smtClean="0">
                        <a:solidFill>
                          <a:schemeClr val="tx1"/>
                        </a:solidFill>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chemeClr val="tx1"/>
                          </a:solidFill>
                        </a:rPr>
                        <a:t>5000</a:t>
                      </a:r>
                      <a:r>
                        <a:rPr kumimoji="1" lang="ja-JP" altLang="en-US" sz="1600" b="1" dirty="0" smtClean="0">
                          <a:solidFill>
                            <a:schemeClr val="tx1"/>
                          </a:solidFill>
                        </a:rPr>
                        <a:t>人又は収容定員</a:t>
                      </a:r>
                      <a:r>
                        <a:rPr kumimoji="1" lang="en-US" altLang="ja-JP" sz="1600" b="1" dirty="0" smtClean="0">
                          <a:solidFill>
                            <a:schemeClr val="tx1"/>
                          </a:solidFill>
                        </a:rPr>
                        <a:t>50</a:t>
                      </a:r>
                      <a:r>
                        <a:rPr kumimoji="1" lang="ja-JP" altLang="en-US" sz="1600" b="1" dirty="0" smtClean="0">
                          <a:solidFill>
                            <a:schemeClr val="tx1"/>
                          </a:solidFill>
                        </a:rPr>
                        <a:t>％の</a:t>
                      </a:r>
                      <a:endParaRPr kumimoji="1" lang="en-US" altLang="ja-JP" sz="1600" b="1" dirty="0" smtClean="0">
                        <a:solidFill>
                          <a:schemeClr val="tx1"/>
                        </a:solidFill>
                      </a:endParaRPr>
                    </a:p>
                    <a:p>
                      <a:pPr algn="ctr"/>
                      <a:r>
                        <a:rPr kumimoji="1" lang="ja-JP" altLang="en-US" sz="1600" b="1" dirty="0" smtClean="0">
                          <a:solidFill>
                            <a:schemeClr val="tx1"/>
                          </a:solidFill>
                        </a:rPr>
                        <a:t>いずれか大きい方</a:t>
                      </a:r>
                      <a:endParaRPr kumimoji="1" lang="ja-JP" altLang="en-US" sz="1600" b="1" dirty="0">
                        <a:solidFill>
                          <a:schemeClr val="tx1"/>
                        </a:solidFill>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6347690"/>
                  </a:ext>
                </a:extLst>
              </a:tr>
              <a:tr h="425899">
                <a:tc>
                  <a:txBody>
                    <a:bodyPr/>
                    <a:lstStyle/>
                    <a:p>
                      <a:pPr algn="ctr"/>
                      <a:r>
                        <a:rPr kumimoji="1" lang="ja-JP" altLang="en-US" sz="1600" b="1" dirty="0" smtClean="0">
                          <a:solidFill>
                            <a:schemeClr val="tx1"/>
                          </a:solidFill>
                        </a:rPr>
                        <a:t>収容率</a:t>
                      </a:r>
                      <a:r>
                        <a:rPr kumimoji="1" lang="ja-JP" altLang="en-US" sz="1400" b="1" dirty="0" smtClean="0">
                          <a:solidFill>
                            <a:schemeClr val="tx1"/>
                          </a:solidFill>
                        </a:rPr>
                        <a:t>　</a:t>
                      </a:r>
                      <a:r>
                        <a:rPr kumimoji="1" lang="en-US" altLang="ja-JP" sz="1400" b="1" dirty="0" smtClean="0">
                          <a:solidFill>
                            <a:schemeClr val="tx1"/>
                          </a:solidFill>
                        </a:rPr>
                        <a:t>※</a:t>
                      </a:r>
                      <a:r>
                        <a:rPr kumimoji="1" lang="ja-JP" altLang="en-US" sz="1400" b="1" dirty="0" smtClean="0">
                          <a:solidFill>
                            <a:schemeClr val="tx1"/>
                          </a:solidFill>
                        </a:rPr>
                        <a:t>２</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chemeClr val="tx1"/>
                          </a:solidFill>
                        </a:rPr>
                        <a:t>100</a:t>
                      </a:r>
                      <a:r>
                        <a:rPr kumimoji="1" lang="ja-JP" altLang="en-US" sz="1600" b="1" dirty="0" smtClean="0">
                          <a:solidFill>
                            <a:schemeClr val="tx1"/>
                          </a:solidFill>
                        </a:rPr>
                        <a:t>％</a:t>
                      </a:r>
                      <a:r>
                        <a:rPr kumimoji="1" lang="ja-JP" altLang="en-US" sz="1400" b="1" dirty="0" smtClean="0">
                          <a:solidFill>
                            <a:schemeClr val="tx1"/>
                          </a:solidFill>
                        </a:rPr>
                        <a:t>　</a:t>
                      </a:r>
                      <a:r>
                        <a:rPr kumimoji="1" lang="en-US" altLang="ja-JP" sz="1400" b="1" strike="noStrike" dirty="0" smtClean="0">
                          <a:solidFill>
                            <a:schemeClr val="tx1"/>
                          </a:solidFill>
                        </a:rPr>
                        <a:t>※</a:t>
                      </a:r>
                      <a:r>
                        <a:rPr kumimoji="1" lang="ja-JP" altLang="en-US" sz="1400" b="1" strike="noStrike" dirty="0" smtClean="0">
                          <a:solidFill>
                            <a:schemeClr val="tx1"/>
                          </a:solidFill>
                        </a:rPr>
                        <a:t>４　</a:t>
                      </a:r>
                      <a:r>
                        <a:rPr kumimoji="1" lang="en-US" altLang="ja-JP" sz="1400" b="1" strike="noStrike" dirty="0" smtClean="0">
                          <a:solidFill>
                            <a:schemeClr val="tx1"/>
                          </a:solidFill>
                        </a:rPr>
                        <a:t>※</a:t>
                      </a:r>
                      <a:r>
                        <a:rPr kumimoji="1" lang="ja-JP" altLang="en-US" sz="1400" b="1" strike="noStrike" dirty="0" smtClean="0">
                          <a:solidFill>
                            <a:schemeClr val="tx1"/>
                          </a:solidFill>
                        </a:rPr>
                        <a:t>５</a:t>
                      </a:r>
                      <a:endParaRPr kumimoji="1" lang="en-US" altLang="ja-JP" sz="1400" b="1" strike="noStrike"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b="1" dirty="0" smtClean="0">
                          <a:solidFill>
                            <a:schemeClr val="tx1"/>
                          </a:solidFill>
                        </a:rPr>
                        <a:t>大声なし：</a:t>
                      </a:r>
                      <a:r>
                        <a:rPr kumimoji="1" lang="en-US" altLang="ja-JP" sz="1600" b="1" dirty="0" smtClean="0">
                          <a:solidFill>
                            <a:schemeClr val="tx1"/>
                          </a:solidFill>
                        </a:rPr>
                        <a:t>100</a:t>
                      </a:r>
                      <a:r>
                        <a:rPr kumimoji="1" lang="ja-JP" altLang="en-US" sz="1600" b="1" dirty="0" smtClean="0">
                          <a:solidFill>
                            <a:schemeClr val="tx1"/>
                          </a:solidFill>
                        </a:rPr>
                        <a:t>％、大声あり：</a:t>
                      </a:r>
                      <a:r>
                        <a:rPr kumimoji="1" lang="en-US" altLang="ja-JP" sz="1600" b="1" dirty="0" smtClean="0">
                          <a:solidFill>
                            <a:schemeClr val="tx1"/>
                          </a:solidFill>
                        </a:rPr>
                        <a:t>50</a:t>
                      </a:r>
                      <a:r>
                        <a:rPr kumimoji="1" lang="ja-JP" altLang="en-US" sz="1600" b="1" dirty="0" smtClean="0">
                          <a:solidFill>
                            <a:schemeClr val="tx1"/>
                          </a:solidFill>
                        </a:rPr>
                        <a:t>％</a:t>
                      </a:r>
                      <a:r>
                        <a:rPr kumimoji="1" lang="ja-JP" altLang="en-US" sz="1400" b="1" dirty="0" smtClean="0">
                          <a:solidFill>
                            <a:schemeClr val="tx1"/>
                          </a:solidFill>
                        </a:rPr>
                        <a:t>　</a:t>
                      </a:r>
                      <a:r>
                        <a:rPr kumimoji="1" lang="en-US" altLang="ja-JP" sz="1400" b="1" strike="noStrike" dirty="0" smtClean="0">
                          <a:solidFill>
                            <a:schemeClr val="tx1"/>
                          </a:solidFill>
                        </a:rPr>
                        <a:t>※</a:t>
                      </a:r>
                      <a:r>
                        <a:rPr kumimoji="1" lang="ja-JP" altLang="en-US" sz="1400" b="1" strike="noStrike" dirty="0" smtClean="0">
                          <a:solidFill>
                            <a:schemeClr val="tx1"/>
                          </a:solidFill>
                        </a:rPr>
                        <a:t>５　</a:t>
                      </a:r>
                      <a:r>
                        <a:rPr kumimoji="1" lang="en-US" altLang="ja-JP" sz="1400" b="1" strike="noStrike" dirty="0" smtClean="0">
                          <a:solidFill>
                            <a:schemeClr val="tx1"/>
                          </a:solidFill>
                        </a:rPr>
                        <a:t>※</a:t>
                      </a:r>
                      <a:r>
                        <a:rPr kumimoji="1" lang="ja-JP" altLang="en-US" sz="1400" b="1" strike="noStrike" dirty="0" smtClean="0">
                          <a:solidFill>
                            <a:schemeClr val="tx1"/>
                          </a:solidFill>
                        </a:rPr>
                        <a:t>６</a:t>
                      </a:r>
                      <a:endParaRPr kumimoji="1" lang="en-US" altLang="ja-JP" sz="1400" b="1" strike="noStrike"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6759680"/>
                  </a:ext>
                </a:extLst>
              </a:tr>
            </a:tbl>
          </a:graphicData>
        </a:graphic>
      </p:graphicFrame>
    </p:spTree>
    <p:extLst>
      <p:ext uri="{BB962C8B-B14F-4D97-AF65-F5344CB8AC3E}">
        <p14:creationId xmlns:p14="http://schemas.microsoft.com/office/powerpoint/2010/main" val="14053741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26183" y="46367"/>
            <a:ext cx="6499133" cy="830997"/>
          </a:xfrm>
          <a:prstGeom prst="rect">
            <a:avLst/>
          </a:prstGeom>
          <a:noFill/>
          <a:ln w="19050">
            <a:noFill/>
          </a:ln>
        </p:spPr>
        <p:txBody>
          <a:bodyPr wrap="square" rtlCol="0">
            <a:spAutoFit/>
          </a:bodyPr>
          <a:lstStyle/>
          <a:p>
            <a:r>
              <a:rPr lang="ja-JP" altLang="en-US" sz="2400" b="1" dirty="0"/>
              <a:t>⑧</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553143" y="46367"/>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nvPr>
        </p:nvGraphicFramePr>
        <p:xfrm>
          <a:off x="284931" y="622920"/>
          <a:ext cx="11469747" cy="2811452"/>
        </p:xfrm>
        <a:graphic>
          <a:graphicData uri="http://schemas.openxmlformats.org/drawingml/2006/table">
            <a:tbl>
              <a:tblPr firstRow="1" bandRow="1">
                <a:tableStyleId>{5940675A-B579-460E-94D1-54222C63F5DA}</a:tableStyleId>
              </a:tblPr>
              <a:tblGrid>
                <a:gridCol w="11469747">
                  <a:extLst>
                    <a:ext uri="{9D8B030D-6E8A-4147-A177-3AD203B41FA5}">
                      <a16:colId xmlns:a16="http://schemas.microsoft.com/office/drawing/2014/main" val="1129165588"/>
                    </a:ext>
                  </a:extLst>
                </a:gridCol>
              </a:tblGrid>
              <a:tr h="437254">
                <a:tc>
                  <a:txBody>
                    <a:bodyPr/>
                    <a:lstStyle/>
                    <a:p>
                      <a:pPr algn="ctr"/>
                      <a:r>
                        <a:rPr kumimoji="1" lang="ja-JP" altLang="en-US" sz="1800" b="1" dirty="0" smtClean="0"/>
                        <a:t>対　象　施　設</a:t>
                      </a:r>
                      <a:endParaRPr kumimoji="1" lang="ja-JP" altLang="en-US" sz="1800" b="1" dirty="0"/>
                    </a:p>
                  </a:txBody>
                  <a:tcPr anchor="ctr">
                    <a:solidFill>
                      <a:schemeClr val="accent2">
                        <a:lumMod val="40000"/>
                        <a:lumOff val="60000"/>
                      </a:schemeClr>
                    </a:solidFill>
                  </a:tcPr>
                </a:tc>
                <a:extLst>
                  <a:ext uri="{0D108BD9-81ED-4DB2-BD59-A6C34878D82A}">
                    <a16:rowId xmlns:a16="http://schemas.microsoft.com/office/drawing/2014/main" val="3155963503"/>
                  </a:ext>
                </a:extLst>
              </a:tr>
              <a:tr h="2374198">
                <a:tc>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飲食店</a:t>
                      </a:r>
                      <a:r>
                        <a:rPr kumimoji="1" lang="en-US" altLang="ja-JP" sz="1600" b="1"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dirty="0" smtClean="0">
                          <a:solidFill>
                            <a:schemeClr val="tx1"/>
                          </a:solidFill>
                        </a:rPr>
                        <a:t>飲食店（居酒屋を含む）、喫茶店等</a:t>
                      </a:r>
                      <a:r>
                        <a:rPr kumimoji="1" lang="en-US" altLang="ja-JP" sz="1600" spc="0" dirty="0" smtClean="0">
                          <a:solidFill>
                            <a:schemeClr val="tx1"/>
                          </a:solidFill>
                        </a:rPr>
                        <a:t>(</a:t>
                      </a:r>
                      <a:r>
                        <a:rPr kumimoji="1" lang="ja-JP" altLang="en-US" sz="1600" spc="0" dirty="0" smtClean="0">
                          <a:solidFill>
                            <a:schemeClr val="tx1"/>
                          </a:solidFill>
                        </a:rPr>
                        <a:t>宅配・テイクアウトサービスを除く</a:t>
                      </a:r>
                      <a:r>
                        <a:rPr kumimoji="1" lang="en-US" altLang="ja-JP" sz="1600"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ja-JP" altLang="en-US" sz="1600" spc="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遊興施設</a:t>
                      </a:r>
                      <a:r>
                        <a:rPr kumimoji="1" lang="en-US" altLang="ja-JP" sz="1600" b="1" spc="0" dirty="0" smtClean="0">
                          <a:solidFill>
                            <a:schemeClr val="tx1"/>
                          </a:solidFill>
                        </a:rPr>
                        <a:t>】</a:t>
                      </a:r>
                      <a:endParaRPr kumimoji="1" lang="en-US" altLang="ja-JP" sz="1600" b="1" u="sng"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キャバレー、ナイトクラブ、インターネットカフェ・マンガ喫茶、カラオケボックス等、食品衛生法の飲食店営業許可を受けている店舗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baseline="0" dirty="0" smtClean="0">
                          <a:solidFill>
                            <a:schemeClr val="tx1"/>
                          </a:solidFill>
                        </a:rPr>
                        <a:t>【</a:t>
                      </a:r>
                      <a:r>
                        <a:rPr kumimoji="1" lang="ja-JP" altLang="en-US" sz="1600" b="1" spc="0" baseline="0" dirty="0" smtClean="0">
                          <a:solidFill>
                            <a:schemeClr val="tx1"/>
                          </a:solidFill>
                        </a:rPr>
                        <a:t>結婚式場等</a:t>
                      </a:r>
                      <a:r>
                        <a:rPr kumimoji="1" lang="en-US" altLang="ja-JP" sz="1600" b="1" spc="0" baseline="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飲食店営業許可を受けている結婚式場、ホテル又は旅館において披露宴等を行う場合</a:t>
                      </a:r>
                      <a:endParaRPr kumimoji="1" lang="en-US" altLang="ja-JP" sz="1600" spc="0" baseline="0" dirty="0" smtClean="0">
                        <a:solidFill>
                          <a:schemeClr val="tx1"/>
                        </a:solidFill>
                      </a:endParaRPr>
                    </a:p>
                  </a:txBody>
                  <a:tcPr anchor="ctr"/>
                </a:tc>
                <a:extLst>
                  <a:ext uri="{0D108BD9-81ED-4DB2-BD59-A6C34878D82A}">
                    <a16:rowId xmlns:a16="http://schemas.microsoft.com/office/drawing/2014/main" val="2931348977"/>
                  </a:ext>
                </a:extLst>
              </a:tr>
            </a:tbl>
          </a:graphicData>
        </a:graphic>
      </p:graphicFrame>
      <p:sp>
        <p:nvSpPr>
          <p:cNvPr id="15" name="正方形/長方形 14"/>
          <p:cNvSpPr/>
          <p:nvPr/>
        </p:nvSpPr>
        <p:spPr>
          <a:xfrm>
            <a:off x="7073718" y="74579"/>
            <a:ext cx="2669320" cy="387286"/>
          </a:xfrm>
          <a:prstGeom prst="rect">
            <a:avLst/>
          </a:prstGeom>
        </p:spPr>
        <p:txBody>
          <a:bodyPr wrap="none">
            <a:spAutoFit/>
          </a:bodyPr>
          <a:lstStyle/>
          <a:p>
            <a:pPr lvl="0">
              <a:lnSpc>
                <a:spcPts val="2300"/>
              </a:lnSpc>
              <a:defRPr/>
            </a:pPr>
            <a:r>
              <a:rPr lang="ja-JP" altLang="en-US" sz="1600" dirty="0" smtClean="0"/>
              <a:t>（第</a:t>
            </a:r>
            <a:r>
              <a:rPr lang="en-US" altLang="ja-JP" sz="1600" dirty="0" smtClean="0"/>
              <a:t>24</a:t>
            </a:r>
            <a:r>
              <a:rPr lang="ja-JP" altLang="en-US" sz="1600" dirty="0" smtClean="0"/>
              <a:t>条第９項に基づく）</a:t>
            </a:r>
            <a:endParaRPr lang="ja-JP" altLang="en-US" sz="1600" u="sng" dirty="0"/>
          </a:p>
        </p:txBody>
      </p:sp>
      <p:sp>
        <p:nvSpPr>
          <p:cNvPr id="14" name="正方形/長方形 13"/>
          <p:cNvSpPr/>
          <p:nvPr/>
        </p:nvSpPr>
        <p:spPr>
          <a:xfrm>
            <a:off x="228655" y="3608176"/>
            <a:ext cx="4721501"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全て</a:t>
            </a:r>
            <a:r>
              <a:rPr lang="ja-JP" altLang="en-US" sz="2000" b="1" dirty="0" smtClean="0"/>
              <a:t>の飲食店等への要請</a:t>
            </a:r>
            <a:r>
              <a:rPr lang="en-US" altLang="ja-JP" sz="2000" b="1" dirty="0" smtClean="0"/>
              <a:t>】</a:t>
            </a:r>
          </a:p>
        </p:txBody>
      </p:sp>
      <p:sp>
        <p:nvSpPr>
          <p:cNvPr id="19" name="正方形/長方形 18"/>
          <p:cNvSpPr/>
          <p:nvPr/>
        </p:nvSpPr>
        <p:spPr>
          <a:xfrm>
            <a:off x="558142" y="3984257"/>
            <a:ext cx="12134348" cy="1104148"/>
          </a:xfrm>
          <a:prstGeom prst="rect">
            <a:avLst/>
          </a:prstGeom>
        </p:spPr>
        <p:txBody>
          <a:bodyPr wrap="square">
            <a:spAutoFit/>
          </a:bodyPr>
          <a:lstStyle/>
          <a:p>
            <a:pPr lvl="0">
              <a:lnSpc>
                <a:spcPts val="2000"/>
              </a:lnSpc>
              <a:defRPr/>
            </a:pPr>
            <a:r>
              <a:rPr lang="ja-JP" altLang="en-US" sz="1600" b="1" dirty="0" smtClean="0"/>
              <a:t>○利用者に対し、マスク会食の徹底を求めること</a:t>
            </a:r>
            <a:endParaRPr lang="en-US" altLang="ja-JP" sz="1600" b="1" dirty="0" smtClean="0"/>
          </a:p>
          <a:p>
            <a:pPr lvl="0">
              <a:lnSpc>
                <a:spcPts val="2000"/>
              </a:lnSpc>
              <a:defRPr/>
            </a:pPr>
            <a:endParaRPr lang="en-US" altLang="ja-JP" sz="1600" b="1" dirty="0"/>
          </a:p>
          <a:p>
            <a:pPr>
              <a:lnSpc>
                <a:spcPts val="2000"/>
              </a:lnSpc>
              <a:defRPr/>
            </a:pPr>
            <a:r>
              <a:rPr lang="ja-JP" altLang="en-US" sz="1600" b="1" dirty="0" smtClean="0"/>
              <a:t>○カラオケ</a:t>
            </a:r>
            <a:r>
              <a:rPr lang="ja-JP" altLang="en-US" sz="1600" b="1" dirty="0"/>
              <a:t>設備を利用する場合は、利用者の密を避ける、換気の確保等、感染対策を</a:t>
            </a:r>
            <a:r>
              <a:rPr lang="ja-JP" altLang="en-US" sz="1600" b="1" dirty="0" smtClean="0"/>
              <a:t>徹底すること</a:t>
            </a:r>
            <a:endParaRPr lang="en-US" altLang="ja-JP" sz="1600" b="1" dirty="0"/>
          </a:p>
          <a:p>
            <a:pPr lvl="0">
              <a:lnSpc>
                <a:spcPts val="2000"/>
              </a:lnSpc>
              <a:defRPr/>
            </a:pPr>
            <a:endParaRPr lang="en-US" altLang="ja-JP" sz="1400" b="1" dirty="0"/>
          </a:p>
        </p:txBody>
      </p:sp>
      <p:sp>
        <p:nvSpPr>
          <p:cNvPr id="20" name="正方形/長方形 19"/>
          <p:cNvSpPr/>
          <p:nvPr/>
        </p:nvSpPr>
        <p:spPr>
          <a:xfrm>
            <a:off x="228655" y="5233479"/>
            <a:ext cx="9514383"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ゴールドステッカー</a:t>
            </a:r>
            <a:r>
              <a:rPr lang="ja-JP" altLang="en-US" sz="2000" b="1" dirty="0" smtClean="0"/>
              <a:t>認証を受けていない店舗への要請</a:t>
            </a:r>
            <a:r>
              <a:rPr lang="en-US" altLang="ja-JP" sz="2000" b="1" dirty="0" smtClean="0"/>
              <a:t>】</a:t>
            </a:r>
          </a:p>
        </p:txBody>
      </p:sp>
      <p:sp>
        <p:nvSpPr>
          <p:cNvPr id="21" name="正方形/長方形 20"/>
          <p:cNvSpPr/>
          <p:nvPr/>
        </p:nvSpPr>
        <p:spPr>
          <a:xfrm>
            <a:off x="558142" y="5599220"/>
            <a:ext cx="12134348" cy="1370247"/>
          </a:xfrm>
          <a:prstGeom prst="rect">
            <a:avLst/>
          </a:prstGeom>
        </p:spPr>
        <p:txBody>
          <a:bodyPr wrap="square">
            <a:spAutoFit/>
          </a:bodyPr>
          <a:lstStyle/>
          <a:p>
            <a:pPr lvl="0">
              <a:lnSpc>
                <a:spcPts val="2000"/>
              </a:lnSpc>
              <a:defRPr/>
            </a:pPr>
            <a:r>
              <a:rPr lang="ja-JP" altLang="en-US" sz="1600" b="1" dirty="0" smtClean="0"/>
              <a:t>○同一グループ・同一テーブル４人以内</a:t>
            </a:r>
            <a:endParaRPr lang="en-US" altLang="ja-JP" sz="1600" b="1" dirty="0" smtClean="0"/>
          </a:p>
          <a:p>
            <a:pPr lvl="0">
              <a:lnSpc>
                <a:spcPts val="2000"/>
              </a:lnSpc>
              <a:defRPr/>
            </a:pPr>
            <a:r>
              <a:rPr lang="ja-JP" altLang="en-US" sz="1600" b="1" dirty="0"/>
              <a:t>　</a:t>
            </a:r>
            <a:r>
              <a:rPr lang="ja-JP" altLang="en-US" sz="1600" b="1" dirty="0" smtClean="0"/>
              <a:t>（５人以上の入店案内は控えること）</a:t>
            </a:r>
            <a:endParaRPr lang="en-US" altLang="ja-JP" sz="1600" b="1" dirty="0" smtClean="0"/>
          </a:p>
          <a:p>
            <a:pPr lvl="0">
              <a:lnSpc>
                <a:spcPts val="2000"/>
              </a:lnSpc>
              <a:defRPr/>
            </a:pPr>
            <a:endParaRPr lang="en-US" altLang="ja-JP" sz="1600" b="1" dirty="0" smtClean="0"/>
          </a:p>
          <a:p>
            <a:pPr lvl="0">
              <a:lnSpc>
                <a:spcPts val="2000"/>
              </a:lnSpc>
              <a:defRPr/>
            </a:pPr>
            <a:r>
              <a:rPr lang="ja-JP" altLang="en-US" sz="1600" b="1" dirty="0" smtClean="0"/>
              <a:t>○利用者に対し、２時間程度以内での利用を求めること</a:t>
            </a:r>
            <a:endParaRPr lang="en-US" altLang="ja-JP" sz="1600" b="1" dirty="0"/>
          </a:p>
          <a:p>
            <a:pPr lvl="0">
              <a:lnSpc>
                <a:spcPts val="2100"/>
              </a:lnSpc>
              <a:defRPr/>
            </a:pPr>
            <a:endParaRPr lang="en-US" altLang="ja-JP" sz="1400" b="1" dirty="0">
              <a:solidFill>
                <a:srgbClr val="FF0000"/>
              </a:solidFill>
            </a:endParaRPr>
          </a:p>
        </p:txBody>
      </p:sp>
    </p:spTree>
    <p:extLst>
      <p:ext uri="{BB962C8B-B14F-4D97-AF65-F5344CB8AC3E}">
        <p14:creationId xmlns:p14="http://schemas.microsoft.com/office/powerpoint/2010/main" val="2719629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185487" cy="387286"/>
          </a:xfrm>
          <a:prstGeom prst="rect">
            <a:avLst/>
          </a:prstGeom>
        </p:spPr>
        <p:txBody>
          <a:bodyPr wrap="none">
            <a:spAutoFit/>
          </a:bodyPr>
          <a:lstStyle/>
          <a:p>
            <a:pPr lvl="0">
              <a:lnSpc>
                <a:spcPts val="2300"/>
              </a:lnSpc>
              <a:defRPr/>
            </a:pPr>
            <a:r>
              <a:rPr lang="ja-JP" altLang="en-US" dirty="0" smtClean="0"/>
              <a:t>（</a:t>
            </a:r>
            <a:r>
              <a:rPr lang="ja-JP" altLang="en-US" dirty="0"/>
              <a:t>法</a:t>
            </a:r>
            <a:r>
              <a:rPr lang="ja-JP" altLang="en-US" dirty="0" smtClean="0"/>
              <a:t>に基づかない働きかけ</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smtClean="0"/>
                        <a:t>働きかけ内容</a:t>
                      </a:r>
                      <a:r>
                        <a:rPr kumimoji="1" lang="ja-JP" altLang="en-US" sz="1800" b="1" dirty="0" smtClean="0"/>
                        <a:t>（</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施設や３密のある施設は、適</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3842082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a:t>
                      </a:r>
                      <a:r>
                        <a:rPr kumimoji="1" lang="ja-JP" altLang="en-US" sz="1600" b="1" dirty="0" smtClean="0">
                          <a:solidFill>
                            <a:schemeClr val="tx1"/>
                          </a:solidFill>
                        </a:rPr>
                        <a:t>人数上限・収容率</a:t>
                      </a:r>
                      <a:r>
                        <a:rPr kumimoji="1" lang="en-US" altLang="ja-JP" sz="1600" b="1" dirty="0" smtClean="0">
                          <a:solidFill>
                            <a:schemeClr val="tx1"/>
                          </a:solidFill>
                        </a:rPr>
                        <a:t>】</a:t>
                      </a:r>
                      <a:endParaRPr lang="en-US" altLang="ja-JP" sz="1600" b="1"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イベント開催時は、</a:t>
                      </a:r>
                      <a:endParaRPr lang="en-US" altLang="ja-JP" sz="1600"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en-US" altLang="ja-JP" sz="1200" b="0" dirty="0" smtClean="0">
                          <a:solidFill>
                            <a:schemeClr val="tx1"/>
                          </a:solidFill>
                        </a:rPr>
                        <a:t>(</a:t>
                      </a:r>
                      <a:r>
                        <a:rPr kumimoji="1" lang="ja-JP" altLang="en-US" sz="1200" b="0" dirty="0" smtClean="0">
                          <a:solidFill>
                            <a:schemeClr val="tx1"/>
                          </a:solidFill>
                        </a:rPr>
                        <a:t>法に基づかない働きかけ</a:t>
                      </a:r>
                      <a:r>
                        <a:rPr kumimoji="1" lang="en-US" altLang="ja-JP" sz="1200" b="0" dirty="0" smtClean="0">
                          <a:solidFill>
                            <a:schemeClr val="tx1"/>
                          </a:solidFill>
                        </a:rPr>
                        <a:t>)</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限、誘導等）の実施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0619624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2393</Words>
  <Application>Microsoft Office PowerPoint</Application>
  <PresentationFormat>ワイド画面</PresentationFormat>
  <Paragraphs>233</Paragraphs>
  <Slides>11</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2022-09-14T06:14:15Z</dcterms:created>
  <dcterms:modified xsi:type="dcterms:W3CDTF">2022-09-14T06:30:49Z</dcterms:modified>
</cp:coreProperties>
</file>