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sldIdLst>
    <p:sldId id="324" r:id="rId2"/>
    <p:sldId id="332" r:id="rId3"/>
    <p:sldId id="335" r:id="rId4"/>
    <p:sldId id="337" r:id="rId5"/>
    <p:sldId id="336" r:id="rId6"/>
    <p:sldId id="328" r:id="rId7"/>
    <p:sldId id="329" r:id="rId8"/>
    <p:sldId id="330" r:id="rId9"/>
    <p:sldId id="331" r:id="rId10"/>
    <p:sldId id="322" r:id="rId11"/>
    <p:sldId id="323"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5" autoAdjust="0"/>
    <p:restoredTop sz="88510" autoAdjust="0"/>
  </p:normalViewPr>
  <p:slideViewPr>
    <p:cSldViewPr snapToGrid="0">
      <p:cViewPr varScale="1">
        <p:scale>
          <a:sx n="74" d="100"/>
          <a:sy n="74"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2022/7/27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4261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78478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9863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67811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168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6</a:t>
            </a:fld>
            <a:endParaRPr kumimoji="1" lang="ja-JP" altLang="en-US"/>
          </a:p>
        </p:txBody>
      </p:sp>
    </p:spTree>
    <p:extLst>
      <p:ext uri="{BB962C8B-B14F-4D97-AF65-F5344CB8AC3E}">
        <p14:creationId xmlns:p14="http://schemas.microsoft.com/office/powerpoint/2010/main" val="1366156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635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9</a:t>
            </a:fld>
            <a:endParaRPr kumimoji="1" lang="ja-JP" altLang="en-US"/>
          </a:p>
        </p:txBody>
      </p:sp>
    </p:spTree>
    <p:extLst>
      <p:ext uri="{BB962C8B-B14F-4D97-AF65-F5344CB8AC3E}">
        <p14:creationId xmlns:p14="http://schemas.microsoft.com/office/powerpoint/2010/main" val="132057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2022/7/27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267639"/>
            <a:ext cx="4299514"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府民等への要請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56577" y="1149229"/>
            <a:ext cx="10920821" cy="3298339"/>
          </a:xfrm>
          <a:prstGeom prst="rect">
            <a:avLst/>
          </a:prstGeom>
          <a:noFill/>
          <a:ln w="28575">
            <a:noFill/>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１</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区域　　　</a:t>
            </a:r>
            <a:r>
              <a:rPr lang="ja-JP" altLang="en-US" sz="2000" b="1" u="sng" dirty="0" smtClean="0">
                <a:latin typeface="游ゴシック" panose="020F0502020204030204"/>
                <a:ea typeface="游ゴシック" panose="020B0400000000000000" pitchFamily="50" charset="-128"/>
              </a:rPr>
              <a:t>大阪府全域</a:t>
            </a:r>
            <a:endParaRPr lang="en-US" altLang="ja-JP" sz="2000" b="1" u="sng"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ja-JP" sz="2000" b="1" dirty="0" smtClean="0">
              <a:latin typeface="游ゴシック" panose="020F0502020204030204"/>
              <a:ea typeface="游ゴシック" panose="020B0400000000000000" pitchFamily="50" charset="-128"/>
            </a:endParaRPr>
          </a:p>
          <a:p>
            <a:pPr lvl="0">
              <a:lnSpc>
                <a:spcPct val="150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000" b="1" dirty="0" smtClean="0">
                <a:latin typeface="游ゴシック" panose="020F0502020204030204"/>
                <a:ea typeface="游ゴシック" panose="020B0400000000000000" pitchFamily="50" charset="-128"/>
              </a:rPr>
              <a:t>２</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要請期間　</a:t>
            </a:r>
            <a:r>
              <a:rPr lang="ja-JP" altLang="en-US" sz="2000" b="1" u="sng" dirty="0"/>
              <a:t>令和</a:t>
            </a:r>
            <a:r>
              <a:rPr lang="ja-JP" altLang="en-US" sz="2000" b="1" u="sng" dirty="0" smtClean="0"/>
              <a:t>４年７月</a:t>
            </a:r>
            <a:r>
              <a:rPr lang="en-US" altLang="ja-JP" sz="2000" b="1" u="sng" dirty="0"/>
              <a:t>28</a:t>
            </a:r>
            <a:r>
              <a:rPr lang="ja-JP" altLang="en-US" sz="2000" b="1" u="sng" dirty="0" smtClean="0"/>
              <a:t>日</a:t>
            </a:r>
            <a:r>
              <a:rPr lang="ja-JP" altLang="en-US" sz="2000" b="1" u="sng" dirty="0"/>
              <a:t>～</a:t>
            </a:r>
            <a:r>
              <a:rPr lang="ja-JP" altLang="en-US" sz="2000" b="1" u="sng" dirty="0" smtClean="0"/>
              <a:t>８月</a:t>
            </a:r>
            <a:r>
              <a:rPr lang="en-US" altLang="ja-JP" sz="2000" b="1" u="sng" dirty="0" smtClean="0"/>
              <a:t>27</a:t>
            </a:r>
            <a:r>
              <a:rPr lang="ja-JP" altLang="en-US" sz="2000" b="1" u="sng" dirty="0" smtClean="0"/>
              <a:t>日</a:t>
            </a:r>
            <a:endParaRPr lang="en-US" altLang="ja-JP" sz="2000" b="1" u="sng" dirty="0" smtClean="0"/>
          </a:p>
          <a:p>
            <a:pPr lvl="0">
              <a:lnSpc>
                <a:spcPct val="150000"/>
              </a:lnSpc>
              <a:defRPr/>
            </a:pPr>
            <a:r>
              <a:rPr lang="ja-JP" altLang="en-US" sz="2000" b="1" dirty="0"/>
              <a:t>　</a:t>
            </a:r>
            <a:r>
              <a:rPr lang="ja-JP" altLang="en-US" sz="2000" b="1" dirty="0" smtClean="0"/>
              <a:t>　　　　　　　</a:t>
            </a:r>
            <a:r>
              <a:rPr lang="ja-JP" altLang="en-US" b="1" u="sng" dirty="0" smtClean="0"/>
              <a:t>（</a:t>
            </a:r>
            <a:r>
              <a:rPr lang="ja-JP" altLang="en-US" b="1" u="sng" dirty="0"/>
              <a:t>ただし、今後の感染状況に応じて要請内容の変更を判断</a:t>
            </a:r>
            <a:r>
              <a:rPr lang="ja-JP" altLang="en-US" b="1" u="sng" dirty="0" smtClean="0"/>
              <a:t>）</a:t>
            </a:r>
            <a:endParaRPr lang="en-US" altLang="ja-JP" b="1" u="sng" dirty="0" smtClean="0"/>
          </a:p>
          <a:p>
            <a:pPr lvl="0">
              <a:lnSpc>
                <a:spcPct val="150000"/>
              </a:lnSpc>
              <a:defRPr/>
            </a:pPr>
            <a:endParaRPr lang="en-US" altLang="ja-JP" sz="2000" b="1" u="sng" dirty="0"/>
          </a:p>
          <a:p>
            <a:pPr lvl="0">
              <a:lnSpc>
                <a:spcPct val="150000"/>
              </a:lnSpc>
              <a:defRPr/>
            </a:pPr>
            <a:r>
              <a:rPr lang="ja-JP" altLang="en-US" sz="2000" b="1" dirty="0" smtClean="0"/>
              <a:t>　３　実施内容　次ページ以降のとおり</a:t>
            </a:r>
            <a:endParaRPr lang="en-US" altLang="ja-JP" sz="2000" b="1" dirty="0"/>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17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smtClean="0"/>
              <a:t>資料</a:t>
            </a:r>
            <a:r>
              <a:rPr lang="ja-JP" altLang="en-US" sz="2400" b="1" dirty="0"/>
              <a:t>４</a:t>
            </a:r>
            <a:r>
              <a:rPr lang="ja-JP" altLang="en-US" sz="2400" b="1" smtClean="0"/>
              <a:t>－</a:t>
            </a:r>
            <a:r>
              <a:rPr lang="en-US" altLang="ja-JP" sz="2400" b="1" dirty="0" smtClean="0"/>
              <a:t>1</a:t>
            </a:r>
            <a:r>
              <a:rPr lang="ja-JP" altLang="en-US" sz="2400" b="1" dirty="0" smtClean="0"/>
              <a:t>  </a:t>
            </a:r>
            <a:endParaRPr kumimoji="1" lang="ja-JP" altLang="en-US" sz="2400" b="1" dirty="0"/>
          </a:p>
        </p:txBody>
      </p:sp>
    </p:spTree>
    <p:extLst>
      <p:ext uri="{BB962C8B-B14F-4D97-AF65-F5344CB8AC3E}">
        <p14:creationId xmlns:p14="http://schemas.microsoft.com/office/powerpoint/2010/main" val="58909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661610" y="851103"/>
            <a:ext cx="7589714" cy="923330"/>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感染症に強い強靭な社会・経済の形成を図っていくため、</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飲食店における感染防止対策のさらなる促進や府民が安心して利用できる</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環境整備につながる</a:t>
            </a:r>
            <a:r>
              <a:rPr lang="ja-JP" altLang="en-US" dirty="0" smtClean="0">
                <a:latin typeface="UD デジタル 教科書体 NK-B" panose="02020700000000000000" pitchFamily="18" charset="-128"/>
                <a:ea typeface="UD デジタル 教科書体 NK-B" panose="02020700000000000000" pitchFamily="18" charset="-128"/>
              </a:rPr>
              <a:t>、認証制度。</a:t>
            </a:r>
            <a:endParaRPr lang="en-US" altLang="ja-JP" dirty="0">
              <a:latin typeface="UD デジタル 教科書体 NK-B" panose="02020700000000000000" pitchFamily="18" charset="-128"/>
              <a:ea typeface="UD デジタル 教科書体 NK-B" panose="02020700000000000000" pitchFamily="18" charset="-128"/>
            </a:endParaRPr>
          </a:p>
        </p:txBody>
      </p:sp>
      <p:sp>
        <p:nvSpPr>
          <p:cNvPr id="2" name="フローチャート: 代替処理 1"/>
          <p:cNvSpPr/>
          <p:nvPr/>
        </p:nvSpPr>
        <p:spPr>
          <a:xfrm>
            <a:off x="254001" y="90063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概　要　</a:t>
            </a:r>
            <a:endParaRPr lang="ja-JP"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3" name="フローチャート: 代替処理 22"/>
          <p:cNvSpPr/>
          <p:nvPr/>
        </p:nvSpPr>
        <p:spPr>
          <a:xfrm>
            <a:off x="254001" y="2411606"/>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認証基準</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5" name="フローチャート: 代替処理 24"/>
          <p:cNvSpPr/>
          <p:nvPr/>
        </p:nvSpPr>
        <p:spPr>
          <a:xfrm>
            <a:off x="254001" y="5164401"/>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問合せ</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0" y="118952"/>
            <a:ext cx="12192000" cy="461665"/>
          </a:xfrm>
          <a:prstGeom prst="rect">
            <a:avLst/>
          </a:prstGeom>
          <a:solidFill>
            <a:srgbClr val="0070C0"/>
          </a:solidFill>
        </p:spPr>
        <p:txBody>
          <a:bodyPr wrap="square" rtlCol="0" anchor="ctr">
            <a:spAutoFit/>
          </a:bodyPr>
          <a:lstStyle/>
          <a:p>
            <a:pPr algn="ctr"/>
            <a:r>
              <a:rPr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感染防止認証ゴールドステッカー　制度概要</a:t>
            </a:r>
            <a:endParaRPr lang="ja-JP" alt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4" name="正方形/長方形 13"/>
          <p:cNvSpPr/>
          <p:nvPr/>
        </p:nvSpPr>
        <p:spPr>
          <a:xfrm>
            <a:off x="1679839" y="2377710"/>
            <a:ext cx="6627034" cy="2613536"/>
          </a:xfrm>
          <a:prstGeom prst="rect">
            <a:avLst/>
          </a:prstGeom>
        </p:spPr>
        <p:txBody>
          <a:bodyPr wrap="square">
            <a:spAutoFit/>
          </a:bodyPr>
          <a:lstStyle/>
          <a:p>
            <a:r>
              <a:rPr lang="ja-JP" altLang="en-US" dirty="0" smtClean="0">
                <a:latin typeface="UD デジタル 教科書体 NK-B" panose="02020700000000000000" pitchFamily="18" charset="-128"/>
                <a:ea typeface="UD デジタル 教科書体 NK-B" panose="02020700000000000000" pitchFamily="18" charset="-128"/>
              </a:rPr>
              <a:t>以下</a:t>
            </a:r>
            <a:r>
              <a:rPr lang="ja-JP" altLang="en-US" dirty="0">
                <a:latin typeface="UD デジタル 教科書体 NK-B" panose="02020700000000000000" pitchFamily="18" charset="-128"/>
                <a:ea typeface="UD デジタル 教科書体 NK-B" panose="02020700000000000000" pitchFamily="18" charset="-128"/>
              </a:rPr>
              <a:t>の例示を含む、全ての基準を満たすことが</a:t>
            </a:r>
            <a:r>
              <a:rPr lang="ja-JP" altLang="en-US" dirty="0" smtClean="0">
                <a:latin typeface="UD デジタル 教科書体 NK-B" panose="02020700000000000000" pitchFamily="18" charset="-128"/>
                <a:ea typeface="UD デジタル 教科書体 NK-B" panose="02020700000000000000" pitchFamily="18" charset="-128"/>
              </a:rPr>
              <a:t>必要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（例）　・アクリル板等の設置（座席間隔の確保）</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・手指消毒の徹底</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・食事中以外のマスク着用の推奨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・換気の徹底、ＣＯ２センサーの設置</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・症状のある従業員に</a:t>
            </a:r>
            <a:r>
              <a:rPr lang="ja-JP" altLang="en-US" dirty="0" smtClean="0">
                <a:latin typeface="UD デジタル 教科書体 NK-B" panose="02020700000000000000" pitchFamily="18" charset="-128"/>
                <a:ea typeface="UD デジタル 教科書体 NK-B" panose="02020700000000000000" pitchFamily="18" charset="-128"/>
              </a:rPr>
              <a:t>対する</a:t>
            </a:r>
            <a:endParaRPr lang="en-US" altLang="ja-JP" dirty="0" smtClean="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a:t>
            </a:r>
            <a:r>
              <a:rPr lang="ja-JP" altLang="en-US" dirty="0" smtClean="0">
                <a:latin typeface="UD デジタル 教科書体 NK-B" panose="02020700000000000000" pitchFamily="18" charset="-128"/>
                <a:ea typeface="UD デジタル 教科書体 NK-B" panose="02020700000000000000" pitchFamily="18" charset="-128"/>
              </a:rPr>
              <a:t>　　　　　　　「</a:t>
            </a:r>
            <a:r>
              <a:rPr lang="ja-JP" altLang="en-US" dirty="0">
                <a:latin typeface="UD デジタル 教科書体 NK-B" panose="02020700000000000000" pitchFamily="18" charset="-128"/>
                <a:ea typeface="UD デジタル 教科書体 NK-B" panose="02020700000000000000" pitchFamily="18" charset="-128"/>
              </a:rPr>
              <a:t>飲食店スマホ検査センター」</a:t>
            </a:r>
            <a:r>
              <a:rPr lang="ja-JP" altLang="en-US" dirty="0" smtClean="0">
                <a:latin typeface="UD デジタル 教科書体 NK-B" panose="02020700000000000000" pitchFamily="18" charset="-128"/>
                <a:ea typeface="UD デジタル 教科書体 NK-B" panose="02020700000000000000" pitchFamily="18" charset="-128"/>
              </a:rPr>
              <a:t>の積極的</a:t>
            </a:r>
            <a:r>
              <a:rPr lang="ja-JP" altLang="en-US" dirty="0">
                <a:latin typeface="UD デジタル 教科書体 NK-B" panose="02020700000000000000" pitchFamily="18" charset="-128"/>
                <a:ea typeface="UD デジタル 教科書体 NK-B" panose="02020700000000000000" pitchFamily="18" charset="-128"/>
              </a:rPr>
              <a:t>な利用の推奨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・コロナ対策リーダーの設置　　　等　　　　　　　　　　</a:t>
            </a:r>
          </a:p>
        </p:txBody>
      </p:sp>
      <p:sp>
        <p:nvSpPr>
          <p:cNvPr id="48" name="正方形/長方形 47"/>
          <p:cNvSpPr/>
          <p:nvPr/>
        </p:nvSpPr>
        <p:spPr>
          <a:xfrm>
            <a:off x="1869504" y="5164401"/>
            <a:ext cx="6166913" cy="923330"/>
          </a:xfrm>
          <a:prstGeom prst="rect">
            <a:avLst/>
          </a:prstGeom>
        </p:spPr>
        <p:txBody>
          <a:bodyPr wrap="square">
            <a:spAutoFit/>
          </a:bodyPr>
          <a:lstStyle/>
          <a:p>
            <a:r>
              <a:rPr lang="ja-JP" altLang="en-US" dirty="0">
                <a:latin typeface="UD デジタル 教科書体 NK-B" panose="02020700000000000000" pitchFamily="18" charset="-128"/>
                <a:ea typeface="UD デジタル 教科書体 NK-B" panose="02020700000000000000" pitchFamily="18" charset="-128"/>
              </a:rPr>
              <a:t>感染防止認証ゴールドステッカーコールセンター　（開設中）</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電話番号：</a:t>
            </a:r>
            <a:r>
              <a:rPr lang="ja-JP" altLang="en-US" dirty="0" smtClean="0">
                <a:latin typeface="UD デジタル 教科書体 NP-B" panose="02020700000000000000" pitchFamily="18" charset="-128"/>
                <a:ea typeface="UD デジタル 教科書体 NP-B" panose="02020700000000000000" pitchFamily="18" charset="-128"/>
              </a:rPr>
              <a:t>０６ー</a:t>
            </a:r>
            <a:r>
              <a:rPr lang="en-US" altLang="ja-JP" dirty="0" smtClean="0">
                <a:latin typeface="UD デジタル 教科書体 NP-B" panose="02020700000000000000" pitchFamily="18" charset="-128"/>
                <a:ea typeface="UD デジタル 教科書体 NP-B" panose="02020700000000000000" pitchFamily="18" charset="-128"/>
              </a:rPr>
              <a:t>6131</a:t>
            </a:r>
            <a:r>
              <a:rPr lang="ja-JP" altLang="en-US" dirty="0" err="1">
                <a:latin typeface="UD デジタル 教科書体 NP-B" panose="02020700000000000000" pitchFamily="18" charset="-128"/>
                <a:ea typeface="UD デジタル 教科書体 NP-B" panose="02020700000000000000" pitchFamily="18" charset="-128"/>
              </a:rPr>
              <a:t>－</a:t>
            </a:r>
            <a:r>
              <a:rPr lang="en-US" altLang="ja-JP" dirty="0" smtClean="0">
                <a:latin typeface="UD デジタル 教科書体 NP-B" panose="02020700000000000000" pitchFamily="18" charset="-128"/>
                <a:ea typeface="UD デジタル 教科書体 NP-B" panose="02020700000000000000" pitchFamily="18" charset="-128"/>
              </a:rPr>
              <a:t>6280</a:t>
            </a:r>
            <a:endParaRPr lang="en-US" altLang="ja-JP" dirty="0">
              <a:latin typeface="UD デジタル 教科書体 NP-B" panose="02020700000000000000" pitchFamily="18" charset="-128"/>
              <a:ea typeface="UD デジタル 教科書体 NP-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開設時間：平日</a:t>
            </a:r>
            <a:r>
              <a:rPr lang="en-US" altLang="ja-JP" dirty="0">
                <a:latin typeface="UD デジタル 教科書体 NP-B" panose="02020700000000000000" pitchFamily="18" charset="-128"/>
                <a:ea typeface="UD デジタル 教科書体 NP-B" panose="02020700000000000000" pitchFamily="18" charset="-128"/>
              </a:rPr>
              <a:t>9</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a:latin typeface="UD デジタル 教科書体 NP-B" panose="02020700000000000000" pitchFamily="18" charset="-128"/>
                <a:ea typeface="UD デジタル 教科書体 NP-B" panose="02020700000000000000" pitchFamily="18" charset="-128"/>
              </a:rPr>
              <a:t>分～</a:t>
            </a:r>
            <a:r>
              <a:rPr lang="en-US" altLang="ja-JP" dirty="0">
                <a:latin typeface="UD デジタル 教科書体 NP-B" panose="02020700000000000000" pitchFamily="18" charset="-128"/>
                <a:ea typeface="UD デジタル 教科書体 NP-B" panose="02020700000000000000" pitchFamily="18" charset="-128"/>
              </a:rPr>
              <a:t>17</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smtClean="0">
                <a:latin typeface="UD デジタル 教科書体 NP-B" panose="02020700000000000000" pitchFamily="18" charset="-128"/>
                <a:ea typeface="UD デジタル 教科書体 NP-B" panose="02020700000000000000" pitchFamily="18" charset="-128"/>
              </a:rPr>
              <a:t>分</a:t>
            </a:r>
            <a:endParaRPr lang="en-US" altLang="ja-JP" sz="500" dirty="0" smtClean="0">
              <a:latin typeface="UD デジタル 教科書体 NK-B" panose="02020700000000000000" pitchFamily="18" charset="-128"/>
              <a:ea typeface="UD デジタル 教科書体 NK-B" panose="02020700000000000000" pitchFamily="18" charset="-128"/>
            </a:endParaRPr>
          </a:p>
        </p:txBody>
      </p:sp>
      <p:sp>
        <p:nvSpPr>
          <p:cNvPr id="15" name="フローチャート: 代替処理 14"/>
          <p:cNvSpPr/>
          <p:nvPr/>
        </p:nvSpPr>
        <p:spPr>
          <a:xfrm>
            <a:off x="254001" y="1795767"/>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対  象</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679872" y="1826321"/>
            <a:ext cx="5854269"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飲食店</a:t>
            </a:r>
            <a:r>
              <a:rPr lang="ja-JP" altLang="en-US" sz="1600" dirty="0">
                <a:latin typeface="UD デジタル 教科書体 NK-B" panose="02020700000000000000" pitchFamily="18" charset="-128"/>
                <a:ea typeface="UD デジタル 教科書体 NK-B" panose="02020700000000000000" pitchFamily="18" charset="-128"/>
              </a:rPr>
              <a:t>（但し、テイクアウト等を除く）</a:t>
            </a:r>
            <a:endParaRPr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18" name="角丸四角形 17"/>
          <p:cNvSpPr/>
          <p:nvPr/>
        </p:nvSpPr>
        <p:spPr>
          <a:xfrm>
            <a:off x="10655300" y="196253"/>
            <a:ext cx="1161552" cy="3234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参考</a:t>
            </a:r>
          </a:p>
        </p:txBody>
      </p:sp>
      <p:sp>
        <p:nvSpPr>
          <p:cNvPr id="27"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pic>
        <p:nvPicPr>
          <p:cNvPr id="16" name="図 15"/>
          <p:cNvPicPr>
            <a:picLocks noChangeAspect="1"/>
          </p:cNvPicPr>
          <p:nvPr/>
        </p:nvPicPr>
        <p:blipFill>
          <a:blip r:embed="rId2"/>
          <a:stretch>
            <a:fillRect/>
          </a:stretch>
        </p:blipFill>
        <p:spPr>
          <a:xfrm>
            <a:off x="8139818" y="2696900"/>
            <a:ext cx="2880762" cy="4161100"/>
          </a:xfrm>
          <a:prstGeom prst="rect">
            <a:avLst/>
          </a:prstGeom>
        </p:spPr>
      </p:pic>
      <p:pic>
        <p:nvPicPr>
          <p:cNvPr id="22" name="図 21"/>
          <p:cNvPicPr>
            <a:picLocks noChangeAspect="1"/>
          </p:cNvPicPr>
          <p:nvPr/>
        </p:nvPicPr>
        <p:blipFill>
          <a:blip r:embed="rId3"/>
          <a:stretch>
            <a:fillRect/>
          </a:stretch>
        </p:blipFill>
        <p:spPr>
          <a:xfrm>
            <a:off x="10003465" y="657918"/>
            <a:ext cx="1993205" cy="2088626"/>
          </a:xfrm>
          <a:prstGeom prst="rect">
            <a:avLst/>
          </a:prstGeom>
        </p:spPr>
      </p:pic>
    </p:spTree>
    <p:extLst>
      <p:ext uri="{BB962C8B-B14F-4D97-AF65-F5344CB8AC3E}">
        <p14:creationId xmlns:p14="http://schemas.microsoft.com/office/powerpoint/2010/main" val="2259976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49621" y="1098958"/>
            <a:ext cx="10878355" cy="861774"/>
          </a:xfrm>
          <a:prstGeom prst="rect">
            <a:avLst/>
          </a:prstGeom>
          <a:noFill/>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特措法に基づく要請内容などにかかる府民や事業者からの問い合わせに対応するため、</a:t>
            </a:r>
            <a:endPar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コールセンターを設置</a:t>
            </a:r>
            <a:endParaRPr kumimoji="1" lang="ja-JP" altLang="en-US"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510797" y="2340157"/>
            <a:ext cx="11312008" cy="310854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コールセンターの概要</a:t>
            </a: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開設時間：</a:t>
            </a: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平日９時３０分～１７時３０分</a:t>
            </a:r>
            <a:endParaRPr kumimoji="1" lang="en-US" altLang="ja-JP"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200" dirty="0">
                <a:latin typeface="游ゴシック" panose="020F0502020204030204"/>
                <a:ea typeface="游ゴシック" panose="020B0400000000000000" pitchFamily="50" charset="-128"/>
              </a:rPr>
              <a:t>　</a:t>
            </a:r>
            <a:endParaRPr kumimoji="1" lang="en-US" altLang="ja-JP" sz="2200" b="1" i="0" u="non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6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受付電話番号：０６ー</a:t>
            </a:r>
            <a:r>
              <a:rPr lang="ja-JP" altLang="en-US" sz="2800" b="1" u="sng" noProof="0" dirty="0" smtClean="0">
                <a:latin typeface="游ゴシック" panose="020F0502020204030204"/>
                <a:ea typeface="游ゴシック" panose="020B0400000000000000" pitchFamily="50" charset="-128"/>
              </a:rPr>
              <a:t>６１３１</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－６４０８</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en-US" altLang="ja-JP"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府ホームページ上にも</a:t>
            </a:r>
            <a:r>
              <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FAQ</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を</a:t>
            </a:r>
            <a:r>
              <a:rPr lang="ja-JP" altLang="en-US" sz="2200" smtClean="0">
                <a:latin typeface="游ゴシック" panose="020F0502020204030204"/>
                <a:ea typeface="游ゴシック" panose="020B0400000000000000" pitchFamily="50" charset="-128"/>
              </a:rPr>
              <a:t>掲載</a:t>
            </a:r>
            <a:endPar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スライド番号プレースホルダー 1"/>
          <p:cNvSpPr>
            <a:spLocks noGrp="1"/>
          </p:cNvSpPr>
          <p:nvPr>
            <p:ph type="sldNum" sz="quarter" idx="12"/>
          </p:nvPr>
        </p:nvSpPr>
        <p:spPr>
          <a:xfrm>
            <a:off x="10645254" y="6331564"/>
            <a:ext cx="108272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536553" y="411784"/>
            <a:ext cx="6563494" cy="52322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b="1" dirty="0">
                <a:latin typeface="游ゴシック" panose="020F0502020204030204"/>
                <a:ea typeface="游ゴシック" panose="020B0400000000000000" pitchFamily="50" charset="-128"/>
              </a:rPr>
              <a:t>特措法</a:t>
            </a:r>
            <a:r>
              <a:rPr lang="ja-JP" altLang="en-US" sz="2800" b="1" dirty="0" smtClean="0">
                <a:latin typeface="游ゴシック" panose="020F0502020204030204"/>
                <a:ea typeface="游ゴシック" panose="020B0400000000000000" pitchFamily="50" charset="-128"/>
              </a:rPr>
              <a:t>に基づく</a:t>
            </a:r>
            <a:r>
              <a:rPr kumimoji="1" lang="ja-JP" altLang="en-US" sz="2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要請等コールセンター</a:t>
            </a:r>
            <a:endPar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72501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78462" y="30185"/>
            <a:ext cx="10920821" cy="423449"/>
          </a:xfrm>
          <a:prstGeom prst="rect">
            <a:avLst/>
          </a:prstGeom>
          <a:noFill/>
          <a:ln w="28575">
            <a:noFill/>
          </a:ln>
        </p:spPr>
        <p:txBody>
          <a:bodyPr wrap="square" rtlCol="0">
            <a:spAutoFit/>
          </a:bodyPr>
          <a:lstStyle/>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３　実施</a:t>
            </a:r>
            <a:r>
              <a:rPr lang="ja-JP" altLang="en-US" sz="2000" b="1" dirty="0" smtClean="0"/>
              <a:t>内容</a:t>
            </a:r>
            <a:endParaRPr lang="ja-JP" altLang="en-US" sz="2000" b="1" dirty="0"/>
          </a:p>
        </p:txBody>
      </p:sp>
      <p:sp>
        <p:nvSpPr>
          <p:cNvPr id="16" name="正方形/長方形 15"/>
          <p:cNvSpPr/>
          <p:nvPr/>
        </p:nvSpPr>
        <p:spPr>
          <a:xfrm>
            <a:off x="286229" y="3755416"/>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286229" y="5008475"/>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286229" y="479478"/>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smtClean="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への呼びかけ</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09147" y="961502"/>
            <a:ext cx="11617270" cy="5424562"/>
          </a:xfrm>
          <a:prstGeom prst="rect">
            <a:avLst/>
          </a:prstGeom>
        </p:spPr>
        <p:txBody>
          <a:bodyPr wrap="square">
            <a:spAutoFit/>
          </a:bodyPr>
          <a:lstStyle/>
          <a:p>
            <a:pPr>
              <a:lnSpc>
                <a:spcPts val="2000"/>
              </a:lnSpc>
              <a:defRPr/>
            </a:pPr>
            <a:r>
              <a:rPr lang="ja-JP" altLang="en-US" b="1" dirty="0" smtClean="0"/>
              <a:t>○　感染</a:t>
            </a:r>
            <a:r>
              <a:rPr lang="ja-JP" altLang="en-US" b="1" dirty="0"/>
              <a:t>防止対策（３密の回避、マスク着用、手洗い、こまめな換気等）の</a:t>
            </a:r>
            <a:r>
              <a:rPr lang="ja-JP" altLang="en-US" b="1" dirty="0" smtClean="0"/>
              <a:t>徹底</a:t>
            </a:r>
            <a:endParaRPr lang="en-US" altLang="ja-JP" b="1" dirty="0" smtClean="0"/>
          </a:p>
          <a:p>
            <a:pPr>
              <a:lnSpc>
                <a:spcPts val="1200"/>
              </a:lnSpc>
              <a:defRPr/>
            </a:pPr>
            <a:endParaRPr lang="en-US" altLang="ja-JP" b="1" dirty="0" smtClean="0"/>
          </a:p>
          <a:p>
            <a:pPr>
              <a:lnSpc>
                <a:spcPts val="1500"/>
              </a:lnSpc>
              <a:defRPr/>
            </a:pPr>
            <a:r>
              <a:rPr lang="ja-JP" altLang="en-US" b="1" dirty="0"/>
              <a:t>○　</a:t>
            </a:r>
            <a:r>
              <a:rPr lang="ja-JP" altLang="en-US" b="1" dirty="0" smtClean="0"/>
              <a:t>早期の３回目のワクチン接種（高齢者は４回目）を</a:t>
            </a:r>
            <a:r>
              <a:rPr lang="ja-JP" altLang="en-US" b="1" dirty="0"/>
              <a:t>検討すること</a:t>
            </a:r>
            <a:r>
              <a:rPr lang="ja-JP" altLang="en-US" sz="1400" dirty="0" smtClean="0"/>
              <a:t>（法に基づかない働きかけ</a:t>
            </a:r>
            <a:r>
              <a:rPr lang="ja-JP" altLang="en-US" sz="1400" dirty="0"/>
              <a:t>）</a:t>
            </a:r>
            <a:endParaRPr lang="en-US" altLang="ja-JP" sz="1400" dirty="0"/>
          </a:p>
          <a:p>
            <a:pPr>
              <a:lnSpc>
                <a:spcPts val="1200"/>
              </a:lnSpc>
              <a:defRPr/>
            </a:pPr>
            <a:endParaRPr lang="en-US" altLang="ja-JP" sz="800" b="1" dirty="0"/>
          </a:p>
          <a:p>
            <a:pPr lvl="0">
              <a:defRPr/>
            </a:pPr>
            <a:r>
              <a:rPr lang="ja-JP" altLang="en-US" b="1" dirty="0"/>
              <a:t>○　</a:t>
            </a:r>
            <a:r>
              <a:rPr lang="ja-JP" altLang="en-US" b="1" dirty="0" smtClean="0"/>
              <a:t>自らの</a:t>
            </a:r>
            <a:r>
              <a:rPr lang="ja-JP" altLang="en-US" b="1" dirty="0"/>
              <a:t>命と健康を守るため、</a:t>
            </a:r>
            <a:r>
              <a:rPr lang="ja-JP" altLang="en-US" b="1" dirty="0" smtClean="0"/>
              <a:t>高齢者</a:t>
            </a:r>
            <a:r>
              <a:rPr lang="en-US" altLang="ja-JP" sz="1400" b="1" dirty="0" smtClean="0"/>
              <a:t>※1</a:t>
            </a:r>
            <a:r>
              <a:rPr lang="ja-JP" altLang="en-US" b="1" dirty="0" smtClean="0"/>
              <a:t>は、医療機関への通院、食料・衣料品・生活必需品の買い出し、</a:t>
            </a:r>
            <a:endParaRPr lang="en-US" altLang="ja-JP" b="1" dirty="0" smtClean="0"/>
          </a:p>
          <a:p>
            <a:pPr lvl="0">
              <a:defRPr/>
            </a:pPr>
            <a:r>
              <a:rPr lang="ja-JP" altLang="en-US" b="1" dirty="0"/>
              <a:t>　</a:t>
            </a:r>
            <a:r>
              <a:rPr lang="ja-JP" altLang="en-US" b="1" dirty="0" smtClean="0"/>
              <a:t>　必要な職場への出勤、屋外での運動や散歩など、生活や健康の維持のために必要なものを除き、</a:t>
            </a:r>
            <a:endParaRPr lang="en-US" altLang="ja-JP" b="1" dirty="0" smtClean="0"/>
          </a:p>
          <a:p>
            <a:pPr lvl="0">
              <a:defRPr/>
            </a:pPr>
            <a:r>
              <a:rPr lang="ja-JP" altLang="en-US" b="1" dirty="0"/>
              <a:t>　</a:t>
            </a:r>
            <a:r>
              <a:rPr lang="ja-JP" altLang="en-US" b="1" dirty="0" smtClean="0"/>
              <a:t>　不要不急の外出を控えること</a:t>
            </a:r>
            <a:r>
              <a:rPr lang="ja-JP" altLang="en-US" b="1" dirty="0"/>
              <a:t>　</a:t>
            </a:r>
            <a:r>
              <a:rPr lang="ja-JP" altLang="en-US" b="1" dirty="0" smtClean="0"/>
              <a:t>　　　</a:t>
            </a:r>
            <a:r>
              <a:rPr lang="ja-JP" altLang="en-US" sz="1400" dirty="0"/>
              <a:t>　</a:t>
            </a:r>
            <a:r>
              <a:rPr lang="en-US" altLang="ja-JP" sz="1200" dirty="0" smtClean="0"/>
              <a:t>※</a:t>
            </a:r>
            <a:r>
              <a:rPr lang="ja-JP" altLang="en-US" sz="1200" dirty="0" smtClean="0"/>
              <a:t>１　基礎</a:t>
            </a:r>
            <a:r>
              <a:rPr lang="ja-JP" altLang="en-US" sz="1200" dirty="0"/>
              <a:t>疾患のある方などの重症化リスクの高い方を</a:t>
            </a:r>
            <a:r>
              <a:rPr lang="ja-JP" altLang="en-US" sz="1200" dirty="0" smtClean="0"/>
              <a:t>含む</a:t>
            </a:r>
            <a:endParaRPr lang="en-US" altLang="ja-JP" sz="1200" b="1" dirty="0" smtClean="0"/>
          </a:p>
          <a:p>
            <a:pPr lvl="0">
              <a:lnSpc>
                <a:spcPts val="1680"/>
              </a:lnSpc>
              <a:defRPr/>
            </a:pPr>
            <a:r>
              <a:rPr lang="ja-JP" altLang="en-US" sz="1400" b="1" dirty="0"/>
              <a:t>　</a:t>
            </a:r>
            <a:r>
              <a:rPr lang="ja-JP" altLang="en-US" sz="1400" b="1" dirty="0" smtClean="0"/>
              <a:t>　　</a:t>
            </a:r>
            <a:endParaRPr lang="en-US" altLang="ja-JP" sz="1400" dirty="0"/>
          </a:p>
          <a:p>
            <a:pPr lvl="0">
              <a:lnSpc>
                <a:spcPts val="1200"/>
              </a:lnSpc>
              <a:defRPr/>
            </a:pPr>
            <a:r>
              <a:rPr lang="ja-JP" altLang="en-US" b="1" dirty="0" smtClean="0"/>
              <a:t>○</a:t>
            </a:r>
            <a:r>
              <a:rPr lang="ja-JP" altLang="en-US" b="1" dirty="0"/>
              <a:t>　</a:t>
            </a:r>
            <a:r>
              <a:rPr lang="ja-JP" altLang="en-US" b="1" dirty="0" smtClean="0"/>
              <a:t>高齢者</a:t>
            </a:r>
            <a:r>
              <a:rPr lang="en-US" altLang="ja-JP" sz="1400" b="1" dirty="0"/>
              <a:t>※1</a:t>
            </a:r>
            <a:r>
              <a:rPr lang="ja-JP" altLang="en-US" b="1" dirty="0" smtClean="0"/>
              <a:t>の</a:t>
            </a:r>
            <a:r>
              <a:rPr lang="ja-JP" altLang="en-US" b="1" dirty="0"/>
              <a:t>同居家族等、日常的</a:t>
            </a:r>
            <a:r>
              <a:rPr lang="ja-JP" altLang="en-US" b="1" dirty="0" smtClean="0"/>
              <a:t>に接する</a:t>
            </a:r>
            <a:r>
              <a:rPr lang="ja-JP" altLang="en-US" b="1" dirty="0"/>
              <a:t>方は、感染リスクが高い行動を控えること</a:t>
            </a:r>
            <a:endParaRPr lang="en-US" altLang="ja-JP" b="1" dirty="0"/>
          </a:p>
          <a:p>
            <a:pPr lvl="0">
              <a:lnSpc>
                <a:spcPts val="1200"/>
              </a:lnSpc>
              <a:defRPr/>
            </a:pPr>
            <a:endParaRPr lang="en-US" altLang="ja-JP" b="1" dirty="0"/>
          </a:p>
          <a:p>
            <a:pPr lvl="0">
              <a:lnSpc>
                <a:spcPts val="2000"/>
              </a:lnSpc>
              <a:defRPr/>
            </a:pPr>
            <a:r>
              <a:rPr lang="ja-JP" altLang="en-US" b="1" dirty="0" smtClean="0"/>
              <a:t>○　高齢者</a:t>
            </a:r>
            <a:r>
              <a:rPr lang="ja-JP" altLang="en-US" b="1" dirty="0"/>
              <a:t>施設での</a:t>
            </a:r>
            <a:r>
              <a:rPr lang="ja-JP" altLang="en-US" b="1" dirty="0" smtClean="0"/>
              <a:t>面会は原則自粛すること（面会する場合はオンラインでの面会など高齢者との接触を</a:t>
            </a:r>
            <a:endParaRPr lang="en-US" altLang="ja-JP" b="1" dirty="0" smtClean="0"/>
          </a:p>
          <a:p>
            <a:pPr lvl="0">
              <a:lnSpc>
                <a:spcPts val="2000"/>
              </a:lnSpc>
              <a:defRPr/>
            </a:pPr>
            <a:r>
              <a:rPr lang="ja-JP" altLang="en-US" b="1" dirty="0" smtClean="0"/>
              <a:t>　　行わない方法を検討すること）　</a:t>
            </a:r>
            <a:endParaRPr lang="en-US" altLang="ja-JP" b="1" dirty="0" smtClean="0"/>
          </a:p>
          <a:p>
            <a:pPr lvl="0">
              <a:lnSpc>
                <a:spcPts val="1200"/>
              </a:lnSpc>
              <a:defRPr/>
            </a:pPr>
            <a:endParaRPr lang="en-US" altLang="ja-JP" b="1" dirty="0" smtClean="0"/>
          </a:p>
          <a:p>
            <a:pPr lvl="0">
              <a:lnSpc>
                <a:spcPts val="2000"/>
              </a:lnSpc>
              <a:defRPr/>
            </a:pPr>
            <a:r>
              <a:rPr lang="ja-JP" altLang="en-US" b="1" dirty="0" smtClean="0"/>
              <a:t>○</a:t>
            </a:r>
            <a:r>
              <a:rPr lang="ja-JP" altLang="en-US" b="1" dirty="0"/>
              <a:t>　感染対策が徹底されていない飲食店等の利用を控えること</a:t>
            </a:r>
          </a:p>
          <a:p>
            <a:pPr lvl="0">
              <a:lnSpc>
                <a:spcPts val="1200"/>
              </a:lnSpc>
              <a:defRPr/>
            </a:pPr>
            <a:endParaRPr lang="ja-JP" altLang="en-US" b="1" dirty="0"/>
          </a:p>
          <a:p>
            <a:pPr lvl="0">
              <a:lnSpc>
                <a:spcPts val="2000"/>
              </a:lnSpc>
              <a:defRPr/>
            </a:pPr>
            <a:r>
              <a:rPr lang="ja-JP" altLang="en-US" b="1" dirty="0"/>
              <a:t>○　旅行等、都道府県間の移動は、感染防止対策を徹底するとともに、移動先での感染リスクの高い</a:t>
            </a:r>
          </a:p>
          <a:p>
            <a:pPr lvl="0">
              <a:lnSpc>
                <a:spcPts val="2000"/>
              </a:lnSpc>
              <a:defRPr/>
            </a:pPr>
            <a:r>
              <a:rPr lang="ja-JP" altLang="en-US" b="1" dirty="0"/>
              <a:t>　　行動を控える</a:t>
            </a:r>
            <a:r>
              <a:rPr lang="ja-JP" altLang="en-US" b="1" dirty="0" smtClean="0"/>
              <a:t>こと</a:t>
            </a:r>
            <a:endParaRPr lang="en-US" altLang="ja-JP" b="1" dirty="0" smtClean="0"/>
          </a:p>
          <a:p>
            <a:pPr lvl="0">
              <a:lnSpc>
                <a:spcPts val="2000"/>
              </a:lnSpc>
              <a:defRPr/>
            </a:pPr>
            <a:endParaRPr lang="en-US" altLang="ja-JP" dirty="0" smtClean="0"/>
          </a:p>
          <a:p>
            <a:pPr lvl="0">
              <a:lnSpc>
                <a:spcPts val="2000"/>
              </a:lnSpc>
              <a:defRPr/>
            </a:pPr>
            <a:r>
              <a:rPr lang="ja-JP" altLang="en-US" dirty="0" smtClean="0"/>
              <a:t>○　高齢者</a:t>
            </a:r>
            <a:r>
              <a:rPr lang="en-US" altLang="ja-JP" sz="1400" dirty="0"/>
              <a:t>※1</a:t>
            </a:r>
            <a:r>
              <a:rPr lang="ja-JP" altLang="en-US" dirty="0" smtClean="0"/>
              <a:t>の</a:t>
            </a:r>
            <a:r>
              <a:rPr lang="ja-JP" altLang="en-US" dirty="0"/>
              <a:t>同居家族が感染した場合、</a:t>
            </a:r>
            <a:r>
              <a:rPr lang="ja-JP" altLang="en-US" dirty="0" smtClean="0"/>
              <a:t>高齢者の</a:t>
            </a:r>
            <a:r>
              <a:rPr lang="ja-JP" altLang="en-US" dirty="0"/>
              <a:t>命を守るため</a:t>
            </a:r>
            <a:r>
              <a:rPr lang="ja-JP" altLang="en-US" dirty="0" smtClean="0"/>
              <a:t>、</a:t>
            </a:r>
            <a:r>
              <a:rPr lang="ja-JP" altLang="en-US" dirty="0"/>
              <a:t>感染対策が取れない方は、</a:t>
            </a:r>
            <a:r>
              <a:rPr lang="ja-JP" altLang="en-US" dirty="0" smtClean="0"/>
              <a:t>積極的に</a:t>
            </a:r>
            <a:endParaRPr lang="en-US" altLang="ja-JP" dirty="0" smtClean="0"/>
          </a:p>
          <a:p>
            <a:pPr lvl="0">
              <a:lnSpc>
                <a:spcPts val="2000"/>
              </a:lnSpc>
              <a:defRPr/>
            </a:pPr>
            <a:r>
              <a:rPr lang="ja-JP" altLang="en-US" dirty="0" smtClean="0"/>
              <a:t>　　宿泊療養</a:t>
            </a:r>
            <a:r>
              <a:rPr lang="ja-JP" altLang="en-US" dirty="0"/>
              <a:t>施設において療養</a:t>
            </a:r>
            <a:r>
              <a:rPr lang="ja-JP" altLang="en-US" dirty="0" smtClean="0"/>
              <a:t>すること</a:t>
            </a:r>
            <a:endParaRPr lang="en-US" altLang="ja-JP" strike="sngStrike" dirty="0" smtClean="0"/>
          </a:p>
          <a:p>
            <a:pPr>
              <a:lnSpc>
                <a:spcPts val="1200"/>
              </a:lnSpc>
              <a:defRPr/>
            </a:pPr>
            <a:endParaRPr lang="en-US" altLang="ja-JP" dirty="0" smtClean="0"/>
          </a:p>
          <a:p>
            <a:pPr>
              <a:lnSpc>
                <a:spcPts val="2000"/>
              </a:lnSpc>
              <a:defRPr/>
            </a:pPr>
            <a:r>
              <a:rPr lang="ja-JP" altLang="en-US" b="1" dirty="0" smtClean="0"/>
              <a:t>○</a:t>
            </a:r>
            <a:r>
              <a:rPr lang="ja-JP" altLang="en-US" b="1" dirty="0"/>
              <a:t>　</a:t>
            </a:r>
            <a:r>
              <a:rPr lang="ja-JP" altLang="en-US" dirty="0"/>
              <a:t>会食を行う際は、以下のルールを遵守すること</a:t>
            </a:r>
            <a:endParaRPr lang="en-US" altLang="ja-JP" dirty="0"/>
          </a:p>
          <a:p>
            <a:pPr lvl="0">
              <a:lnSpc>
                <a:spcPts val="2000"/>
              </a:lnSpc>
              <a:defRPr/>
            </a:pPr>
            <a:r>
              <a:rPr lang="ja-JP" altLang="en-US" dirty="0"/>
              <a:t>　　</a:t>
            </a:r>
            <a:r>
              <a:rPr lang="ja-JP" altLang="en-US" dirty="0" smtClean="0"/>
              <a:t>・</a:t>
            </a:r>
            <a:r>
              <a:rPr lang="ja-JP" altLang="en-US" dirty="0"/>
              <a:t>ゴールドステッカー認証店舗を推奨　</a:t>
            </a:r>
            <a:r>
              <a:rPr lang="ja-JP" altLang="en-US" dirty="0" smtClean="0"/>
              <a:t>・</a:t>
            </a:r>
            <a:r>
              <a:rPr lang="ja-JP" altLang="en-US" dirty="0"/>
              <a:t>マスク会食</a:t>
            </a:r>
            <a:r>
              <a:rPr lang="en-US" altLang="ja-JP" sz="1100" dirty="0" smtClean="0"/>
              <a:t>※</a:t>
            </a:r>
            <a:r>
              <a:rPr lang="ja-JP" altLang="en-US" sz="1100" dirty="0"/>
              <a:t>３</a:t>
            </a:r>
            <a:r>
              <a:rPr lang="ja-JP" altLang="en-US" dirty="0" smtClean="0"/>
              <a:t>の徹底　 </a:t>
            </a:r>
            <a:r>
              <a:rPr lang="en-US" altLang="ja-JP" sz="1200" spc="-150" dirty="0" smtClean="0"/>
              <a:t>※</a:t>
            </a:r>
            <a:r>
              <a:rPr lang="ja-JP" altLang="en-US" sz="1200" spc="-150" dirty="0"/>
              <a:t>３</a:t>
            </a:r>
            <a:r>
              <a:rPr lang="ja-JP" altLang="en-US" sz="1200" spc="-150" dirty="0" smtClean="0"/>
              <a:t>　疾患</a:t>
            </a:r>
            <a:r>
              <a:rPr lang="ja-JP" altLang="en-US" sz="1200" spc="-150" dirty="0"/>
              <a:t>等によりマスクの着用が困難な場合などはこの限りでない</a:t>
            </a:r>
            <a:r>
              <a:rPr lang="ja-JP" altLang="en-US" sz="1200" b="1" dirty="0"/>
              <a:t>　　</a:t>
            </a:r>
            <a:endParaRPr lang="en-US" altLang="ja-JP" dirty="0" smtClean="0"/>
          </a:p>
          <a:p>
            <a:pPr lvl="0">
              <a:lnSpc>
                <a:spcPts val="1500"/>
              </a:lnSpc>
              <a:defRPr/>
            </a:pPr>
            <a:endParaRPr lang="en-US" altLang="ja-JP" sz="800" dirty="0"/>
          </a:p>
        </p:txBody>
      </p:sp>
      <p:sp>
        <p:nvSpPr>
          <p:cNvPr id="3" name="正方形/長方形 2"/>
          <p:cNvSpPr/>
          <p:nvPr/>
        </p:nvSpPr>
        <p:spPr>
          <a:xfrm>
            <a:off x="399919" y="878755"/>
            <a:ext cx="11567964" cy="38993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2603745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9" name="テキスト ボックス 18"/>
          <p:cNvSpPr txBox="1"/>
          <p:nvPr/>
        </p:nvSpPr>
        <p:spPr>
          <a:xfrm>
            <a:off x="230388" y="2815750"/>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③</a:t>
            </a:r>
            <a:r>
              <a:rPr lang="ja-JP" altLang="en-US" sz="2400" b="1" u="sng" dirty="0" smtClean="0">
                <a:latin typeface="游ゴシック" panose="020F0502020204030204"/>
                <a:ea typeface="游ゴシック" panose="020B0400000000000000" pitchFamily="50" charset="-128"/>
              </a:rPr>
              <a:t>高齢者施設への要請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86054" y="1162609"/>
            <a:ext cx="11219737" cy="349006"/>
          </a:xfrm>
          <a:prstGeom prst="rect">
            <a:avLst/>
          </a:prstGeom>
        </p:spPr>
        <p:txBody>
          <a:bodyPr wrap="square">
            <a:spAutoFit/>
          </a:bodyPr>
          <a:lstStyle/>
          <a:p>
            <a:pPr lvl="0">
              <a:lnSpc>
                <a:spcPts val="2000"/>
              </a:lnSpc>
              <a:defRPr/>
            </a:pPr>
            <a:r>
              <a:rPr lang="ja-JP" altLang="en-US" b="1" dirty="0"/>
              <a:t>○高齢者施設の入所者等で希望する方へのワクチン接種（４回目接種）を、早期に完了すること </a:t>
            </a:r>
          </a:p>
        </p:txBody>
      </p:sp>
      <p:sp>
        <p:nvSpPr>
          <p:cNvPr id="9" name="正方形/長方形 8"/>
          <p:cNvSpPr/>
          <p:nvPr/>
        </p:nvSpPr>
        <p:spPr>
          <a:xfrm>
            <a:off x="340249" y="3215026"/>
            <a:ext cx="11511345" cy="295538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テキスト ボックス 11"/>
          <p:cNvSpPr txBox="1"/>
          <p:nvPr/>
        </p:nvSpPr>
        <p:spPr>
          <a:xfrm>
            <a:off x="230388" y="514027"/>
            <a:ext cx="11069867" cy="399276"/>
          </a:xfrm>
          <a:prstGeom prst="rect">
            <a:avLst/>
          </a:prstGeom>
          <a:noFill/>
          <a:ln w="19050">
            <a:noFill/>
          </a:ln>
        </p:spPr>
        <p:txBody>
          <a:bodyPr wrap="square" rtlCol="0">
            <a:spAutoFit/>
          </a:bodyPr>
          <a:lstStyle/>
          <a:p>
            <a:pPr lvl="0">
              <a:lnSpc>
                <a:spcPts val="2300"/>
              </a:lnSpc>
              <a:defRPr/>
            </a:pPr>
            <a:r>
              <a:rPr lang="ja-JP" altLang="en-US" sz="2400" b="1" dirty="0" smtClean="0">
                <a:latin typeface="游ゴシック" panose="020F0502020204030204"/>
                <a:ea typeface="游ゴシック" panose="020B0400000000000000" pitchFamily="50" charset="-128"/>
              </a:rPr>
              <a:t>②</a:t>
            </a:r>
            <a:r>
              <a:rPr lang="ja-JP" altLang="en-US" sz="2400" b="1" u="sng" dirty="0">
                <a:latin typeface="游ゴシック" panose="020F0502020204030204"/>
                <a:ea typeface="游ゴシック" panose="020B0400000000000000" pitchFamily="50" charset="-128"/>
              </a:rPr>
              <a:t>市町村</a:t>
            </a:r>
            <a:r>
              <a:rPr lang="ja-JP" altLang="en-US" sz="2400" b="1" u="sng" dirty="0" smtClean="0">
                <a:latin typeface="游ゴシック" panose="020F0502020204030204"/>
                <a:ea typeface="游ゴシック" panose="020B0400000000000000" pitchFamily="50" charset="-128"/>
              </a:rPr>
              <a:t>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14" name="正方形/長方形 13"/>
          <p:cNvSpPr/>
          <p:nvPr/>
        </p:nvSpPr>
        <p:spPr>
          <a:xfrm>
            <a:off x="486054" y="3384006"/>
            <a:ext cx="11219737" cy="2657138"/>
          </a:xfrm>
          <a:prstGeom prst="rect">
            <a:avLst/>
          </a:prstGeom>
        </p:spPr>
        <p:txBody>
          <a:bodyPr wrap="square">
            <a:spAutoFit/>
          </a:bodyPr>
          <a:lstStyle/>
          <a:p>
            <a:pPr lvl="0">
              <a:lnSpc>
                <a:spcPts val="2000"/>
              </a:lnSpc>
              <a:defRPr/>
            </a:pPr>
            <a:r>
              <a:rPr lang="ja-JP" altLang="en-US" b="1" dirty="0" smtClean="0"/>
              <a:t>○ 面会は</a:t>
            </a:r>
            <a:r>
              <a:rPr lang="ja-JP" altLang="en-US" b="1" dirty="0"/>
              <a:t>原則自粛する</a:t>
            </a:r>
            <a:r>
              <a:rPr lang="ja-JP" altLang="en-US" b="1" dirty="0" smtClean="0"/>
              <a:t>こと</a:t>
            </a:r>
            <a:r>
              <a:rPr lang="ja-JP" altLang="en-US" b="1" dirty="0"/>
              <a:t>（面会する場合はオンラインでの面会</a:t>
            </a:r>
            <a:r>
              <a:rPr lang="ja-JP" altLang="en-US" b="1" dirty="0" smtClean="0"/>
              <a:t>など高齢者</a:t>
            </a:r>
            <a:r>
              <a:rPr lang="ja-JP" altLang="en-US" b="1" dirty="0"/>
              <a:t>との接触を</a:t>
            </a:r>
            <a:r>
              <a:rPr lang="ja-JP" altLang="en-US" b="1" dirty="0" smtClean="0"/>
              <a:t>行わない方法</a:t>
            </a:r>
            <a:endParaRPr lang="en-US" altLang="ja-JP" b="1" dirty="0" smtClean="0"/>
          </a:p>
          <a:p>
            <a:pPr lvl="0">
              <a:lnSpc>
                <a:spcPts val="2000"/>
              </a:lnSpc>
              <a:defRPr/>
            </a:pPr>
            <a:r>
              <a:rPr lang="ja-JP" altLang="en-US" b="1" dirty="0" smtClean="0"/>
              <a:t>　を検討</a:t>
            </a:r>
            <a:r>
              <a:rPr lang="ja-JP" altLang="en-US" b="1" dirty="0"/>
              <a:t>すること</a:t>
            </a:r>
            <a:r>
              <a:rPr lang="ja-JP" altLang="en-US" b="1" dirty="0" smtClean="0"/>
              <a:t>）</a:t>
            </a:r>
            <a:endParaRPr lang="en-US" altLang="ja-JP" b="1" dirty="0" smtClean="0"/>
          </a:p>
          <a:p>
            <a:pPr lvl="0">
              <a:lnSpc>
                <a:spcPts val="1500"/>
              </a:lnSpc>
              <a:defRPr/>
            </a:pPr>
            <a:endParaRPr lang="en-US" altLang="ja-JP" b="1" dirty="0" smtClean="0"/>
          </a:p>
          <a:p>
            <a:pPr marL="285750" indent="-285750">
              <a:lnSpc>
                <a:spcPts val="2000"/>
              </a:lnSpc>
              <a:buFont typeface="游ゴシック" panose="020B0400000000000000" pitchFamily="50" charset="-128"/>
              <a:buChar char="○"/>
              <a:defRPr/>
            </a:pPr>
            <a:r>
              <a:rPr lang="ja-JP" altLang="en-US" b="1" dirty="0" smtClean="0"/>
              <a:t>入居系・居住系施設の従事者等への頻回検査（３日に１回）を実施すること</a:t>
            </a:r>
            <a:endParaRPr lang="en-US" altLang="ja-JP" b="1" dirty="0" smtClean="0"/>
          </a:p>
          <a:p>
            <a:pPr marL="285750" indent="-285750">
              <a:lnSpc>
                <a:spcPts val="1500"/>
              </a:lnSpc>
              <a:buFont typeface="游ゴシック" panose="020B0400000000000000" pitchFamily="50" charset="-128"/>
              <a:buChar char="○"/>
              <a:defRPr/>
            </a:pPr>
            <a:endParaRPr lang="en-US" altLang="ja-JP" b="1" dirty="0"/>
          </a:p>
          <a:p>
            <a:pPr marL="285750" indent="-285750">
              <a:lnSpc>
                <a:spcPts val="2000"/>
              </a:lnSpc>
              <a:buFont typeface="游ゴシック" panose="020B0400000000000000" pitchFamily="50" charset="-128"/>
              <a:buChar char="○"/>
              <a:defRPr/>
            </a:pPr>
            <a:r>
              <a:rPr lang="ja-JP" altLang="en-US" b="1" dirty="0" smtClean="0"/>
              <a:t>ワクチンの早期追加接種（４回目接種）に協力すること</a:t>
            </a:r>
            <a:endParaRPr lang="en-US" altLang="ja-JP" b="1" dirty="0" smtClean="0"/>
          </a:p>
          <a:p>
            <a:pPr>
              <a:lnSpc>
                <a:spcPts val="1500"/>
              </a:lnSpc>
              <a:defRPr/>
            </a:pPr>
            <a:endParaRPr lang="en-US" altLang="ja-JP" b="1" dirty="0"/>
          </a:p>
          <a:p>
            <a:pPr marL="285750" indent="-285750">
              <a:lnSpc>
                <a:spcPts val="2000"/>
              </a:lnSpc>
              <a:buFont typeface="游ゴシック" panose="020B0400000000000000" pitchFamily="50" charset="-128"/>
              <a:buChar char="○"/>
              <a:defRPr/>
            </a:pPr>
            <a:r>
              <a:rPr lang="ja-JP" altLang="en-US" b="1" dirty="0"/>
              <a:t>陽性者</a:t>
            </a:r>
            <a:r>
              <a:rPr lang="ja-JP" altLang="en-US" b="1" dirty="0" smtClean="0"/>
              <a:t>発生時の対応訓練実施など、施設における基本的な感染防止対策を強化・徹底すること</a:t>
            </a:r>
            <a:endParaRPr lang="en-US" altLang="ja-JP" b="1" dirty="0" smtClean="0"/>
          </a:p>
          <a:p>
            <a:pPr>
              <a:lnSpc>
                <a:spcPts val="1500"/>
              </a:lnSpc>
              <a:defRPr/>
            </a:pPr>
            <a:endParaRPr lang="en-US" altLang="ja-JP" b="1" dirty="0" smtClean="0"/>
          </a:p>
          <a:p>
            <a:pPr marL="285750" indent="-285750">
              <a:lnSpc>
                <a:spcPts val="2000"/>
              </a:lnSpc>
              <a:buFont typeface="游ゴシック" panose="020B0400000000000000" pitchFamily="50" charset="-128"/>
              <a:buChar char="○"/>
              <a:defRPr/>
            </a:pPr>
            <a:r>
              <a:rPr lang="ja-JP" altLang="en-US" b="1" dirty="0" smtClean="0"/>
              <a:t>施設</a:t>
            </a:r>
            <a:r>
              <a:rPr lang="ja-JP" altLang="en-US" b="1" dirty="0"/>
              <a:t>で陽性者や疑似症患者が発生した場合には、施設管理者は配置医師や連携医療機関、往診医療機関等と連携し速やかな</a:t>
            </a:r>
            <a:r>
              <a:rPr lang="ja-JP" altLang="en-US" b="1" dirty="0" smtClean="0"/>
              <a:t>治療に協力すること</a:t>
            </a:r>
            <a:endParaRPr lang="en-US" altLang="ja-JP" b="1" dirty="0" smtClean="0"/>
          </a:p>
        </p:txBody>
      </p:sp>
      <p:sp>
        <p:nvSpPr>
          <p:cNvPr id="15" name="正方形/長方形 14"/>
          <p:cNvSpPr/>
          <p:nvPr/>
        </p:nvSpPr>
        <p:spPr>
          <a:xfrm>
            <a:off x="340249" y="946527"/>
            <a:ext cx="11511345" cy="74060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409624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0" name="テキスト ボックス 9"/>
          <p:cNvSpPr txBox="1"/>
          <p:nvPr/>
        </p:nvSpPr>
        <p:spPr>
          <a:xfrm>
            <a:off x="165993" y="927684"/>
            <a:ext cx="11069867" cy="399276"/>
          </a:xfrm>
          <a:prstGeom prst="rect">
            <a:avLst/>
          </a:prstGeom>
          <a:noFill/>
          <a:ln w="19050">
            <a:noFill/>
          </a:ln>
        </p:spPr>
        <p:txBody>
          <a:bodyPr wrap="square" rtlCol="0">
            <a:spAutoFit/>
          </a:bodyPr>
          <a:lstStyle/>
          <a:p>
            <a:pPr marL="0" marR="0" lvl="0" indent="0" algn="l" defTabSz="914400" rtl="0" eaLnBrk="1" fontAlgn="auto" latinLnBrk="0" hangingPunct="1">
              <a:lnSpc>
                <a:spcPts val="2300"/>
              </a:lnSpc>
              <a:spcBef>
                <a:spcPts val="0"/>
              </a:spcBef>
              <a:spcAft>
                <a:spcPts val="0"/>
              </a:spcAft>
              <a:buClrTx/>
              <a:buSzTx/>
              <a:buFontTx/>
              <a:buNone/>
              <a:tabLst/>
              <a:defRPr/>
            </a:pPr>
            <a:r>
              <a:rPr lang="ja-JP" altLang="en-US" sz="2400" b="1" noProof="0" dirty="0">
                <a:latin typeface="游ゴシック" panose="020F0502020204030204"/>
                <a:ea typeface="游ゴシック" panose="020B0400000000000000" pitchFamily="50" charset="-128"/>
              </a:rPr>
              <a:t>④</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医療機関への要請</a:t>
            </a: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（特措法第</a:t>
            </a:r>
            <a:r>
              <a:rPr kumimoji="1" lang="en-US" altLang="ja-JP"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24</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条第９項に基づく）</a:t>
            </a:r>
            <a:endParaRPr kumimoji="1" lang="ja-JP" altLang="en-US"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11" name="正方形/長方形 10"/>
          <p:cNvSpPr/>
          <p:nvPr/>
        </p:nvSpPr>
        <p:spPr>
          <a:xfrm>
            <a:off x="360366" y="1842679"/>
            <a:ext cx="11330419" cy="2657138"/>
          </a:xfrm>
          <a:prstGeom prst="rect">
            <a:avLst/>
          </a:prstGeom>
        </p:spPr>
        <p:txBody>
          <a:bodyPr wrap="square">
            <a:spAutoFit/>
          </a:bodyPr>
          <a:lstStyle/>
          <a:p>
            <a:pPr marL="342900" lvl="0" indent="-342900">
              <a:lnSpc>
                <a:spcPts val="2000"/>
              </a:lnSpc>
              <a:buFont typeface="游ゴシック" panose="020B0400000000000000" pitchFamily="50" charset="-128"/>
              <a:buChar char="○"/>
              <a:defRPr/>
            </a:pPr>
            <a:r>
              <a:rPr lang="ja-JP" altLang="en-US" b="1" dirty="0" smtClean="0"/>
              <a:t>基本的</a:t>
            </a:r>
            <a:r>
              <a:rPr lang="ja-JP" altLang="en-US" b="1" dirty="0"/>
              <a:t>な感染防止対策を強化・徹底するとともに、自院入院患者が陽性と判明した場合は、当該医療機関</a:t>
            </a:r>
            <a:r>
              <a:rPr lang="ja-JP" altLang="en-US" b="1" dirty="0" smtClean="0"/>
              <a:t>で原疾患</a:t>
            </a:r>
            <a:r>
              <a:rPr lang="ja-JP" altLang="en-US" b="1" dirty="0"/>
              <a:t>とあわせコロナ治療を継続すること</a:t>
            </a: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lang="en-US" altLang="ja-JP" b="1" dirty="0" smtClean="0">
              <a:latin typeface="游ゴシック" panose="020F0502020204030204"/>
              <a:ea typeface="游ゴシック" panose="020B0400000000000000" pitchFamily="50" charset="-128"/>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lang="ja-JP" altLang="en-US" b="1" dirty="0" smtClean="0">
                <a:latin typeface="游ゴシック" panose="020F0502020204030204"/>
                <a:ea typeface="游ゴシック" panose="020B0400000000000000" pitchFamily="50" charset="-128"/>
              </a:rPr>
              <a:t>連携</a:t>
            </a:r>
            <a:r>
              <a:rPr lang="ja-JP" altLang="en-US" b="1" dirty="0">
                <a:latin typeface="游ゴシック" panose="020F0502020204030204"/>
                <a:ea typeface="游ゴシック" panose="020B0400000000000000" pitchFamily="50" charset="-128"/>
              </a:rPr>
              <a:t>医療</a:t>
            </a:r>
            <a:r>
              <a:rPr lang="ja-JP" altLang="en-US" b="1" dirty="0" smtClean="0">
                <a:latin typeface="游ゴシック" panose="020F0502020204030204"/>
                <a:ea typeface="游ゴシック" panose="020B0400000000000000" pitchFamily="50" charset="-128"/>
              </a:rPr>
              <a:t>機関・往診医療機関等は、高齢者施設に対するワクチンの早期追加接種（４回目接種）に協力すること</a:t>
            </a:r>
            <a:endParaRPr lang="en-US" altLang="ja-JP" b="1" dirty="0" smtClean="0">
              <a:latin typeface="游ゴシック" panose="020F0502020204030204"/>
              <a:ea typeface="游ゴシック" panose="020B0400000000000000" pitchFamily="50" charset="-128"/>
            </a:endParaRPr>
          </a:p>
          <a:p>
            <a:pPr marR="0" lvl="0" algn="l" defTabSz="914400" rtl="0" eaLnBrk="1" fontAlgn="auto" latinLnBrk="0" hangingPunct="1">
              <a:lnSpc>
                <a:spcPts val="2000"/>
              </a:lnSpc>
              <a:spcBef>
                <a:spcPts val="0"/>
              </a:spcBef>
              <a:spcAft>
                <a:spcPts val="0"/>
              </a:spcAft>
              <a:buClrTx/>
              <a:buSzTx/>
              <a:tabLst/>
              <a:defRPr/>
            </a:pPr>
            <a:endParaRPr kumimoji="1" lang="en-US" altLang="ja-JP"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地域の中核的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な医療機関や往診医療機関は、保健所</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から高齢者施設への往診</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依頼があった場合には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endParaRPr lang="en-US" altLang="ja-JP" dirty="0">
              <a:latin typeface="游ゴシック" panose="020F0502020204030204"/>
              <a:ea typeface="游ゴシック" panose="020B0400000000000000" pitchFamily="50" charset="-128"/>
            </a:endParaRPr>
          </a:p>
          <a:p>
            <a:pPr marR="0" lvl="0" algn="l" defTabSz="914400" rtl="0" eaLnBrk="1" fontAlgn="auto" latinLnBrk="0" hangingPunct="1">
              <a:lnSpc>
                <a:spcPts val="2000"/>
              </a:lnSpc>
              <a:spcBef>
                <a:spcPts val="0"/>
              </a:spcBef>
              <a:spcAft>
                <a:spcPts val="0"/>
              </a:spcAft>
              <a:buClrTx/>
              <a:buSzTx/>
              <a:tabLst/>
              <a:defRPr/>
            </a:pPr>
            <a:r>
              <a:rPr lang="en-US" altLang="ja-JP" noProof="0" dirty="0" smtClean="0">
                <a:latin typeface="游ゴシック" panose="020F0502020204030204"/>
                <a:ea typeface="游ゴシック" panose="020B0400000000000000" pitchFamily="50" charset="-128"/>
              </a:rPr>
              <a:t>     </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単位での往診体制の確保など協力を行う</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kumimoji="1" lang="ja-JP" altLang="en-US" sz="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の感染症の中核的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な医療機関等は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、高齢者施設</a:t>
            </a:r>
            <a:r>
              <a:rPr lang="ja-JP" altLang="en-US" dirty="0">
                <a:latin typeface="游ゴシック" panose="020F0502020204030204"/>
                <a:ea typeface="游ゴシック" panose="020B0400000000000000" pitchFamily="50" charset="-128"/>
              </a:rPr>
              <a:t>等</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制御の</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支援を</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推進する</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p:txBody>
      </p:sp>
      <p:sp>
        <p:nvSpPr>
          <p:cNvPr id="13" name="正方形/長方形 12"/>
          <p:cNvSpPr/>
          <p:nvPr/>
        </p:nvSpPr>
        <p:spPr>
          <a:xfrm>
            <a:off x="360366" y="1663434"/>
            <a:ext cx="11549775" cy="150781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157332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127714" y="265889"/>
            <a:ext cx="11069867" cy="682238"/>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⑤</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noProof="0" dirty="0">
                <a:latin typeface="游ゴシック" panose="020F0502020204030204"/>
                <a:ea typeface="游ゴシック" panose="020B0400000000000000" pitchFamily="50" charset="-128"/>
              </a:rPr>
              <a:t>要請</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3" name="正方形/長方形 12"/>
          <p:cNvSpPr/>
          <p:nvPr/>
        </p:nvSpPr>
        <p:spPr>
          <a:xfrm>
            <a:off x="320193" y="742153"/>
            <a:ext cx="12306595" cy="2913618"/>
          </a:xfrm>
          <a:prstGeom prst="rect">
            <a:avLst/>
          </a:prstGeom>
        </p:spPr>
        <p:txBody>
          <a:bodyPr wrap="square">
            <a:spAutoFit/>
          </a:bodyPr>
          <a:lstStyle/>
          <a:p>
            <a:pPr>
              <a:lnSpc>
                <a:spcPts val="2000"/>
              </a:lnSpc>
              <a:defRPr/>
            </a:pPr>
            <a:r>
              <a:rPr lang="ja-JP" altLang="en-US" b="1" dirty="0"/>
              <a:t>○　早期</a:t>
            </a:r>
            <a:r>
              <a:rPr lang="ja-JP" altLang="en-US" b="1" dirty="0" smtClean="0"/>
              <a:t>の３回目のワクチン接種を</a:t>
            </a:r>
            <a:r>
              <a:rPr lang="ja-JP" altLang="en-US" b="1" dirty="0"/>
              <a:t>検討するよう周知徹底すること</a:t>
            </a:r>
            <a:r>
              <a:rPr lang="ja-JP" altLang="en-US" sz="1400" dirty="0" smtClean="0"/>
              <a:t>（法に基づかない働きかけ）</a:t>
            </a:r>
            <a:endParaRPr lang="en-US" altLang="ja-JP" sz="1400" dirty="0" smtClean="0"/>
          </a:p>
          <a:p>
            <a:pPr>
              <a:lnSpc>
                <a:spcPts val="2000"/>
              </a:lnSpc>
              <a:defRPr/>
            </a:pPr>
            <a:endParaRPr lang="en-US" altLang="ja-JP" b="1" dirty="0"/>
          </a:p>
          <a:p>
            <a:pPr>
              <a:lnSpc>
                <a:spcPts val="2000"/>
              </a:lnSpc>
              <a:defRPr/>
            </a:pPr>
            <a:r>
              <a:rPr lang="ja-JP" altLang="en-US" b="1" dirty="0"/>
              <a:t>○　発熱等の症状がある学生は、登校や活動参加を控えるよう、周知徹底すること</a:t>
            </a:r>
          </a:p>
          <a:p>
            <a:pPr>
              <a:lnSpc>
                <a:spcPts val="2000"/>
              </a:lnSpc>
              <a:defRPr/>
            </a:pPr>
            <a:endParaRPr lang="ja-JP" altLang="en-US" b="1" dirty="0"/>
          </a:p>
          <a:p>
            <a:pPr>
              <a:lnSpc>
                <a:spcPts val="2000"/>
              </a:lnSpc>
              <a:defRPr/>
            </a:pPr>
            <a:r>
              <a:rPr lang="ja-JP" altLang="en-US" b="1" dirty="0"/>
              <a:t>○　学生に対し、感染リスクの高い以下の行動について感染防止対策を徹底すること</a:t>
            </a:r>
          </a:p>
          <a:p>
            <a:pPr>
              <a:lnSpc>
                <a:spcPts val="2000"/>
              </a:lnSpc>
              <a:defRPr/>
            </a:pPr>
            <a:r>
              <a:rPr lang="ja-JP" altLang="en-US" b="1" dirty="0"/>
              <a:t>　　　・　旅行や、自宅・友人宅での飲み会</a:t>
            </a:r>
          </a:p>
          <a:p>
            <a:pPr>
              <a:lnSpc>
                <a:spcPts val="2000"/>
              </a:lnSpc>
              <a:defRPr/>
            </a:pPr>
            <a:r>
              <a:rPr lang="ja-JP" altLang="en-US" b="1" dirty="0"/>
              <a:t>　　　・　部活動や課外活動における感染リスクの高い活動（合宿等）や前後の</a:t>
            </a:r>
            <a:r>
              <a:rPr lang="ja-JP" altLang="en-US" b="1" dirty="0" smtClean="0"/>
              <a:t>会食</a:t>
            </a:r>
            <a:endParaRPr lang="en-US" altLang="ja-JP" b="1" dirty="0" smtClean="0"/>
          </a:p>
          <a:p>
            <a:pPr>
              <a:lnSpc>
                <a:spcPts val="1300"/>
              </a:lnSpc>
              <a:defRPr/>
            </a:pPr>
            <a:endParaRPr lang="en-US" altLang="ja-JP" b="1" dirty="0" smtClean="0"/>
          </a:p>
          <a:p>
            <a:pPr>
              <a:lnSpc>
                <a:spcPts val="2000"/>
              </a:lnSpc>
              <a:defRPr/>
            </a:pPr>
            <a:r>
              <a:rPr lang="ja-JP" altLang="en-US" b="1" dirty="0"/>
              <a:t>○　療養</a:t>
            </a:r>
            <a:r>
              <a:rPr lang="ja-JP" altLang="en-US" b="1" dirty="0" smtClean="0"/>
              <a:t>証明・陰性証明の</a:t>
            </a:r>
            <a:r>
              <a:rPr lang="ja-JP" altLang="en-US" b="1" dirty="0"/>
              <a:t>提出を求めない</a:t>
            </a:r>
            <a:r>
              <a:rPr lang="ja-JP" altLang="en-US" b="1" dirty="0" smtClean="0"/>
              <a:t>こと</a:t>
            </a:r>
            <a:endParaRPr lang="en-US" altLang="ja-JP" b="1" dirty="0"/>
          </a:p>
          <a:p>
            <a:pPr>
              <a:lnSpc>
                <a:spcPts val="2000"/>
              </a:lnSpc>
              <a:defRPr/>
            </a:pPr>
            <a:endParaRPr lang="en-US" altLang="ja-JP" b="1" strike="sngStrike" dirty="0" smtClean="0"/>
          </a:p>
          <a:p>
            <a:pPr>
              <a:lnSpc>
                <a:spcPts val="2000"/>
              </a:lnSpc>
              <a:defRPr/>
            </a:pPr>
            <a:r>
              <a:rPr lang="ja-JP" altLang="en-US" spc="-100" dirty="0" smtClean="0"/>
              <a:t>○　</a:t>
            </a:r>
            <a:r>
              <a:rPr lang="ja-JP" altLang="en-US" dirty="0" smtClean="0"/>
              <a:t>学生寮における感染防止策などについて、学生に注意喚起を徹底すること</a:t>
            </a:r>
            <a:endParaRPr lang="en-US" altLang="ja-JP" dirty="0" smtClean="0"/>
          </a:p>
        </p:txBody>
      </p:sp>
      <p:sp>
        <p:nvSpPr>
          <p:cNvPr id="9" name="正方形/長方形 8"/>
          <p:cNvSpPr/>
          <p:nvPr/>
        </p:nvSpPr>
        <p:spPr>
          <a:xfrm>
            <a:off x="286227" y="701750"/>
            <a:ext cx="11806900" cy="236772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正方形/長方形 9"/>
          <p:cNvSpPr/>
          <p:nvPr/>
        </p:nvSpPr>
        <p:spPr>
          <a:xfrm>
            <a:off x="332008" y="4214953"/>
            <a:ext cx="11859992" cy="2528897"/>
          </a:xfrm>
          <a:prstGeom prst="rect">
            <a:avLst/>
          </a:prstGeom>
        </p:spPr>
        <p:txBody>
          <a:bodyPr wrap="square">
            <a:spAutoFit/>
          </a:bodyPr>
          <a:lstStyle/>
          <a:p>
            <a:pPr>
              <a:lnSpc>
                <a:spcPts val="1500"/>
              </a:lnSpc>
              <a:defRPr/>
            </a:pPr>
            <a:r>
              <a:rPr lang="ja-JP" altLang="en-US" b="1" dirty="0"/>
              <a:t>○　</a:t>
            </a:r>
            <a:r>
              <a:rPr lang="ja-JP" altLang="en-US" b="1" dirty="0" smtClean="0"/>
              <a:t>早期の３回目のワクチン接種を</a:t>
            </a:r>
            <a:r>
              <a:rPr lang="ja-JP" altLang="en-US" b="1" dirty="0"/>
              <a:t>検討するよう周知徹底する</a:t>
            </a:r>
            <a:r>
              <a:rPr lang="ja-JP" altLang="en-US" b="1" dirty="0" smtClean="0"/>
              <a:t>こと</a:t>
            </a:r>
            <a:r>
              <a:rPr lang="ja-JP" altLang="en-US" sz="1400" dirty="0" smtClean="0"/>
              <a:t>（法に基づかない働きかけ）</a:t>
            </a:r>
            <a:endParaRPr lang="en-US" altLang="ja-JP" sz="1400" dirty="0" smtClean="0"/>
          </a:p>
          <a:p>
            <a:pPr>
              <a:lnSpc>
                <a:spcPts val="1500"/>
              </a:lnSpc>
              <a:defRPr/>
            </a:pPr>
            <a:endParaRPr lang="en-US" altLang="ja-JP" sz="1400" dirty="0" smtClean="0"/>
          </a:p>
          <a:p>
            <a:pPr>
              <a:lnSpc>
                <a:spcPts val="1500"/>
              </a:lnSpc>
              <a:defRPr/>
            </a:pPr>
            <a:r>
              <a:rPr lang="ja-JP" altLang="en-US" b="1" dirty="0"/>
              <a:t>○　</a:t>
            </a:r>
            <a:r>
              <a:rPr lang="ja-JP" altLang="en-US" b="1" dirty="0" smtClean="0"/>
              <a:t>療養証明・陰性証明の</a:t>
            </a:r>
            <a:r>
              <a:rPr lang="ja-JP" altLang="en-US" b="1" dirty="0"/>
              <a:t>提出を求めないよう周知徹底すること</a:t>
            </a:r>
          </a:p>
          <a:p>
            <a:pPr>
              <a:lnSpc>
                <a:spcPts val="1500"/>
              </a:lnSpc>
              <a:defRPr/>
            </a:pPr>
            <a:endParaRPr lang="en-US" altLang="ja-JP" sz="1400" dirty="0"/>
          </a:p>
          <a:p>
            <a:pPr>
              <a:lnSpc>
                <a:spcPts val="1500"/>
              </a:lnSpc>
              <a:defRPr/>
            </a:pPr>
            <a:r>
              <a:rPr lang="ja-JP" altLang="en-US" b="1" dirty="0" smtClean="0"/>
              <a:t>○</a:t>
            </a:r>
            <a:r>
              <a:rPr lang="ja-JP" altLang="en-US" b="1" spc="-100" dirty="0"/>
              <a:t>　</a:t>
            </a:r>
            <a:r>
              <a:rPr lang="ja-JP" altLang="en-US" spc="-100" dirty="0" smtClean="0"/>
              <a:t>在宅勤務（テレワーク）の活用</a:t>
            </a:r>
            <a:r>
              <a:rPr lang="ja-JP" altLang="en-US" spc="-100" dirty="0"/>
              <a:t>、</a:t>
            </a:r>
            <a:r>
              <a:rPr lang="ja-JP" altLang="en-US" spc="-100" dirty="0" smtClean="0"/>
              <a:t>時差出勤、自転車通勤等、人との接触を低減する取組みを進めること</a:t>
            </a:r>
            <a:endParaRPr lang="en-US" altLang="ja-JP" spc="-100" dirty="0" smtClean="0"/>
          </a:p>
          <a:p>
            <a:pPr>
              <a:lnSpc>
                <a:spcPts val="1500"/>
              </a:lnSpc>
              <a:defRPr/>
            </a:pPr>
            <a:endParaRPr lang="en-US" altLang="ja-JP" spc="-100" dirty="0"/>
          </a:p>
          <a:p>
            <a:pPr>
              <a:lnSpc>
                <a:spcPts val="1500"/>
              </a:lnSpc>
              <a:defRPr/>
            </a:pPr>
            <a:r>
              <a:rPr lang="ja-JP" altLang="en-US" spc="-100" dirty="0" smtClean="0"/>
              <a:t>○　休憩室、喫煙所、更衣室などでマスクを外した会話を控えること</a:t>
            </a:r>
            <a:endParaRPr lang="en-US" altLang="ja-JP" spc="-100" dirty="0" smtClean="0"/>
          </a:p>
          <a:p>
            <a:pPr>
              <a:lnSpc>
                <a:spcPts val="1500"/>
              </a:lnSpc>
              <a:defRPr/>
            </a:pPr>
            <a:endParaRPr lang="en-US" altLang="ja-JP" spc="-100" dirty="0" smtClean="0"/>
          </a:p>
          <a:p>
            <a:pPr>
              <a:lnSpc>
                <a:spcPts val="2000"/>
              </a:lnSpc>
              <a:defRPr/>
            </a:pPr>
            <a:r>
              <a:rPr lang="ja-JP" altLang="en-US" spc="-100" dirty="0" smtClean="0"/>
              <a:t>○　高齢者や基礎疾患を有する方等、重症化リスクのある従業者、妊娠している従業者、同居家族に該当者がいる</a:t>
            </a:r>
            <a:endParaRPr lang="en-US" altLang="ja-JP" spc="-100" dirty="0" smtClean="0"/>
          </a:p>
          <a:p>
            <a:pPr>
              <a:lnSpc>
                <a:spcPts val="2000"/>
              </a:lnSpc>
              <a:defRPr/>
            </a:pPr>
            <a:r>
              <a:rPr lang="en-US" altLang="ja-JP" spc="-100" dirty="0"/>
              <a:t> </a:t>
            </a:r>
            <a:r>
              <a:rPr lang="en-US" altLang="ja-JP" spc="-100" dirty="0" smtClean="0"/>
              <a:t>       </a:t>
            </a:r>
            <a:r>
              <a:rPr lang="ja-JP" altLang="en-US" spc="-100" dirty="0" smtClean="0"/>
              <a:t>従業者について、テレワークや時差出勤等の配慮を行うこと</a:t>
            </a:r>
            <a:endParaRPr lang="en-US" altLang="ja-JP" spc="-100" dirty="0" smtClean="0"/>
          </a:p>
          <a:p>
            <a:pPr>
              <a:lnSpc>
                <a:spcPts val="1500"/>
              </a:lnSpc>
              <a:defRPr/>
            </a:pPr>
            <a:endParaRPr lang="en-US" altLang="ja-JP" spc="-100" dirty="0" smtClean="0"/>
          </a:p>
          <a:p>
            <a:pPr>
              <a:lnSpc>
                <a:spcPts val="1500"/>
              </a:lnSpc>
              <a:defRPr/>
            </a:pPr>
            <a:r>
              <a:rPr lang="ja-JP" altLang="en-US" spc="-100" dirty="0" smtClean="0"/>
              <a:t>○　業種別ガイドラインを遵守すること</a:t>
            </a:r>
            <a:endParaRPr lang="en-US" altLang="ja-JP" spc="-100" dirty="0" smtClean="0"/>
          </a:p>
        </p:txBody>
      </p:sp>
      <p:sp>
        <p:nvSpPr>
          <p:cNvPr id="11" name="テキスト ボックス 10"/>
          <p:cNvSpPr txBox="1"/>
          <p:nvPr/>
        </p:nvSpPr>
        <p:spPr>
          <a:xfrm>
            <a:off x="127714" y="3667316"/>
            <a:ext cx="11069867" cy="399276"/>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⑥</a:t>
            </a:r>
            <a:r>
              <a:rPr lang="ja-JP" altLang="en-US" sz="2400" b="1" u="sng" dirty="0" smtClean="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p:txBody>
      </p:sp>
      <p:sp>
        <p:nvSpPr>
          <p:cNvPr id="12" name="正方形/長方形 11"/>
          <p:cNvSpPr/>
          <p:nvPr/>
        </p:nvSpPr>
        <p:spPr>
          <a:xfrm>
            <a:off x="286227" y="4128674"/>
            <a:ext cx="11806900" cy="76252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206307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491098"/>
            <a:ext cx="2743200" cy="365125"/>
          </a:xfrm>
        </p:spPr>
        <p:txBody>
          <a:bodyPr/>
          <a:lstStyle/>
          <a:p>
            <a:fld id="{38329C25-BD09-4AEE-90D6-E5269A43C3B5}" type="slidenum">
              <a:rPr kumimoji="1" lang="ja-JP" altLang="en-US" sz="2000" smtClean="0">
                <a:solidFill>
                  <a:schemeClr val="tx1"/>
                </a:solidFill>
              </a:rPr>
              <a:t>6</a:t>
            </a:fld>
            <a:endParaRPr kumimoji="1" lang="ja-JP" altLang="en-US" sz="2000" dirty="0">
              <a:solidFill>
                <a:schemeClr val="tx1"/>
              </a:solidFill>
            </a:endParaRPr>
          </a:p>
        </p:txBody>
      </p:sp>
      <p:sp>
        <p:nvSpPr>
          <p:cNvPr id="19" name="テキスト ボックス 18"/>
          <p:cNvSpPr txBox="1"/>
          <p:nvPr/>
        </p:nvSpPr>
        <p:spPr>
          <a:xfrm>
            <a:off x="196889" y="203719"/>
            <a:ext cx="8614918" cy="461665"/>
          </a:xfrm>
          <a:prstGeom prst="rect">
            <a:avLst/>
          </a:prstGeom>
          <a:noFill/>
          <a:ln w="19050">
            <a:noFill/>
          </a:ln>
        </p:spPr>
        <p:txBody>
          <a:bodyPr wrap="square" rtlCol="0">
            <a:spAutoFit/>
          </a:bodyPr>
          <a:lstStyle/>
          <a:p>
            <a:r>
              <a:rPr lang="ja-JP" altLang="en-US" sz="2400" b="1" dirty="0"/>
              <a:t>⑦</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287756" y="662099"/>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smtClean="0"/>
              <a:t>主催者等に</a:t>
            </a:r>
            <a:r>
              <a:rPr lang="ja-JP" altLang="en-US" sz="2000" b="1" u="sng" dirty="0"/>
              <a:t>対し</a:t>
            </a:r>
            <a:r>
              <a:rPr lang="ja-JP" altLang="en-US" sz="2000" b="1" u="sng" dirty="0" smtClean="0"/>
              <a:t>、府全域を対象に、以下の開催制限を要請</a:t>
            </a:r>
            <a:endParaRPr lang="en-US" altLang="ja-JP" sz="2000" b="1" u="sng" dirty="0"/>
          </a:p>
        </p:txBody>
      </p:sp>
      <p:sp>
        <p:nvSpPr>
          <p:cNvPr id="2" name="正方形/長方形 1"/>
          <p:cNvSpPr/>
          <p:nvPr/>
        </p:nvSpPr>
        <p:spPr>
          <a:xfrm>
            <a:off x="8106171" y="267006"/>
            <a:ext cx="3682418" cy="515479"/>
          </a:xfrm>
          <a:prstGeom prst="rect">
            <a:avLst/>
          </a:prstGeom>
        </p:spPr>
        <p:txBody>
          <a:bodyPr wrap="none">
            <a:spAutoFit/>
          </a:bodyPr>
          <a:lstStyle/>
          <a:p>
            <a:pPr lvl="0">
              <a:lnSpc>
                <a:spcPts val="2300"/>
              </a:lnSpc>
              <a:defRPr/>
            </a:pPr>
            <a:r>
              <a:rPr lang="ja-JP" altLang="en-US" dirty="0" smtClean="0"/>
              <a:t>（特措法第</a:t>
            </a:r>
            <a:r>
              <a:rPr lang="en-US" altLang="ja-JP" dirty="0" smtClean="0"/>
              <a:t>24</a:t>
            </a:r>
            <a:r>
              <a:rPr lang="ja-JP" altLang="en-US" dirty="0" smtClean="0"/>
              <a:t>条第９項に基づく）</a:t>
            </a:r>
            <a:endParaRPr lang="ja-JP" altLang="en-US" u="sng" dirty="0"/>
          </a:p>
        </p:txBody>
      </p:sp>
      <p:sp>
        <p:nvSpPr>
          <p:cNvPr id="11" name="テキスト ボックス 10"/>
          <p:cNvSpPr txBox="1"/>
          <p:nvPr/>
        </p:nvSpPr>
        <p:spPr>
          <a:xfrm>
            <a:off x="287756" y="1659870"/>
            <a:ext cx="12104382" cy="5109091"/>
          </a:xfrm>
          <a:prstGeom prst="rect">
            <a:avLst/>
          </a:prstGeom>
          <a:noFill/>
          <a:ln w="19050">
            <a:noFill/>
          </a:ln>
        </p:spPr>
        <p:txBody>
          <a:bodyPr wrap="square" rtlCol="0">
            <a:spAutoFit/>
          </a:bodyPr>
          <a:lstStyle/>
          <a:p>
            <a:endParaRPr lang="en-US" altLang="ja-JP" dirty="0" smtClean="0"/>
          </a:p>
          <a:p>
            <a:endParaRPr kumimoji="1" lang="en-US" altLang="ja-JP" b="1" u="sng" dirty="0" smtClean="0"/>
          </a:p>
          <a:p>
            <a:pPr>
              <a:lnSpc>
                <a:spcPts val="2100"/>
              </a:lnSpc>
            </a:pPr>
            <a:endParaRPr lang="en-US" altLang="ja-JP" sz="1400" b="1" dirty="0" smtClean="0"/>
          </a:p>
          <a:p>
            <a:pPr>
              <a:lnSpc>
                <a:spcPts val="2100"/>
              </a:lnSpc>
            </a:pPr>
            <a:r>
              <a:rPr lang="ja-JP" altLang="en-US" sz="1600" b="1" dirty="0"/>
              <a:t>　</a:t>
            </a:r>
            <a:endParaRPr lang="en-US" altLang="ja-JP" sz="1600" b="1" dirty="0" smtClean="0"/>
          </a:p>
          <a:p>
            <a:pPr>
              <a:lnSpc>
                <a:spcPts val="2300"/>
              </a:lnSpc>
            </a:pPr>
            <a:r>
              <a:rPr lang="ja-JP" altLang="en-US" sz="1600" b="1" dirty="0"/>
              <a:t>　</a:t>
            </a:r>
            <a:r>
              <a:rPr lang="ja-JP" altLang="en-US" sz="1600" b="1" dirty="0" smtClean="0"/>
              <a:t>　</a:t>
            </a:r>
            <a:endParaRPr lang="en-US" altLang="ja-JP" sz="1600" b="1" dirty="0" smtClean="0"/>
          </a:p>
          <a:p>
            <a:pPr>
              <a:lnSpc>
                <a:spcPts val="2300"/>
              </a:lnSpc>
            </a:pPr>
            <a:r>
              <a:rPr lang="en-US" altLang="ja-JP" sz="1600" b="1" dirty="0"/>
              <a:t> </a:t>
            </a:r>
            <a:r>
              <a:rPr lang="en-US" altLang="ja-JP" sz="1600" b="1" dirty="0" smtClean="0"/>
              <a:t>      </a:t>
            </a:r>
            <a:r>
              <a:rPr lang="ja-JP" altLang="en-US" sz="1600" b="1" dirty="0" smtClean="0"/>
              <a:t>◆　感染防止安全計画は、イベント開催日の２週間前までを目途に大阪府に提出すること</a:t>
            </a:r>
            <a:endParaRPr lang="en-US" altLang="ja-JP" sz="1600" b="1" dirty="0" smtClean="0"/>
          </a:p>
          <a:p>
            <a:pPr>
              <a:lnSpc>
                <a:spcPts val="2300"/>
              </a:lnSpc>
            </a:pPr>
            <a:r>
              <a:rPr lang="ja-JP" altLang="en-US" sz="1600" b="1" dirty="0"/>
              <a:t>　</a:t>
            </a:r>
            <a:r>
              <a:rPr lang="ja-JP" altLang="en-US" sz="1600" b="1" dirty="0" smtClean="0"/>
              <a:t>　◆　「その他（安全計画を策定しないイベント）」について、府が定める様式に基づく感染防止策等を記載した</a:t>
            </a:r>
            <a:endParaRPr lang="en-US" altLang="ja-JP" sz="1600" b="1" dirty="0" smtClean="0"/>
          </a:p>
          <a:p>
            <a:pPr>
              <a:lnSpc>
                <a:spcPts val="2300"/>
              </a:lnSpc>
            </a:pPr>
            <a:r>
              <a:rPr lang="ja-JP" altLang="en-US" sz="1600" b="1" dirty="0"/>
              <a:t>　</a:t>
            </a:r>
            <a:r>
              <a:rPr lang="ja-JP" altLang="en-US" sz="1600" b="1" dirty="0" smtClean="0"/>
              <a:t>　　　チェックリストを作成し、</a:t>
            </a:r>
            <a:r>
              <a:rPr lang="en-US" altLang="ja-JP" sz="1600" b="1" dirty="0" smtClean="0"/>
              <a:t>HP</a:t>
            </a:r>
            <a:r>
              <a:rPr lang="ja-JP" altLang="en-US" sz="1600" b="1" dirty="0" smtClean="0"/>
              <a:t>等で公表すること。当該チェックリストは、イベント終了日より１年間保管すること</a:t>
            </a:r>
            <a:endParaRPr lang="en-US" altLang="ja-JP" sz="1600" b="1" dirty="0" smtClean="0"/>
          </a:p>
          <a:p>
            <a:pPr>
              <a:lnSpc>
                <a:spcPts val="2300"/>
              </a:lnSpc>
            </a:pPr>
            <a:r>
              <a:rPr lang="ja-JP" altLang="en-US" sz="1600" b="1" dirty="0" smtClean="0"/>
              <a:t>　　◆</a:t>
            </a:r>
            <a:r>
              <a:rPr lang="ja-JP" altLang="en-US" sz="1600" b="1" dirty="0"/>
              <a:t>　国の接触確認アプリ「</a:t>
            </a:r>
            <a:r>
              <a:rPr lang="en-US" altLang="ja-JP" sz="1600" b="1" dirty="0"/>
              <a:t>COCOA</a:t>
            </a:r>
            <a:r>
              <a:rPr lang="ja-JP" altLang="en-US" sz="1600" b="1" dirty="0"/>
              <a:t>」、大阪コロナ追跡システムの導入、又は名簿作成などの追跡対策の</a:t>
            </a:r>
            <a:r>
              <a:rPr lang="ja-JP" altLang="en-US" sz="1600" b="1" dirty="0" smtClean="0"/>
              <a:t>徹底</a:t>
            </a:r>
            <a:endParaRPr lang="en-US" altLang="ja-JP" sz="1600" b="1" dirty="0" smtClean="0"/>
          </a:p>
          <a:p>
            <a:pPr>
              <a:lnSpc>
                <a:spcPts val="2300"/>
              </a:lnSpc>
            </a:pPr>
            <a:r>
              <a:rPr lang="ja-JP" altLang="en-US" sz="1600" b="1" dirty="0"/>
              <a:t>　</a:t>
            </a:r>
            <a:r>
              <a:rPr lang="ja-JP" altLang="en-US" sz="1600" b="1" dirty="0" smtClean="0"/>
              <a:t>　</a:t>
            </a:r>
            <a:r>
              <a:rPr lang="ja-JP" altLang="en-US" sz="1600" b="1" dirty="0"/>
              <a:t>◆　</a:t>
            </a:r>
            <a:r>
              <a:rPr lang="ja-JP" altLang="en-US" sz="1600" b="1" dirty="0" smtClean="0"/>
              <a:t>イベントの参加者は、イベント前後</a:t>
            </a:r>
            <a:r>
              <a:rPr lang="ja-JP" altLang="en-US" sz="1600" b="1" dirty="0"/>
              <a:t>の活動における基本的な感染対策の徹底や直行</a:t>
            </a:r>
            <a:r>
              <a:rPr lang="ja-JP" altLang="en-US" sz="1600" b="1" dirty="0" smtClean="0"/>
              <a:t>直帰を行うこと</a:t>
            </a:r>
            <a:endParaRPr lang="en-US" altLang="ja-JP" sz="1600" b="1" dirty="0"/>
          </a:p>
          <a:p>
            <a:pPr>
              <a:lnSpc>
                <a:spcPts val="2100"/>
              </a:lnSpc>
            </a:pP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１　</a:t>
            </a:r>
            <a:r>
              <a:rPr lang="ja-JP" altLang="en-US" sz="1400" b="1" dirty="0"/>
              <a:t>イベントには、遊園地・テーマパーク等を含む</a:t>
            </a:r>
            <a:endParaRPr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２　収容率と人数上限でどちらか小さい方を限度（両方の条件を満たす必要</a:t>
            </a:r>
            <a:r>
              <a:rPr lang="ja-JP" altLang="en-US" sz="1400" b="1" dirty="0" smtClean="0"/>
              <a:t>）</a:t>
            </a:r>
            <a:r>
              <a:rPr lang="ja-JP" altLang="en-US" sz="1400" b="1" dirty="0"/>
              <a:t>。</a:t>
            </a:r>
            <a:r>
              <a:rPr lang="ja-JP" altLang="en-US" sz="1400" b="1" dirty="0" smtClean="0"/>
              <a:t>収容</a:t>
            </a:r>
            <a:r>
              <a:rPr lang="ja-JP" altLang="en-US" sz="1400" b="1" dirty="0"/>
              <a:t>定員が設定されていない場合は、大声あり：十分</a:t>
            </a:r>
            <a:r>
              <a:rPr lang="ja-JP" altLang="en-US" sz="1400" b="1" dirty="0" smtClean="0"/>
              <a:t>な</a:t>
            </a:r>
            <a:endParaRPr lang="en-US" altLang="ja-JP" sz="1400" b="1" dirty="0" smtClean="0"/>
          </a:p>
          <a:p>
            <a:pPr>
              <a:lnSpc>
                <a:spcPts val="2100"/>
              </a:lnSpc>
            </a:pPr>
            <a:r>
              <a:rPr lang="ja-JP" altLang="en-US" sz="1400" b="1" dirty="0"/>
              <a:t>　</a:t>
            </a:r>
            <a:r>
              <a:rPr lang="ja-JP" altLang="en-US" sz="1400" b="1" dirty="0" smtClean="0"/>
              <a:t>　　　　人</a:t>
            </a:r>
            <a:r>
              <a:rPr lang="ja-JP" altLang="en-US" sz="1400" b="1" dirty="0"/>
              <a:t>と人との間隔（できるだけ２ｍ、最低１ｍ）を確保し、大声なし：人と</a:t>
            </a:r>
            <a:r>
              <a:rPr lang="ja-JP" altLang="en-US" sz="1400" b="1" dirty="0" smtClean="0"/>
              <a:t>人とが</a:t>
            </a:r>
            <a:r>
              <a:rPr lang="ja-JP" altLang="en-US" sz="1400" b="1" dirty="0"/>
              <a:t>触れ合わない程度の間隔を確保すること</a:t>
            </a:r>
            <a:endParaRPr lang="en-US" altLang="ja-JP" sz="1400" b="1" dirty="0"/>
          </a:p>
          <a:p>
            <a:pPr>
              <a:lnSpc>
                <a:spcPts val="2100"/>
              </a:lnSpc>
            </a:pPr>
            <a:r>
              <a:rPr lang="ja-JP" altLang="en-US" sz="1400" b="1" dirty="0"/>
              <a:t>　</a:t>
            </a:r>
            <a:r>
              <a:rPr lang="ja-JP" altLang="en-US" sz="1400" b="1" dirty="0" smtClean="0"/>
              <a:t>　</a:t>
            </a:r>
            <a:r>
              <a:rPr kumimoji="1" lang="en-US" altLang="ja-JP" sz="1400" b="1" dirty="0" smtClean="0"/>
              <a:t>※</a:t>
            </a:r>
            <a:r>
              <a:rPr lang="ja-JP" altLang="en-US" sz="1400" b="1" dirty="0"/>
              <a:t>３</a:t>
            </a:r>
            <a:r>
              <a:rPr kumimoji="1" lang="ja-JP" altLang="en-US" sz="1400" b="1" dirty="0" smtClean="0"/>
              <a:t>　参加人数が</a:t>
            </a:r>
            <a:r>
              <a:rPr kumimoji="1" lang="en-US" altLang="ja-JP" sz="1400" b="1" dirty="0" smtClean="0"/>
              <a:t>5000</a:t>
            </a:r>
            <a:r>
              <a:rPr kumimoji="1" lang="ja-JP" altLang="en-US" sz="1400" b="1" dirty="0" smtClean="0"/>
              <a:t>人超かつ収容率</a:t>
            </a:r>
            <a:r>
              <a:rPr kumimoji="1" lang="en-US" altLang="ja-JP" sz="1400" b="1" dirty="0" smtClean="0"/>
              <a:t>50</a:t>
            </a:r>
            <a:r>
              <a:rPr kumimoji="1" lang="ja-JP" altLang="en-US" sz="1400" b="1" dirty="0" smtClean="0"/>
              <a:t>％超のイベントに適用</a:t>
            </a:r>
            <a:r>
              <a:rPr lang="ja-JP" altLang="en-US" sz="1400" b="1" dirty="0" smtClean="0"/>
              <a:t>　　</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４</a:t>
            </a:r>
            <a:r>
              <a:rPr kumimoji="1" lang="ja-JP" altLang="en-US" sz="1400" b="1" dirty="0" smtClean="0"/>
              <a:t>　安全計画策定イベントでは、「大声なし」の担保が前提</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５</a:t>
            </a:r>
            <a:r>
              <a:rPr lang="ja-JP" altLang="en-US" sz="1400" b="1" dirty="0" smtClean="0"/>
              <a:t>　「大声あり」は、「観客等が通常よりも大きな声量で、反復・継続的に声を発すること」と定義</a:t>
            </a:r>
            <a:endParaRPr lang="en-US" altLang="ja-JP" sz="1400" b="1" dirty="0" smtClean="0"/>
          </a:p>
          <a:p>
            <a:pPr>
              <a:lnSpc>
                <a:spcPts val="2100"/>
              </a:lnSpc>
            </a:pPr>
            <a:r>
              <a:rPr lang="ja-JP" altLang="en-US" sz="1400" b="1" dirty="0" smtClean="0"/>
              <a:t>　　</a:t>
            </a:r>
            <a:r>
              <a:rPr lang="en-US" altLang="ja-JP" sz="1400" b="1" dirty="0" smtClean="0"/>
              <a:t>※</a:t>
            </a:r>
            <a:r>
              <a:rPr lang="ja-JP" altLang="en-US" sz="1400" b="1" dirty="0"/>
              <a:t>６</a:t>
            </a:r>
            <a:r>
              <a:rPr lang="ja-JP" altLang="en-US" sz="1400" b="1" dirty="0" smtClean="0"/>
              <a:t>　</a:t>
            </a:r>
            <a:r>
              <a:rPr lang="ja-JP" altLang="en-US" sz="1400" b="1" dirty="0" smtClean="0">
                <a:latin typeface="+mn-ea"/>
              </a:rPr>
              <a:t>飲食提供する場合、業種</a:t>
            </a:r>
            <a:r>
              <a:rPr lang="ja-JP" altLang="en-US" sz="1400" b="1" dirty="0">
                <a:latin typeface="+mn-ea"/>
              </a:rPr>
              <a:t>別</a:t>
            </a:r>
            <a:r>
              <a:rPr lang="ja-JP" altLang="en-US" sz="1400" b="1" dirty="0" smtClean="0">
                <a:latin typeface="+mn-ea"/>
              </a:rPr>
              <a:t>ガイドラインの遵守など</a:t>
            </a:r>
            <a:r>
              <a:rPr lang="ja-JP" altLang="en-US" sz="1400" b="1" dirty="0">
                <a:latin typeface="+mn-ea"/>
              </a:rPr>
              <a:t>、業態に応じた感染防止対策</a:t>
            </a:r>
            <a:r>
              <a:rPr lang="ja-JP" altLang="en-US" sz="1400" b="1" dirty="0" smtClean="0">
                <a:latin typeface="+mn-ea"/>
              </a:rPr>
              <a:t>を守ること</a:t>
            </a:r>
            <a:r>
              <a:rPr lang="ja-JP" altLang="en-US" sz="1400" b="1" dirty="0">
                <a:latin typeface="+mn-ea"/>
              </a:rPr>
              <a:t>を条件と</a:t>
            </a:r>
            <a:r>
              <a:rPr lang="ja-JP" altLang="en-US" sz="1400" b="1" dirty="0" smtClean="0">
                <a:latin typeface="+mn-ea"/>
              </a:rPr>
              <a:t>する</a:t>
            </a:r>
            <a:endParaRPr lang="en-US" altLang="ja-JP" sz="1400" b="1" dirty="0" smtClean="0">
              <a:latin typeface="+mn-ea"/>
            </a:endParaRPr>
          </a:p>
        </p:txBody>
      </p:sp>
      <p:sp>
        <p:nvSpPr>
          <p:cNvPr id="3" name="正方形/長方形 2"/>
          <p:cNvSpPr/>
          <p:nvPr/>
        </p:nvSpPr>
        <p:spPr>
          <a:xfrm>
            <a:off x="282441" y="1243621"/>
            <a:ext cx="11629623" cy="55049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5" name="表 4"/>
          <p:cNvGraphicFramePr>
            <a:graphicFrameLocks noGrp="1"/>
          </p:cNvGraphicFramePr>
          <p:nvPr>
            <p:extLst/>
          </p:nvPr>
        </p:nvGraphicFramePr>
        <p:xfrm>
          <a:off x="573276" y="1355057"/>
          <a:ext cx="10726874" cy="1555569"/>
        </p:xfrm>
        <a:graphic>
          <a:graphicData uri="http://schemas.openxmlformats.org/drawingml/2006/table">
            <a:tbl>
              <a:tblPr firstRow="1" bandRow="1">
                <a:tableStyleId>{5940675A-B579-460E-94D1-54222C63F5DA}</a:tableStyleId>
              </a:tblPr>
              <a:tblGrid>
                <a:gridCol w="1737421">
                  <a:extLst>
                    <a:ext uri="{9D8B030D-6E8A-4147-A177-3AD203B41FA5}">
                      <a16:colId xmlns:a16="http://schemas.microsoft.com/office/drawing/2014/main" val="3236061322"/>
                    </a:ext>
                  </a:extLst>
                </a:gridCol>
                <a:gridCol w="4520485">
                  <a:extLst>
                    <a:ext uri="{9D8B030D-6E8A-4147-A177-3AD203B41FA5}">
                      <a16:colId xmlns:a16="http://schemas.microsoft.com/office/drawing/2014/main" val="923517487"/>
                    </a:ext>
                  </a:extLst>
                </a:gridCol>
                <a:gridCol w="4468968">
                  <a:extLst>
                    <a:ext uri="{9D8B030D-6E8A-4147-A177-3AD203B41FA5}">
                      <a16:colId xmlns:a16="http://schemas.microsoft.com/office/drawing/2014/main" val="3784394699"/>
                    </a:ext>
                  </a:extLst>
                </a:gridCol>
              </a:tblGrid>
              <a:tr h="405066">
                <a:tc>
                  <a:txBody>
                    <a:bodyPr/>
                    <a:lstStyle/>
                    <a:p>
                      <a:pPr algn="ctr"/>
                      <a:endParaRPr kumimoji="1" lang="ja-JP" altLang="en-US" sz="1400" b="1" dirty="0"/>
                    </a:p>
                  </a:txBody>
                  <a:tcPr anchor="ctr">
                    <a:solidFill>
                      <a:schemeClr val="accent2">
                        <a:lumMod val="60000"/>
                        <a:lumOff val="40000"/>
                      </a:schemeClr>
                    </a:solidFill>
                  </a:tcPr>
                </a:tc>
                <a:tc>
                  <a:txBody>
                    <a:bodyPr/>
                    <a:lstStyle/>
                    <a:p>
                      <a:pPr algn="ctr"/>
                      <a:r>
                        <a:rPr kumimoji="1" lang="ja-JP" altLang="en-US" sz="1600" b="1" dirty="0" smtClean="0"/>
                        <a:t>感染防止安全計画策定</a:t>
                      </a:r>
                      <a:r>
                        <a:rPr kumimoji="1" lang="ja-JP" altLang="en-US" sz="1400" b="1" dirty="0" smtClean="0"/>
                        <a:t>　</a:t>
                      </a:r>
                      <a:r>
                        <a:rPr kumimoji="1" lang="en-US" altLang="ja-JP" sz="1400" b="1" dirty="0" smtClean="0"/>
                        <a:t>※</a:t>
                      </a:r>
                      <a:r>
                        <a:rPr kumimoji="1" lang="ja-JP" altLang="en-US" sz="1400" b="1" dirty="0" smtClean="0"/>
                        <a:t>３</a:t>
                      </a:r>
                      <a:endParaRPr kumimoji="1" lang="en-US" altLang="ja-JP" sz="1400" b="1" dirty="0" smtClean="0"/>
                    </a:p>
                  </a:txBody>
                  <a:tcPr anchor="ctr">
                    <a:solidFill>
                      <a:schemeClr val="accent2">
                        <a:lumMod val="60000"/>
                        <a:lumOff val="40000"/>
                      </a:schemeClr>
                    </a:solidFill>
                  </a:tcPr>
                </a:tc>
                <a:tc>
                  <a:txBody>
                    <a:bodyPr/>
                    <a:lstStyle/>
                    <a:p>
                      <a:pPr algn="ctr"/>
                      <a:r>
                        <a:rPr kumimoji="1" lang="ja-JP" altLang="en-US" sz="1600" b="1" dirty="0" smtClean="0"/>
                        <a:t>その他（安全計画を策定しないイベント）</a:t>
                      </a:r>
                      <a:endParaRPr kumimoji="1" lang="ja-JP" altLang="en-US" sz="1600" b="1" dirty="0"/>
                    </a:p>
                  </a:txBody>
                  <a:tcPr anchor="ctr">
                    <a:solidFill>
                      <a:schemeClr val="accent2">
                        <a:lumMod val="60000"/>
                        <a:lumOff val="40000"/>
                      </a:schemeClr>
                    </a:solidFill>
                  </a:tcPr>
                </a:tc>
                <a:extLst>
                  <a:ext uri="{0D108BD9-81ED-4DB2-BD59-A6C34878D82A}">
                    <a16:rowId xmlns:a16="http://schemas.microsoft.com/office/drawing/2014/main" val="363946394"/>
                  </a:ext>
                </a:extLst>
              </a:tr>
              <a:tr h="745437">
                <a:tc>
                  <a:txBody>
                    <a:bodyPr/>
                    <a:lstStyle/>
                    <a:p>
                      <a:pPr algn="ctr"/>
                      <a:r>
                        <a:rPr kumimoji="1" lang="ja-JP" altLang="en-US" sz="1600" b="1" dirty="0" smtClean="0"/>
                        <a:t>人数上限</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tc>
                <a:tc>
                  <a:txBody>
                    <a:bodyPr/>
                    <a:lstStyle/>
                    <a:p>
                      <a:pPr algn="ctr"/>
                      <a:r>
                        <a:rPr kumimoji="1" lang="ja-JP" altLang="en-US" sz="1600" b="1" dirty="0" smtClean="0">
                          <a:solidFill>
                            <a:schemeClr val="tx1"/>
                          </a:solidFill>
                        </a:rPr>
                        <a:t>収容定員まで</a:t>
                      </a:r>
                      <a:endParaRPr kumimoji="1" lang="en-US" altLang="ja-JP" sz="1600" b="1" dirty="0" smtClean="0">
                        <a:solidFill>
                          <a:schemeClr val="tx1"/>
                        </a:solidFill>
                      </a:endParaRPr>
                    </a:p>
                  </a:txBody>
                  <a:tcPr anchor="ctr"/>
                </a:tc>
                <a:tc>
                  <a:txBody>
                    <a:bodyPr/>
                    <a:lstStyle/>
                    <a:p>
                      <a:pPr algn="ctr"/>
                      <a:r>
                        <a:rPr kumimoji="1" lang="en-US" altLang="ja-JP" sz="1600" b="1" dirty="0" smtClean="0">
                          <a:solidFill>
                            <a:schemeClr val="tx1"/>
                          </a:solidFill>
                        </a:rPr>
                        <a:t>5000</a:t>
                      </a:r>
                      <a:r>
                        <a:rPr kumimoji="1" lang="ja-JP" altLang="en-US" sz="1600" b="1" dirty="0" smtClean="0">
                          <a:solidFill>
                            <a:schemeClr val="tx1"/>
                          </a:solidFill>
                        </a:rPr>
                        <a:t>人又は収容定員５０％の</a:t>
                      </a:r>
                      <a:endParaRPr kumimoji="1" lang="en-US" altLang="ja-JP" sz="1600" b="1" dirty="0" smtClean="0">
                        <a:solidFill>
                          <a:schemeClr val="tx1"/>
                        </a:solidFill>
                      </a:endParaRPr>
                    </a:p>
                    <a:p>
                      <a:pPr algn="ctr"/>
                      <a:r>
                        <a:rPr kumimoji="1" lang="ja-JP" altLang="en-US" sz="1600" b="1" dirty="0" smtClean="0">
                          <a:solidFill>
                            <a:schemeClr val="tx1"/>
                          </a:solidFill>
                        </a:rPr>
                        <a:t>いずれか大きい方</a:t>
                      </a:r>
                      <a:endParaRPr kumimoji="1" lang="ja-JP" altLang="en-US" sz="1600" b="1" dirty="0">
                        <a:solidFill>
                          <a:schemeClr val="tx1"/>
                        </a:solidFill>
                      </a:endParaRPr>
                    </a:p>
                  </a:txBody>
                  <a:tcPr anchor="ctr"/>
                </a:tc>
                <a:extLst>
                  <a:ext uri="{0D108BD9-81ED-4DB2-BD59-A6C34878D82A}">
                    <a16:rowId xmlns:a16="http://schemas.microsoft.com/office/drawing/2014/main" val="2136347690"/>
                  </a:ext>
                </a:extLst>
              </a:tr>
              <a:tr h="405066">
                <a:tc>
                  <a:txBody>
                    <a:bodyPr/>
                    <a:lstStyle/>
                    <a:p>
                      <a:pPr algn="ctr"/>
                      <a:r>
                        <a:rPr kumimoji="1" lang="ja-JP" altLang="en-US" sz="1600" b="1" dirty="0" smtClean="0"/>
                        <a:t>収容率</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tc>
                <a:tc>
                  <a:txBody>
                    <a:bodyPr/>
                    <a:lstStyle/>
                    <a:p>
                      <a:pPr algn="ctr"/>
                      <a:r>
                        <a:rPr kumimoji="1" lang="ja-JP" altLang="en-US" sz="1600" b="1" dirty="0" smtClean="0"/>
                        <a:t>１００％</a:t>
                      </a:r>
                      <a:r>
                        <a:rPr kumimoji="1" lang="ja-JP" altLang="en-US" sz="1400" b="1" dirty="0" smtClean="0"/>
                        <a:t>　</a:t>
                      </a:r>
                      <a:r>
                        <a:rPr kumimoji="1" lang="en-US" altLang="ja-JP" sz="1400" b="1" dirty="0" smtClean="0"/>
                        <a:t>※</a:t>
                      </a:r>
                      <a:r>
                        <a:rPr kumimoji="1" lang="ja-JP" altLang="en-US" sz="1400" b="1" dirty="0" smtClean="0"/>
                        <a:t>４</a:t>
                      </a:r>
                      <a:endParaRPr kumimoji="1" lang="ja-JP" altLang="en-US" sz="1400" b="1" dirty="0"/>
                    </a:p>
                  </a:txBody>
                  <a:tcPr anchor="ctr"/>
                </a:tc>
                <a:tc>
                  <a:txBody>
                    <a:bodyPr/>
                    <a:lstStyle/>
                    <a:p>
                      <a:pPr algn="ctr"/>
                      <a:r>
                        <a:rPr kumimoji="1" lang="ja-JP" altLang="en-US" sz="1600" b="1" dirty="0" smtClean="0"/>
                        <a:t>大声なし：</a:t>
                      </a:r>
                      <a:r>
                        <a:rPr kumimoji="1" lang="en-US" altLang="ja-JP" sz="1600" b="1" dirty="0" smtClean="0"/>
                        <a:t>100</a:t>
                      </a:r>
                      <a:r>
                        <a:rPr kumimoji="1" lang="ja-JP" altLang="en-US" sz="1600" b="1" dirty="0" smtClean="0"/>
                        <a:t>％、大声あり：</a:t>
                      </a:r>
                      <a:r>
                        <a:rPr kumimoji="1" lang="en-US" altLang="ja-JP" sz="1600" b="1" dirty="0" smtClean="0"/>
                        <a:t>50</a:t>
                      </a:r>
                      <a:r>
                        <a:rPr kumimoji="1" lang="ja-JP" altLang="en-US" sz="1600" b="1" dirty="0" smtClean="0"/>
                        <a:t>％</a:t>
                      </a:r>
                      <a:r>
                        <a:rPr kumimoji="1" lang="ja-JP" altLang="en-US" sz="1400" b="1" dirty="0" smtClean="0"/>
                        <a:t>　</a:t>
                      </a:r>
                      <a:r>
                        <a:rPr kumimoji="1" lang="en-US" altLang="ja-JP" sz="1400" b="1" dirty="0" smtClean="0"/>
                        <a:t>※</a:t>
                      </a:r>
                      <a:r>
                        <a:rPr kumimoji="1" lang="ja-JP" altLang="en-US" sz="1400" b="1" dirty="0" smtClean="0"/>
                        <a:t>５</a:t>
                      </a:r>
                      <a:endParaRPr kumimoji="1" lang="en-US" altLang="ja-JP" sz="1400" b="1" dirty="0" smtClean="0"/>
                    </a:p>
                  </a:txBody>
                  <a:tcPr anchor="ctr"/>
                </a:tc>
                <a:extLst>
                  <a:ext uri="{0D108BD9-81ED-4DB2-BD59-A6C34878D82A}">
                    <a16:rowId xmlns:a16="http://schemas.microsoft.com/office/drawing/2014/main" val="4276759680"/>
                  </a:ext>
                </a:extLst>
              </a:tr>
            </a:tbl>
          </a:graphicData>
        </a:graphic>
      </p:graphicFrame>
    </p:spTree>
    <p:extLst>
      <p:ext uri="{BB962C8B-B14F-4D97-AF65-F5344CB8AC3E}">
        <p14:creationId xmlns:p14="http://schemas.microsoft.com/office/powerpoint/2010/main" val="3086765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126183" y="46367"/>
            <a:ext cx="6499133" cy="830997"/>
          </a:xfrm>
          <a:prstGeom prst="rect">
            <a:avLst/>
          </a:prstGeom>
          <a:noFill/>
          <a:ln w="19050">
            <a:noFill/>
          </a:ln>
        </p:spPr>
        <p:txBody>
          <a:bodyPr wrap="square" rtlCol="0">
            <a:spAutoFit/>
          </a:bodyPr>
          <a:lstStyle/>
          <a:p>
            <a:r>
              <a:rPr lang="ja-JP" altLang="en-US" sz="2400" b="1" dirty="0"/>
              <a:t>⑧</a:t>
            </a:r>
            <a:r>
              <a:rPr kumimoji="1" lang="ja-JP" altLang="en-US" sz="2400" b="1" u="sng" dirty="0" smtClean="0"/>
              <a:t>施設</a:t>
            </a:r>
            <a:r>
              <a:rPr lang="ja-JP" altLang="en-US" sz="2400" b="1" u="sng" dirty="0" smtClean="0"/>
              <a:t>について</a:t>
            </a:r>
            <a:r>
              <a:rPr lang="ja-JP" altLang="en-US" b="1" u="sng" dirty="0"/>
              <a:t>（</a:t>
            </a:r>
            <a:r>
              <a:rPr lang="ja-JP" altLang="en-US" b="1" u="sng" dirty="0" smtClean="0"/>
              <a:t>府有施設を</a:t>
            </a:r>
            <a:r>
              <a:rPr lang="ja-JP" altLang="en-US" b="1" u="sng" dirty="0"/>
              <a:t>含む）</a:t>
            </a:r>
            <a:endParaRPr lang="ja-JP" altLang="en-US" sz="1600" u="sng" dirty="0"/>
          </a:p>
          <a:p>
            <a:r>
              <a:rPr lang="ja-JP" altLang="en-US" dirty="0" smtClean="0"/>
              <a:t>　　</a:t>
            </a:r>
            <a:r>
              <a:rPr lang="ja-JP" altLang="en-US" sz="2400" b="1" dirty="0" smtClean="0"/>
              <a:t>　　</a:t>
            </a:r>
            <a:endParaRPr kumimoji="1" lang="ja-JP" altLang="en-US" sz="2400" b="1" dirty="0"/>
          </a:p>
        </p:txBody>
      </p:sp>
      <p:sp>
        <p:nvSpPr>
          <p:cNvPr id="3" name="テキスト ボックス 2"/>
          <p:cNvSpPr txBox="1"/>
          <p:nvPr/>
        </p:nvSpPr>
        <p:spPr>
          <a:xfrm>
            <a:off x="4553143" y="46367"/>
            <a:ext cx="2636485"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nvPr>
        </p:nvGraphicFramePr>
        <p:xfrm>
          <a:off x="284931" y="622920"/>
          <a:ext cx="11469747" cy="2811452"/>
        </p:xfrm>
        <a:graphic>
          <a:graphicData uri="http://schemas.openxmlformats.org/drawingml/2006/table">
            <a:tbl>
              <a:tblPr firstRow="1" bandRow="1">
                <a:tableStyleId>{5940675A-B579-460E-94D1-54222C63F5DA}</a:tableStyleId>
              </a:tblPr>
              <a:tblGrid>
                <a:gridCol w="11469747">
                  <a:extLst>
                    <a:ext uri="{9D8B030D-6E8A-4147-A177-3AD203B41FA5}">
                      <a16:colId xmlns:a16="http://schemas.microsoft.com/office/drawing/2014/main" val="1129165588"/>
                    </a:ext>
                  </a:extLst>
                </a:gridCol>
              </a:tblGrid>
              <a:tr h="437254">
                <a:tc>
                  <a:txBody>
                    <a:bodyPr/>
                    <a:lstStyle/>
                    <a:p>
                      <a:pPr algn="ctr"/>
                      <a:r>
                        <a:rPr kumimoji="1" lang="ja-JP" altLang="en-US" sz="1800" b="1" dirty="0" smtClean="0"/>
                        <a:t>対　象　施　設</a:t>
                      </a:r>
                      <a:endParaRPr kumimoji="1" lang="ja-JP" altLang="en-US" sz="1800" b="1" dirty="0"/>
                    </a:p>
                  </a:txBody>
                  <a:tcPr anchor="ctr">
                    <a:solidFill>
                      <a:schemeClr val="accent2">
                        <a:lumMod val="40000"/>
                        <a:lumOff val="60000"/>
                      </a:schemeClr>
                    </a:solidFill>
                  </a:tcPr>
                </a:tc>
                <a:extLst>
                  <a:ext uri="{0D108BD9-81ED-4DB2-BD59-A6C34878D82A}">
                    <a16:rowId xmlns:a16="http://schemas.microsoft.com/office/drawing/2014/main" val="3155963503"/>
                  </a:ext>
                </a:extLst>
              </a:tr>
              <a:tr h="2374198">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飲食店</a:t>
                      </a:r>
                      <a:r>
                        <a:rPr kumimoji="1" lang="en-US" altLang="ja-JP" sz="1600" b="1"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dirty="0" smtClean="0">
                          <a:solidFill>
                            <a:schemeClr val="tx1"/>
                          </a:solidFill>
                        </a:rPr>
                        <a:t>飲食店（居酒屋を含む）、喫茶店等</a:t>
                      </a:r>
                      <a:r>
                        <a:rPr kumimoji="1" lang="en-US" altLang="ja-JP" sz="1600" spc="0" dirty="0" smtClean="0">
                          <a:solidFill>
                            <a:schemeClr val="tx1"/>
                          </a:solidFill>
                        </a:rPr>
                        <a:t>(</a:t>
                      </a:r>
                      <a:r>
                        <a:rPr kumimoji="1" lang="ja-JP" altLang="en-US" sz="1600" spc="0" dirty="0" smtClean="0">
                          <a:solidFill>
                            <a:schemeClr val="tx1"/>
                          </a:solidFill>
                        </a:rPr>
                        <a:t>宅配・テイクアウトサービスを除く</a:t>
                      </a:r>
                      <a:r>
                        <a:rPr kumimoji="1" lang="en-US" altLang="ja-JP" sz="1600"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600" spc="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遊興施設</a:t>
                      </a:r>
                      <a:r>
                        <a:rPr kumimoji="1" lang="en-US" altLang="ja-JP" sz="1600" b="1" spc="0" dirty="0" smtClean="0">
                          <a:solidFill>
                            <a:schemeClr val="tx1"/>
                          </a:solidFill>
                        </a:rPr>
                        <a:t>】</a:t>
                      </a:r>
                      <a:endParaRPr kumimoji="1" lang="en-US" altLang="ja-JP" sz="1600" b="1" u="sng"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キャバレー、ナイトクラブ、インターネットカフェ・マンガ喫茶、カラオケボックス等、食品衛生法の飲食店営業許可を受けている店舗</a:t>
                      </a: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baseline="0" dirty="0" smtClean="0">
                          <a:solidFill>
                            <a:schemeClr val="tx1"/>
                          </a:solidFill>
                        </a:rPr>
                        <a:t>【</a:t>
                      </a:r>
                      <a:r>
                        <a:rPr kumimoji="1" lang="ja-JP" altLang="en-US" sz="1600" b="1" spc="0" baseline="0" dirty="0" smtClean="0">
                          <a:solidFill>
                            <a:schemeClr val="tx1"/>
                          </a:solidFill>
                        </a:rPr>
                        <a:t>結婚式場等</a:t>
                      </a:r>
                      <a:r>
                        <a:rPr kumimoji="1" lang="en-US" altLang="ja-JP" sz="1600" b="1" spc="0" baseline="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飲食店営業許可を受けている結婚式場、ホテル又は旅館において披露宴等を行う場合</a:t>
                      </a:r>
                      <a:endParaRPr kumimoji="1" lang="en-US" altLang="ja-JP" sz="1600" spc="0" baseline="0" dirty="0" smtClean="0">
                        <a:solidFill>
                          <a:schemeClr val="tx1"/>
                        </a:solidFill>
                      </a:endParaRPr>
                    </a:p>
                  </a:txBody>
                  <a:tcPr anchor="ctr"/>
                </a:tc>
                <a:extLst>
                  <a:ext uri="{0D108BD9-81ED-4DB2-BD59-A6C34878D82A}">
                    <a16:rowId xmlns:a16="http://schemas.microsoft.com/office/drawing/2014/main" val="2931348977"/>
                  </a:ext>
                </a:extLst>
              </a:tr>
            </a:tbl>
          </a:graphicData>
        </a:graphic>
      </p:graphicFrame>
      <p:sp>
        <p:nvSpPr>
          <p:cNvPr id="15" name="正方形/長方形 14"/>
          <p:cNvSpPr/>
          <p:nvPr/>
        </p:nvSpPr>
        <p:spPr>
          <a:xfrm>
            <a:off x="7073718" y="74579"/>
            <a:ext cx="2669320" cy="387286"/>
          </a:xfrm>
          <a:prstGeom prst="rect">
            <a:avLst/>
          </a:prstGeom>
        </p:spPr>
        <p:txBody>
          <a:bodyPr wrap="none">
            <a:spAutoFit/>
          </a:bodyPr>
          <a:lstStyle/>
          <a:p>
            <a:pPr lvl="0">
              <a:lnSpc>
                <a:spcPts val="2300"/>
              </a:lnSpc>
              <a:defRPr/>
            </a:pPr>
            <a:r>
              <a:rPr lang="ja-JP" altLang="en-US" sz="1600" dirty="0" smtClean="0"/>
              <a:t>（第</a:t>
            </a:r>
            <a:r>
              <a:rPr lang="en-US" altLang="ja-JP" sz="1600" dirty="0" smtClean="0"/>
              <a:t>24</a:t>
            </a:r>
            <a:r>
              <a:rPr lang="ja-JP" altLang="en-US" sz="1600" dirty="0" smtClean="0"/>
              <a:t>条第９項に基づく）</a:t>
            </a:r>
            <a:endParaRPr lang="ja-JP" altLang="en-US" sz="1600" u="sng" dirty="0"/>
          </a:p>
        </p:txBody>
      </p:sp>
      <p:sp>
        <p:nvSpPr>
          <p:cNvPr id="14" name="正方形/長方形 13"/>
          <p:cNvSpPr/>
          <p:nvPr/>
        </p:nvSpPr>
        <p:spPr>
          <a:xfrm>
            <a:off x="228655" y="3608176"/>
            <a:ext cx="4721501"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全て</a:t>
            </a:r>
            <a:r>
              <a:rPr lang="ja-JP" altLang="en-US" sz="2000" b="1" dirty="0" smtClean="0"/>
              <a:t>の飲食店等への要請</a:t>
            </a:r>
            <a:r>
              <a:rPr lang="en-US" altLang="ja-JP" sz="2000" b="1" dirty="0" smtClean="0"/>
              <a:t>】</a:t>
            </a:r>
          </a:p>
        </p:txBody>
      </p:sp>
      <p:sp>
        <p:nvSpPr>
          <p:cNvPr id="19" name="正方形/長方形 18"/>
          <p:cNvSpPr/>
          <p:nvPr/>
        </p:nvSpPr>
        <p:spPr>
          <a:xfrm>
            <a:off x="558142" y="3984257"/>
            <a:ext cx="12134348" cy="1104148"/>
          </a:xfrm>
          <a:prstGeom prst="rect">
            <a:avLst/>
          </a:prstGeom>
        </p:spPr>
        <p:txBody>
          <a:bodyPr wrap="square">
            <a:spAutoFit/>
          </a:bodyPr>
          <a:lstStyle/>
          <a:p>
            <a:pPr lvl="0">
              <a:lnSpc>
                <a:spcPts val="2000"/>
              </a:lnSpc>
              <a:defRPr/>
            </a:pPr>
            <a:r>
              <a:rPr lang="ja-JP" altLang="en-US" sz="1600" b="1" dirty="0" smtClean="0"/>
              <a:t>○利用者に対し、マスク会食の徹底を求めること</a:t>
            </a:r>
            <a:endParaRPr lang="en-US" altLang="ja-JP" sz="1600" b="1" dirty="0" smtClean="0"/>
          </a:p>
          <a:p>
            <a:pPr lvl="0">
              <a:lnSpc>
                <a:spcPts val="2000"/>
              </a:lnSpc>
              <a:defRPr/>
            </a:pPr>
            <a:endParaRPr lang="en-US" altLang="ja-JP" sz="1600" b="1" dirty="0"/>
          </a:p>
          <a:p>
            <a:pPr>
              <a:lnSpc>
                <a:spcPts val="2000"/>
              </a:lnSpc>
              <a:defRPr/>
            </a:pPr>
            <a:r>
              <a:rPr lang="ja-JP" altLang="en-US" sz="1600" b="1" dirty="0" smtClean="0"/>
              <a:t>○カラオケ</a:t>
            </a:r>
            <a:r>
              <a:rPr lang="ja-JP" altLang="en-US" sz="1600" b="1" dirty="0"/>
              <a:t>設備を利用する場合は、利用者の密を避ける、換気の確保等、感染対策を</a:t>
            </a:r>
            <a:r>
              <a:rPr lang="ja-JP" altLang="en-US" sz="1600" b="1" dirty="0" smtClean="0"/>
              <a:t>徹底すること</a:t>
            </a:r>
            <a:endParaRPr lang="en-US" altLang="ja-JP" sz="1600" b="1" dirty="0"/>
          </a:p>
          <a:p>
            <a:pPr lvl="0">
              <a:lnSpc>
                <a:spcPts val="2000"/>
              </a:lnSpc>
              <a:defRPr/>
            </a:pPr>
            <a:endParaRPr lang="en-US" altLang="ja-JP" sz="1400" b="1" dirty="0"/>
          </a:p>
        </p:txBody>
      </p:sp>
      <p:sp>
        <p:nvSpPr>
          <p:cNvPr id="20" name="正方形/長方形 19"/>
          <p:cNvSpPr/>
          <p:nvPr/>
        </p:nvSpPr>
        <p:spPr>
          <a:xfrm>
            <a:off x="228655" y="5233479"/>
            <a:ext cx="9514383"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ゴールドステッカー</a:t>
            </a:r>
            <a:r>
              <a:rPr lang="ja-JP" altLang="en-US" sz="2000" b="1" dirty="0" smtClean="0"/>
              <a:t>認証を受けていない店舗への要請</a:t>
            </a:r>
            <a:r>
              <a:rPr lang="en-US" altLang="ja-JP" sz="2000" b="1" dirty="0" smtClean="0"/>
              <a:t>】</a:t>
            </a:r>
          </a:p>
        </p:txBody>
      </p:sp>
      <p:sp>
        <p:nvSpPr>
          <p:cNvPr id="21" name="正方形/長方形 20"/>
          <p:cNvSpPr/>
          <p:nvPr/>
        </p:nvSpPr>
        <p:spPr>
          <a:xfrm>
            <a:off x="558142" y="5599220"/>
            <a:ext cx="12134348" cy="1370247"/>
          </a:xfrm>
          <a:prstGeom prst="rect">
            <a:avLst/>
          </a:prstGeom>
        </p:spPr>
        <p:txBody>
          <a:bodyPr wrap="square">
            <a:spAutoFit/>
          </a:bodyPr>
          <a:lstStyle/>
          <a:p>
            <a:pPr lvl="0">
              <a:lnSpc>
                <a:spcPts val="2000"/>
              </a:lnSpc>
              <a:defRPr/>
            </a:pPr>
            <a:r>
              <a:rPr lang="ja-JP" altLang="en-US" sz="1600" b="1" dirty="0" smtClean="0"/>
              <a:t>○同一グループ・同一テーブル４人以内</a:t>
            </a:r>
            <a:endParaRPr lang="en-US" altLang="ja-JP" sz="1600" b="1" dirty="0" smtClean="0"/>
          </a:p>
          <a:p>
            <a:pPr lvl="0">
              <a:lnSpc>
                <a:spcPts val="2000"/>
              </a:lnSpc>
              <a:defRPr/>
            </a:pPr>
            <a:r>
              <a:rPr lang="ja-JP" altLang="en-US" sz="1600" b="1" dirty="0"/>
              <a:t>　</a:t>
            </a:r>
            <a:r>
              <a:rPr lang="ja-JP" altLang="en-US" sz="1600" b="1" dirty="0" smtClean="0"/>
              <a:t>（５人以上の入店案内は控えること）</a:t>
            </a:r>
            <a:endParaRPr lang="en-US" altLang="ja-JP" sz="1600" b="1" dirty="0" smtClean="0"/>
          </a:p>
          <a:p>
            <a:pPr lvl="0">
              <a:lnSpc>
                <a:spcPts val="2000"/>
              </a:lnSpc>
              <a:defRPr/>
            </a:pPr>
            <a:endParaRPr lang="en-US" altLang="ja-JP" sz="1600" b="1" dirty="0" smtClean="0"/>
          </a:p>
          <a:p>
            <a:pPr lvl="0">
              <a:lnSpc>
                <a:spcPts val="2000"/>
              </a:lnSpc>
              <a:defRPr/>
            </a:pPr>
            <a:r>
              <a:rPr lang="ja-JP" altLang="en-US" sz="1600" b="1" dirty="0" smtClean="0"/>
              <a:t>○利用者に対し、２時間程度以内での利用を求めること</a:t>
            </a:r>
            <a:endParaRPr lang="en-US" altLang="ja-JP" sz="1600" b="1" dirty="0"/>
          </a:p>
          <a:p>
            <a:pPr lvl="0">
              <a:lnSpc>
                <a:spcPts val="2100"/>
              </a:lnSpc>
              <a:defRPr/>
            </a:pPr>
            <a:endParaRPr lang="en-US" altLang="ja-JP" sz="1400" b="1" dirty="0">
              <a:solidFill>
                <a:srgbClr val="FF0000"/>
              </a:solidFill>
            </a:endParaRPr>
          </a:p>
        </p:txBody>
      </p:sp>
    </p:spTree>
    <p:extLst>
      <p:ext uri="{BB962C8B-B14F-4D97-AF65-F5344CB8AC3E}">
        <p14:creationId xmlns:p14="http://schemas.microsoft.com/office/powerpoint/2010/main" val="271962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815972"/>
            <a:ext cx="3185487" cy="387286"/>
          </a:xfrm>
          <a:prstGeom prst="rect">
            <a:avLst/>
          </a:prstGeom>
        </p:spPr>
        <p:txBody>
          <a:bodyPr wrap="none">
            <a:spAutoFit/>
          </a:bodyPr>
          <a:lstStyle/>
          <a:p>
            <a:pPr lvl="0">
              <a:lnSpc>
                <a:spcPts val="2300"/>
              </a:lnSpc>
              <a:defRPr/>
            </a:pPr>
            <a:r>
              <a:rPr lang="ja-JP" altLang="en-US" dirty="0" smtClean="0"/>
              <a:t>（</a:t>
            </a:r>
            <a:r>
              <a:rPr lang="ja-JP" altLang="en-US" dirty="0"/>
              <a:t>法</a:t>
            </a:r>
            <a:r>
              <a:rPr lang="ja-JP" altLang="en-US" dirty="0" smtClean="0"/>
              <a:t>に基づかない働きかけ</a:t>
            </a:r>
            <a:r>
              <a:rPr lang="ja-JP" altLang="en-US" b="1" dirty="0" smtClean="0"/>
              <a:t>）</a:t>
            </a:r>
            <a:endParaRPr lang="ja-JP" altLang="en-US" b="1" u="sng" dirty="0"/>
          </a:p>
        </p:txBody>
      </p:sp>
      <p:sp>
        <p:nvSpPr>
          <p:cNvPr id="9" name="テキスト ボックス 8"/>
          <p:cNvSpPr txBox="1"/>
          <p:nvPr/>
        </p:nvSpPr>
        <p:spPr>
          <a:xfrm>
            <a:off x="615170" y="759567"/>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nvPr>
        </p:nvGraphicFramePr>
        <p:xfrm>
          <a:off x="442579" y="1219766"/>
          <a:ext cx="11017931" cy="416011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28621">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smtClean="0"/>
                        <a:t>働きかけ内容</a:t>
                      </a:r>
                      <a:r>
                        <a:rPr kumimoji="1" lang="ja-JP" altLang="en-US" sz="1800" b="1" dirty="0" smtClean="0"/>
                        <a:t>（</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118016">
                <a:tc>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solidFill>
                            <a:schemeClr val="tx1"/>
                          </a:solidFill>
                          <a:effectLst/>
                        </a:rPr>
                        <a:t>大規模小売店、</a:t>
                      </a:r>
                      <a:r>
                        <a:rPr lang="ja-JP" altLang="en-US" sz="1600" u="none" strike="noStrike" dirty="0" smtClean="0">
                          <a:solidFill>
                            <a:schemeClr val="tx1"/>
                          </a:solidFill>
                          <a:effectLst/>
                        </a:rPr>
                        <a:t>百貨店（地下の食品売り場を含む）、</a:t>
                      </a:r>
                      <a:r>
                        <a:rPr lang="ja-JP" altLang="en-US" sz="1600" u="none" strike="noStrike" dirty="0">
                          <a:solidFill>
                            <a:schemeClr val="tx1"/>
                          </a:solidFill>
                          <a:effectLst/>
                        </a:rPr>
                        <a:t>ショッピングセンター（地下街を含む）等（生活必需物資の小売関係及び生活必需サービスを営む店舗を除く）</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rowSpan="4">
                  <a:txBody>
                    <a:bodyPr/>
                    <a:lstStyle/>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施設や３密のある施設は、適</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1437330632"/>
                  </a:ext>
                </a:extLst>
              </a:tr>
              <a:tr h="892113">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solidFill>
                            <a:schemeClr val="tx1"/>
                          </a:solidFill>
                          <a:effectLst/>
                        </a:rPr>
                        <a:t>マージャン店</a:t>
                      </a:r>
                      <a:r>
                        <a:rPr lang="ja-JP" altLang="en-US" sz="1600" u="none" strike="noStrike" dirty="0">
                          <a:solidFill>
                            <a:schemeClr val="tx1"/>
                          </a:solidFill>
                          <a:effectLst/>
                        </a:rPr>
                        <a:t>、パチンコ店、ゲームセンター等</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89611722"/>
                  </a:ext>
                </a:extLst>
              </a:tr>
              <a:tr h="89211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267383740"/>
                  </a:ext>
                </a:extLst>
              </a:tr>
              <a:tr h="892113">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36759645"/>
                  </a:ext>
                </a:extLst>
              </a:tr>
            </a:tbl>
          </a:graphicData>
        </a:graphic>
      </p:graphicFrame>
      <p:sp>
        <p:nvSpPr>
          <p:cNvPr id="11" name="テキスト ボックス 10"/>
          <p:cNvSpPr txBox="1"/>
          <p:nvPr/>
        </p:nvSpPr>
        <p:spPr>
          <a:xfrm>
            <a:off x="185002" y="311326"/>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384208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90191" y="688711"/>
            <a:ext cx="3682418" cy="387286"/>
          </a:xfrm>
          <a:prstGeom prst="rect">
            <a:avLst/>
          </a:prstGeom>
        </p:spPr>
        <p:txBody>
          <a:bodyPr wrap="none">
            <a:spAutoFit/>
          </a:bodyPr>
          <a:lstStyle/>
          <a:p>
            <a:pPr lvl="0">
              <a:lnSpc>
                <a:spcPts val="2300"/>
              </a:lnSpc>
              <a:defRPr/>
            </a:pPr>
            <a:r>
              <a:rPr lang="ja-JP" altLang="en-US" dirty="0"/>
              <a:t>（特措</a:t>
            </a:r>
            <a:r>
              <a:rPr lang="ja-JP" altLang="en-US" dirty="0" smtClean="0"/>
              <a:t>法第</a:t>
            </a:r>
            <a:r>
              <a:rPr lang="en-US" altLang="ja-JP" dirty="0"/>
              <a:t>24</a:t>
            </a:r>
            <a:r>
              <a:rPr lang="ja-JP" altLang="en-US" dirty="0" smtClean="0"/>
              <a:t>条第９項に</a:t>
            </a:r>
            <a:r>
              <a:rPr lang="ja-JP" altLang="en-US" dirty="0"/>
              <a:t>基づく</a:t>
            </a:r>
            <a:r>
              <a:rPr lang="ja-JP" altLang="en-US" b="1" dirty="0" smtClean="0"/>
              <a:t>）</a:t>
            </a:r>
            <a:endParaRPr lang="ja-JP" altLang="en-US" b="1" u="sng" dirty="0"/>
          </a:p>
        </p:txBody>
      </p:sp>
      <p:sp>
        <p:nvSpPr>
          <p:cNvPr id="13" name="テキスト ボックス 12"/>
          <p:cNvSpPr txBox="1"/>
          <p:nvPr/>
        </p:nvSpPr>
        <p:spPr>
          <a:xfrm>
            <a:off x="850364" y="651522"/>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nvPr>
        </p:nvGraphicFramePr>
        <p:xfrm>
          <a:off x="514472" y="1177581"/>
          <a:ext cx="11266211" cy="435412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5386855">
                  <a:extLst>
                    <a:ext uri="{9D8B030D-6E8A-4147-A177-3AD203B41FA5}">
                      <a16:colId xmlns:a16="http://schemas.microsoft.com/office/drawing/2014/main" val="1868030769"/>
                    </a:ext>
                  </a:extLst>
                </a:gridCol>
                <a:gridCol w="4027601">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rPr>
                        <a:t>【</a:t>
                      </a:r>
                      <a:r>
                        <a:rPr kumimoji="1" lang="ja-JP" altLang="en-US" sz="1600" b="1" dirty="0" smtClean="0">
                          <a:solidFill>
                            <a:schemeClr val="tx1"/>
                          </a:solidFill>
                        </a:rPr>
                        <a:t>人数上限・収容率</a:t>
                      </a:r>
                      <a:r>
                        <a:rPr kumimoji="1" lang="en-US" altLang="ja-JP" sz="1600" b="1" dirty="0" smtClean="0">
                          <a:solidFill>
                            <a:schemeClr val="tx1"/>
                          </a:solidFill>
                        </a:rPr>
                        <a:t>】</a:t>
                      </a:r>
                      <a:endParaRPr lang="en-US" altLang="ja-JP" sz="1600" b="1"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イベント開催時は、</a:t>
                      </a:r>
                      <a:endParaRPr lang="en-US" altLang="ja-JP" sz="1600"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イベント開催制限と同じ</a:t>
                      </a:r>
                      <a:endParaRPr lang="en-US" altLang="ja-JP" sz="1600" u="none" strike="noStrike" dirty="0" smtClean="0">
                        <a:solidFill>
                          <a:schemeClr val="tx1"/>
                        </a:solidFill>
                        <a:effectLst/>
                      </a:endParaRPr>
                    </a:p>
                    <a:p>
                      <a:pPr algn="l" fontAlgn="ctr"/>
                      <a:endParaRPr lang="en-US" altLang="ja-JP" sz="16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r>
                        <a:rPr kumimoji="1" lang="en-US" altLang="ja-JP" sz="1200" b="0" dirty="0" smtClean="0">
                          <a:solidFill>
                            <a:schemeClr val="tx1"/>
                          </a:solidFill>
                        </a:rPr>
                        <a:t>(</a:t>
                      </a:r>
                      <a:r>
                        <a:rPr kumimoji="1" lang="ja-JP" altLang="en-US" sz="1200" b="0" dirty="0" smtClean="0">
                          <a:solidFill>
                            <a:schemeClr val="tx1"/>
                          </a:solidFill>
                        </a:rPr>
                        <a:t>法に基づかない働きかけ</a:t>
                      </a:r>
                      <a:r>
                        <a:rPr kumimoji="1" lang="en-US" altLang="ja-JP" sz="1200" b="0" dirty="0" smtClean="0">
                          <a:solidFill>
                            <a:schemeClr val="tx1"/>
                          </a:solidFill>
                        </a:rPr>
                        <a:t>)</a:t>
                      </a:r>
                      <a:endParaRPr kumimoji="1" lang="en-US" altLang="ja-JP" sz="1600" b="1" dirty="0" smtClean="0">
                        <a:solidFill>
                          <a:schemeClr val="tx1"/>
                        </a:solidFill>
                      </a:endParaRP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限、誘導等）の実施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nchor="ctr"/>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310341"/>
          </a:xfrm>
          <a:prstGeom prst="rect">
            <a:avLst/>
          </a:prstGeom>
        </p:spPr>
        <p:txBody>
          <a:bodyPr wrap="square">
            <a:spAutoFit/>
          </a:bodyPr>
          <a:lstStyle/>
          <a:p>
            <a:pPr>
              <a:lnSpc>
                <a:spcPts val="1700"/>
              </a:lnSpc>
            </a:pPr>
            <a:r>
              <a:rPr lang="en-US" altLang="ja-JP" sz="1200" dirty="0" smtClean="0"/>
              <a:t>※</a:t>
            </a:r>
            <a:r>
              <a:rPr lang="ja-JP" altLang="en-US" sz="1200" dirty="0"/>
              <a:t>　</a:t>
            </a:r>
            <a:r>
              <a:rPr lang="ja-JP" altLang="en-US" sz="1200" dirty="0" smtClean="0"/>
              <a:t>飲食店</a:t>
            </a:r>
            <a:r>
              <a:rPr lang="ja-JP" altLang="en-US" sz="1200" dirty="0"/>
              <a:t>営業許可を受けている施設について</a:t>
            </a:r>
            <a:r>
              <a:rPr lang="ja-JP" altLang="en-US" sz="1200" dirty="0" smtClean="0"/>
              <a:t>、飲食店と同様の要請　　　　</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36518" y="181870"/>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2061962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2447</Words>
  <Application>Microsoft Office PowerPoint</Application>
  <PresentationFormat>ワイド画面</PresentationFormat>
  <Paragraphs>249</Paragraphs>
  <Slides>11</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UD デジタル 教科書体 NK-B</vt:lpstr>
      <vt:lpstr>UD デジタル 教科書体 NP-B</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2022-07-27T05:36:16Z</dcterms:created>
  <dcterms:modified xsi:type="dcterms:W3CDTF">2022-07-27T05:38:16Z</dcterms:modified>
</cp:coreProperties>
</file>