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315" r:id="rId2"/>
    <p:sldId id="319" r:id="rId3"/>
    <p:sldId id="310" r:id="rId4"/>
    <p:sldId id="292" r:id="rId5"/>
    <p:sldId id="304" r:id="rId6"/>
    <p:sldId id="307" r:id="rId7"/>
    <p:sldId id="294" r:id="rId8"/>
    <p:sldId id="320" r:id="rId9"/>
    <p:sldId id="321" r:id="rId10"/>
    <p:sldId id="322" r:id="rId11"/>
    <p:sldId id="323" r:id="rId1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EAE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03" autoAdjust="0"/>
    <p:restoredTop sz="88510" autoAdjust="0"/>
  </p:normalViewPr>
  <p:slideViewPr>
    <p:cSldViewPr snapToGrid="0">
      <p:cViewPr varScale="1">
        <p:scale>
          <a:sx n="74" d="100"/>
          <a:sy n="74" d="100"/>
        </p:scale>
        <p:origin x="62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7BA5012-1A02-4EFB-95CF-65A4A33F985E}" type="datetimeFigureOut">
              <a:rPr kumimoji="1" lang="ja-JP" altLang="en-US" smtClean="0"/>
              <a:t>2022/3/18</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077D11D-0442-491B-9EE3-FEDCC0466722}" type="slidenum">
              <a:rPr kumimoji="1" lang="ja-JP" altLang="en-US" smtClean="0"/>
              <a:t>‹#›</a:t>
            </a:fld>
            <a:endParaRPr kumimoji="1" lang="ja-JP" altLang="en-US"/>
          </a:p>
        </p:txBody>
      </p:sp>
    </p:spTree>
    <p:extLst>
      <p:ext uri="{BB962C8B-B14F-4D97-AF65-F5344CB8AC3E}">
        <p14:creationId xmlns:p14="http://schemas.microsoft.com/office/powerpoint/2010/main" val="22714749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6897162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66164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688190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9473793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96871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077D11D-0442-491B-9EE3-FEDCC0466722}" type="slidenum">
              <a:rPr kumimoji="1" lang="ja-JP" altLang="en-US" smtClean="0"/>
              <a:t>6</a:t>
            </a:fld>
            <a:endParaRPr kumimoji="1" lang="ja-JP" altLang="en-US"/>
          </a:p>
        </p:txBody>
      </p:sp>
    </p:spTree>
    <p:extLst>
      <p:ext uri="{BB962C8B-B14F-4D97-AF65-F5344CB8AC3E}">
        <p14:creationId xmlns:p14="http://schemas.microsoft.com/office/powerpoint/2010/main" val="3675933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9717300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077D11D-0442-491B-9EE3-FEDCC0466722}" type="slidenum">
              <a:rPr kumimoji="1" lang="ja-JP" altLang="en-US" smtClean="0"/>
              <a:t>9</a:t>
            </a:fld>
            <a:endParaRPr kumimoji="1" lang="ja-JP" altLang="en-US"/>
          </a:p>
        </p:txBody>
      </p:sp>
    </p:spTree>
    <p:extLst>
      <p:ext uri="{BB962C8B-B14F-4D97-AF65-F5344CB8AC3E}">
        <p14:creationId xmlns:p14="http://schemas.microsoft.com/office/powerpoint/2010/main" val="3362636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225957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2673550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17800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764665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873012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2022/3/18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510366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EC25EA3-C543-48A7-9E25-A18889FE7C48}" type="datetimeFigureOut">
              <a:rPr kumimoji="1" lang="ja-JP" altLang="en-US" smtClean="0"/>
              <a:t>2022/3/18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446637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EC25EA3-C543-48A7-9E25-A18889FE7C48}" type="datetimeFigureOut">
              <a:rPr kumimoji="1" lang="ja-JP" altLang="en-US" smtClean="0"/>
              <a:t>2022/3/18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191412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C25EA3-C543-48A7-9E25-A18889FE7C48}" type="datetimeFigureOut">
              <a:rPr kumimoji="1" lang="ja-JP" altLang="en-US" smtClean="0"/>
              <a:t>2022/3/18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074251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2022/3/18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655585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2022/3/18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963934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C25EA3-C543-48A7-9E25-A18889FE7C48}" type="datetimeFigureOut">
              <a:rPr kumimoji="1" lang="ja-JP" altLang="en-US" smtClean="0"/>
              <a:t>2022/3/18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849301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楕円 19"/>
          <p:cNvSpPr/>
          <p:nvPr/>
        </p:nvSpPr>
        <p:spPr>
          <a:xfrm>
            <a:off x="608389" y="2396616"/>
            <a:ext cx="7238305" cy="255339"/>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156577" y="132128"/>
            <a:ext cx="4299514" cy="461665"/>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b="1" dirty="0" smtClean="0">
                <a:latin typeface="游ゴシック" panose="020F0502020204030204"/>
                <a:ea typeface="游ゴシック" panose="020B0400000000000000" pitchFamily="50" charset="-128"/>
              </a:rPr>
              <a:t>府民等への要請</a:t>
            </a:r>
            <a:endPar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7" name="テキスト ボックス 16"/>
          <p:cNvSpPr txBox="1"/>
          <p:nvPr/>
        </p:nvSpPr>
        <p:spPr>
          <a:xfrm>
            <a:off x="219404" y="652845"/>
            <a:ext cx="12541718" cy="1682512"/>
          </a:xfrm>
          <a:prstGeom prst="rect">
            <a:avLst/>
          </a:prstGeom>
          <a:noFill/>
          <a:ln w="28575">
            <a:noFill/>
          </a:ln>
        </p:spPr>
        <p:txBody>
          <a:bodyPr wrap="square" rtlCol="0">
            <a:spAutoFit/>
          </a:bodyPr>
          <a:lstStyle/>
          <a:p>
            <a:pPr marL="0" marR="0" lvl="0" indent="0" algn="l" defTabSz="914400" rtl="0" eaLnBrk="1" fontAlgn="auto" latinLnBrk="0" hangingPunct="1">
              <a:lnSpc>
                <a:spcPts val="2700"/>
              </a:lnSpc>
              <a:spcBef>
                <a:spcPts val="0"/>
              </a:spcBef>
              <a:spcAft>
                <a:spcPts val="0"/>
              </a:spcAft>
              <a:buClrTx/>
              <a:buSzTx/>
              <a:buFontTx/>
              <a:buNone/>
              <a:tabLst/>
              <a:defRPr/>
            </a:pPr>
            <a:r>
              <a:rPr lang="ja-JP" altLang="en-US" sz="2000" b="1" dirty="0">
                <a:latin typeface="游ゴシック" panose="020F0502020204030204"/>
                <a:ea typeface="游ゴシック" panose="020B0400000000000000" pitchFamily="50" charset="-128"/>
              </a:rPr>
              <a:t>　１</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区域　　　</a:t>
            </a:r>
            <a:r>
              <a:rPr lang="ja-JP" altLang="en-US" sz="2000" b="1" u="sng" dirty="0" smtClean="0">
                <a:latin typeface="游ゴシック" panose="020F0502020204030204"/>
                <a:ea typeface="游ゴシック" panose="020B0400000000000000" pitchFamily="50" charset="-128"/>
              </a:rPr>
              <a:t>大阪府全域</a:t>
            </a:r>
            <a:endParaRPr lang="en-US" altLang="ja-JP" sz="2000" b="1" u="sng" dirty="0" smtClean="0">
              <a:latin typeface="游ゴシック" panose="020F0502020204030204"/>
              <a:ea typeface="游ゴシック" panose="020B0400000000000000" pitchFamily="50" charset="-128"/>
            </a:endParaRPr>
          </a:p>
          <a:p>
            <a:pPr marL="0" marR="0" lvl="0" indent="0" algn="l" defTabSz="914400" rtl="0" eaLnBrk="1" fontAlgn="auto" latinLnBrk="0" hangingPunct="1">
              <a:lnSpc>
                <a:spcPts val="2100"/>
              </a:lnSpc>
              <a:spcBef>
                <a:spcPts val="0"/>
              </a:spcBef>
              <a:spcAft>
                <a:spcPts val="0"/>
              </a:spcAft>
              <a:buClrTx/>
              <a:buSzTx/>
              <a:buFontTx/>
              <a:buNone/>
              <a:tabLst/>
              <a:defRPr/>
            </a:pPr>
            <a:endParaRPr lang="en-US" altLang="ja-JP" sz="2000" b="1" dirty="0" smtClean="0">
              <a:latin typeface="游ゴシック" panose="020F0502020204030204"/>
              <a:ea typeface="游ゴシック" panose="020B0400000000000000" pitchFamily="50" charset="-128"/>
            </a:endParaRPr>
          </a:p>
          <a:p>
            <a:pPr lvl="0">
              <a:lnSpc>
                <a:spcPts val="2100"/>
              </a:lnSpc>
              <a:defRPr/>
            </a:pP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lang="ja-JP" altLang="en-US" sz="2000" b="1" dirty="0" smtClean="0">
                <a:latin typeface="游ゴシック" panose="020F0502020204030204"/>
                <a:ea typeface="游ゴシック" panose="020B0400000000000000" pitchFamily="50" charset="-128"/>
              </a:rPr>
              <a:t>２</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要請期間　</a:t>
            </a:r>
            <a:r>
              <a:rPr lang="ja-JP" altLang="en-US" sz="2000" b="1" u="sng" dirty="0"/>
              <a:t>令和４年３月</a:t>
            </a:r>
            <a:r>
              <a:rPr lang="en-US" altLang="ja-JP" sz="2000" b="1" u="sng" dirty="0"/>
              <a:t>22</a:t>
            </a:r>
            <a:r>
              <a:rPr lang="ja-JP" altLang="en-US" sz="2000" b="1" u="sng" dirty="0"/>
              <a:t>日</a:t>
            </a:r>
            <a:r>
              <a:rPr lang="ja-JP" altLang="en-US" sz="2000" b="1" u="sng" dirty="0" smtClean="0"/>
              <a:t>～４月</a:t>
            </a:r>
            <a:r>
              <a:rPr lang="en-US" altLang="ja-JP" sz="2000" b="1" u="sng" dirty="0" smtClean="0"/>
              <a:t>24</a:t>
            </a:r>
            <a:r>
              <a:rPr lang="ja-JP" altLang="en-US" sz="2000" b="1" u="sng" dirty="0" smtClean="0"/>
              <a:t>日</a:t>
            </a:r>
            <a:r>
              <a:rPr lang="en-US" altLang="ja-JP" sz="2000" b="1" u="sng" dirty="0" smtClean="0"/>
              <a:t>【</a:t>
            </a:r>
            <a:r>
              <a:rPr lang="ja-JP" altLang="en-US" sz="2000" b="1" u="sng" dirty="0" smtClean="0"/>
              <a:t>年度替わりの集中警戒期間</a:t>
            </a:r>
            <a:r>
              <a:rPr lang="en-US" altLang="ja-JP" sz="2000" b="1" u="sng" dirty="0" smtClean="0"/>
              <a:t>】</a:t>
            </a:r>
          </a:p>
          <a:p>
            <a:pPr lvl="0">
              <a:lnSpc>
                <a:spcPts val="2100"/>
              </a:lnSpc>
              <a:defRPr/>
            </a:pPr>
            <a:r>
              <a:rPr lang="ja-JP" altLang="en-US" sz="2000" b="1" dirty="0"/>
              <a:t>　</a:t>
            </a:r>
            <a:r>
              <a:rPr lang="ja-JP" altLang="en-US" sz="2000" b="1" dirty="0" smtClean="0"/>
              <a:t>　　　　　　　</a:t>
            </a:r>
            <a:r>
              <a:rPr lang="ja-JP" altLang="en-US" b="1" u="sng" dirty="0" smtClean="0"/>
              <a:t>（</a:t>
            </a:r>
            <a:r>
              <a:rPr lang="ja-JP" altLang="en-US" b="1" u="sng" dirty="0"/>
              <a:t>ただし、今後の感染状況に応じて要請内容の変更を判断）</a:t>
            </a:r>
            <a:endParaRPr lang="en-US" altLang="ja-JP" b="1" u="sng" dirty="0"/>
          </a:p>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28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endParaRPr>
          </a:p>
          <a:p>
            <a:pPr lvl="0">
              <a:lnSpc>
                <a:spcPts val="1700"/>
              </a:lnSpc>
              <a:defRPr/>
            </a:pP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３　実施</a:t>
            </a:r>
            <a:r>
              <a:rPr lang="ja-JP" altLang="en-US" sz="2000" b="1" dirty="0" smtClean="0"/>
              <a:t>内容</a:t>
            </a:r>
            <a:endParaRPr lang="ja-JP" altLang="en-US" sz="2000" b="1" dirty="0"/>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19" name="テキスト ボックス 18"/>
          <p:cNvSpPr txBox="1"/>
          <p:nvPr/>
        </p:nvSpPr>
        <p:spPr>
          <a:xfrm>
            <a:off x="720026" y="2878159"/>
            <a:ext cx="11069867" cy="399276"/>
          </a:xfrm>
          <a:prstGeom prst="rect">
            <a:avLst/>
          </a:prstGeom>
          <a:noFill/>
          <a:ln w="19050">
            <a:noFill/>
          </a:ln>
        </p:spPr>
        <p:txBody>
          <a:bodyPr wrap="square" rtlCol="0">
            <a:spAutoFit/>
          </a:bodyPr>
          <a:lstStyle/>
          <a:p>
            <a:pPr lvl="0">
              <a:lnSpc>
                <a:spcPts val="2300"/>
              </a:lnSpc>
              <a:defRPr/>
            </a:pPr>
            <a:r>
              <a:rPr lang="ja-JP" altLang="en-US" sz="2400" b="1" dirty="0">
                <a:latin typeface="游ゴシック" panose="020F0502020204030204"/>
                <a:ea typeface="游ゴシック" panose="020B0400000000000000" pitchFamily="50" charset="-128"/>
              </a:rPr>
              <a:t>①</a:t>
            </a:r>
            <a:r>
              <a:rPr lang="ja-JP" altLang="en-US" sz="2400" b="1" u="sng" dirty="0" smtClean="0">
                <a:latin typeface="游ゴシック" panose="020F0502020204030204"/>
                <a:ea typeface="游ゴシック" panose="020B0400000000000000" pitchFamily="50" charset="-128"/>
              </a:rPr>
              <a:t>府民</a:t>
            </a:r>
            <a:r>
              <a:rPr kumimoji="1" lang="ja-JP" altLang="en-US" sz="2400" b="1" i="0" u="sng" strike="noStrike" kern="1200" cap="none" spc="0" normalizeH="0" baseline="0" noProof="0" dirty="0" err="1" smtClean="0">
                <a:ln>
                  <a:noFill/>
                </a:ln>
                <a:effectLst/>
                <a:uLnTx/>
                <a:uFillTx/>
                <a:latin typeface="游ゴシック" panose="020F0502020204030204"/>
                <a:ea typeface="游ゴシック" panose="020B0400000000000000" pitchFamily="50" charset="-128"/>
                <a:cs typeface="+mn-cs"/>
              </a:rPr>
              <a:t>への</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呼びかけ</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p:txBody>
      </p:sp>
      <p:sp>
        <p:nvSpPr>
          <p:cNvPr id="26" name="正方形/長方形 25"/>
          <p:cNvSpPr/>
          <p:nvPr/>
        </p:nvSpPr>
        <p:spPr>
          <a:xfrm>
            <a:off x="696321" y="3021052"/>
            <a:ext cx="11155829" cy="3875420"/>
          </a:xfrm>
          <a:prstGeom prst="rect">
            <a:avLst/>
          </a:prstGeom>
        </p:spPr>
        <p:txBody>
          <a:bodyPr wrap="square">
            <a:spAutoFit/>
          </a:bodyPr>
          <a:lstStyle/>
          <a:p>
            <a:pPr lvl="0">
              <a:lnSpc>
                <a:spcPts val="2100"/>
              </a:lnSpc>
              <a:defRPr/>
            </a:pPr>
            <a:endParaRPr lang="en-US" altLang="ja-JP" b="1" dirty="0" smtClean="0">
              <a:solidFill>
                <a:srgbClr val="FF0000"/>
              </a:solidFill>
            </a:endParaRPr>
          </a:p>
          <a:p>
            <a:pPr marL="342900" lvl="0" indent="-342900">
              <a:lnSpc>
                <a:spcPts val="2300"/>
              </a:lnSpc>
              <a:buFont typeface="游ゴシック" panose="020B0400000000000000" pitchFamily="50" charset="-128"/>
              <a:buChar char="○"/>
              <a:defRPr/>
            </a:pPr>
            <a:r>
              <a:rPr lang="ja-JP" altLang="en-US" b="1" dirty="0" smtClean="0"/>
              <a:t>高齢者の命と健康を守るため、高齢者</a:t>
            </a:r>
            <a:r>
              <a:rPr lang="en-US" altLang="ja-JP" sz="1400" b="1" dirty="0" smtClean="0"/>
              <a:t>※</a:t>
            </a:r>
            <a:r>
              <a:rPr lang="ja-JP" altLang="en-US" b="1" dirty="0" smtClean="0"/>
              <a:t>及び</a:t>
            </a:r>
            <a:r>
              <a:rPr lang="ja-JP" altLang="en-US" b="1" dirty="0"/>
              <a:t>同居</a:t>
            </a:r>
            <a:r>
              <a:rPr lang="ja-JP" altLang="en-US" b="1" dirty="0" smtClean="0"/>
              <a:t>家族等日常的に接する方は、感染リスクが高い場所への外出・移動を自粛すること</a:t>
            </a:r>
            <a:endParaRPr lang="en-US" altLang="ja-JP" b="1" dirty="0" smtClean="0"/>
          </a:p>
          <a:p>
            <a:pPr lvl="0">
              <a:lnSpc>
                <a:spcPts val="2300"/>
              </a:lnSpc>
              <a:defRPr/>
            </a:pPr>
            <a:endParaRPr lang="en-US" altLang="ja-JP" sz="700" b="1" dirty="0"/>
          </a:p>
          <a:p>
            <a:pPr marL="342900" lvl="0" indent="-342900">
              <a:lnSpc>
                <a:spcPts val="2300"/>
              </a:lnSpc>
              <a:buFont typeface="游ゴシック" panose="020B0400000000000000" pitchFamily="50" charset="-128"/>
              <a:buChar char="○"/>
              <a:defRPr/>
            </a:pPr>
            <a:r>
              <a:rPr lang="ja-JP" altLang="en-US" b="1" dirty="0"/>
              <a:t>高齢者施設での面会は原則自粛すること</a:t>
            </a:r>
            <a:r>
              <a:rPr lang="en-US" altLang="ja-JP" b="1" dirty="0"/>
              <a:t>(</a:t>
            </a:r>
            <a:r>
              <a:rPr lang="ja-JP" altLang="en-US" b="1" dirty="0"/>
              <a:t>面会する場合はオンラインでの面会など高齢者との接触を行わない方法を検討すること</a:t>
            </a:r>
            <a:r>
              <a:rPr lang="ja-JP" altLang="en-US" b="1" dirty="0" smtClean="0"/>
              <a:t>）</a:t>
            </a:r>
            <a:endParaRPr lang="en-US" altLang="ja-JP" b="1" dirty="0" smtClean="0"/>
          </a:p>
          <a:p>
            <a:pPr marL="342900" lvl="0" indent="-342900">
              <a:lnSpc>
                <a:spcPts val="2300"/>
              </a:lnSpc>
              <a:buFont typeface="游ゴシック" panose="020B0400000000000000" pitchFamily="50" charset="-128"/>
              <a:buChar char="○"/>
              <a:defRPr/>
            </a:pPr>
            <a:endParaRPr lang="ja-JP" altLang="en-US" sz="800" b="1" dirty="0"/>
          </a:p>
          <a:p>
            <a:pPr marL="342900" indent="-342900">
              <a:lnSpc>
                <a:spcPts val="2300"/>
              </a:lnSpc>
              <a:buFont typeface="游ゴシック" panose="020B0400000000000000" pitchFamily="50" charset="-128"/>
              <a:buChar char="○"/>
              <a:defRPr/>
            </a:pPr>
            <a:r>
              <a:rPr lang="ja-JP" altLang="en-US" b="1" dirty="0" smtClean="0"/>
              <a:t>高齢者の同居家族が感染した場合、高齢者</a:t>
            </a:r>
            <a:r>
              <a:rPr lang="en-US" altLang="ja-JP" sz="1400" b="1" dirty="0" smtClean="0"/>
              <a:t>※</a:t>
            </a:r>
            <a:r>
              <a:rPr lang="ja-JP" altLang="en-US" b="1" dirty="0" smtClean="0"/>
              <a:t>の命を守るため、積極的に大規模医療・療養センターもしくは宿泊療養施設において療養すること</a:t>
            </a:r>
            <a:endParaRPr lang="en-US" altLang="ja-JP" b="1" dirty="0" smtClean="0"/>
          </a:p>
          <a:p>
            <a:pPr>
              <a:lnSpc>
                <a:spcPts val="2300"/>
              </a:lnSpc>
              <a:defRPr/>
            </a:pPr>
            <a:r>
              <a:rPr lang="en-US" altLang="ja-JP" b="1" dirty="0" smtClean="0"/>
              <a:t>   </a:t>
            </a:r>
          </a:p>
          <a:p>
            <a:pPr marL="342900" indent="-342900">
              <a:lnSpc>
                <a:spcPts val="2300"/>
              </a:lnSpc>
              <a:buFont typeface="游ゴシック" panose="020B0400000000000000" pitchFamily="50" charset="-128"/>
              <a:buChar char="○"/>
              <a:defRPr/>
            </a:pPr>
            <a:r>
              <a:rPr lang="ja-JP" altLang="en-US" b="1" dirty="0" smtClean="0"/>
              <a:t>高齢者に少しでも症状がある場合、早めに検査の受診を</a:t>
            </a:r>
            <a:r>
              <a:rPr lang="ja-JP" altLang="en-US" b="1" dirty="0"/>
              <a:t>する</a:t>
            </a:r>
            <a:r>
              <a:rPr lang="ja-JP" altLang="en-US" b="1" dirty="0" smtClean="0"/>
              <a:t>こと</a:t>
            </a:r>
            <a:endParaRPr lang="en-US" altLang="ja-JP" b="1" dirty="0" smtClean="0"/>
          </a:p>
          <a:p>
            <a:pPr>
              <a:lnSpc>
                <a:spcPts val="2300"/>
              </a:lnSpc>
              <a:defRPr/>
            </a:pPr>
            <a:r>
              <a:rPr lang="en-US" altLang="ja-JP" b="1" dirty="0" smtClean="0"/>
              <a:t>    </a:t>
            </a:r>
            <a:endParaRPr lang="en-US" altLang="ja-JP" sz="1200" b="1" dirty="0"/>
          </a:p>
          <a:p>
            <a:pPr>
              <a:lnSpc>
                <a:spcPts val="2100"/>
              </a:lnSpc>
              <a:defRPr/>
            </a:pPr>
            <a:r>
              <a:rPr lang="en-US" altLang="ja-JP" sz="1200" b="1" dirty="0" smtClean="0"/>
              <a:t>               </a:t>
            </a:r>
            <a:r>
              <a:rPr lang="en-US" altLang="ja-JP" sz="1200" dirty="0" smtClean="0"/>
              <a:t>※</a:t>
            </a:r>
            <a:r>
              <a:rPr lang="ja-JP" altLang="en-US" sz="1200" dirty="0" smtClean="0"/>
              <a:t>基礎疾患のある方などの重症化リスクの高い方を含む。</a:t>
            </a:r>
            <a:endParaRPr lang="en-US" altLang="ja-JP" dirty="0" smtClean="0"/>
          </a:p>
        </p:txBody>
      </p:sp>
      <p:sp>
        <p:nvSpPr>
          <p:cNvPr id="11" name="テキスト ボックス 10"/>
          <p:cNvSpPr txBox="1"/>
          <p:nvPr/>
        </p:nvSpPr>
        <p:spPr>
          <a:xfrm>
            <a:off x="9641779" y="198405"/>
            <a:ext cx="2148114" cy="461665"/>
          </a:xfrm>
          <a:prstGeom prst="rect">
            <a:avLst/>
          </a:prstGeom>
          <a:noFill/>
          <a:ln>
            <a:solidFill>
              <a:schemeClr val="tx1"/>
            </a:solidFill>
          </a:ln>
        </p:spPr>
        <p:txBody>
          <a:bodyPr wrap="square" rtlCol="0" anchor="ctr">
            <a:spAutoFit/>
          </a:bodyPr>
          <a:lstStyle/>
          <a:p>
            <a:pPr algn="ctr"/>
            <a:r>
              <a:rPr lang="ja-JP" altLang="en-US" sz="2400" b="1" dirty="0" smtClean="0"/>
              <a:t>資料</a:t>
            </a:r>
            <a:r>
              <a:rPr lang="ja-JP" altLang="en-US" sz="2400" b="1" dirty="0"/>
              <a:t>１</a:t>
            </a:r>
            <a:r>
              <a:rPr lang="ja-JP" altLang="en-US" sz="2400" b="1" dirty="0" smtClean="0"/>
              <a:t>－</a:t>
            </a:r>
            <a:r>
              <a:rPr lang="en-US" altLang="ja-JP" sz="2400" b="1" dirty="0" smtClean="0"/>
              <a:t>1</a:t>
            </a:r>
            <a:r>
              <a:rPr lang="ja-JP" altLang="en-US" sz="2400" b="1" dirty="0" smtClean="0"/>
              <a:t>  </a:t>
            </a:r>
            <a:endParaRPr kumimoji="1" lang="ja-JP" altLang="en-US" sz="2400" b="1" dirty="0"/>
          </a:p>
        </p:txBody>
      </p:sp>
      <p:sp>
        <p:nvSpPr>
          <p:cNvPr id="12" name="テキスト ボックス 11"/>
          <p:cNvSpPr txBox="1"/>
          <p:nvPr/>
        </p:nvSpPr>
        <p:spPr>
          <a:xfrm>
            <a:off x="467087" y="2332477"/>
            <a:ext cx="11069867" cy="399276"/>
          </a:xfrm>
          <a:prstGeom prst="rect">
            <a:avLst/>
          </a:prstGeom>
          <a:noFill/>
          <a:ln w="19050">
            <a:noFill/>
          </a:ln>
        </p:spPr>
        <p:txBody>
          <a:bodyPr wrap="square" rtlCol="0">
            <a:spAutoFit/>
          </a:bodyPr>
          <a:lstStyle/>
          <a:p>
            <a:pPr lvl="0">
              <a:lnSpc>
                <a:spcPts val="2300"/>
              </a:lnSpc>
              <a:defRPr/>
            </a:pPr>
            <a:r>
              <a:rPr lang="ja-JP" altLang="en-US" sz="2400" b="1" noProof="0" dirty="0">
                <a:latin typeface="游ゴシック" panose="020F0502020204030204"/>
                <a:ea typeface="游ゴシック" panose="020B0400000000000000" pitchFamily="50" charset="-128"/>
              </a:rPr>
              <a:t>（１</a:t>
            </a:r>
            <a:r>
              <a:rPr lang="ja-JP" altLang="en-US" sz="2400" b="1" noProof="0" dirty="0" smtClean="0">
                <a:latin typeface="游ゴシック" panose="020F0502020204030204"/>
                <a:ea typeface="游ゴシック" panose="020B0400000000000000" pitchFamily="50" charset="-128"/>
              </a:rPr>
              <a:t>）オミクロン株の特性を踏まえた感染防止対策</a:t>
            </a:r>
            <a:endParaRPr kumimoji="1" lang="ja-JP" altLang="en-US" sz="2000"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p:txBody>
      </p:sp>
      <p:cxnSp>
        <p:nvCxnSpPr>
          <p:cNvPr id="5" name="直線コネクタ 4"/>
          <p:cNvCxnSpPr/>
          <p:nvPr/>
        </p:nvCxnSpPr>
        <p:spPr>
          <a:xfrm>
            <a:off x="608389" y="2747546"/>
            <a:ext cx="0" cy="4104000"/>
          </a:xfrm>
          <a:prstGeom prst="line">
            <a:avLst/>
          </a:prstGeom>
          <a:ln w="73025"/>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11914408" y="2747546"/>
            <a:ext cx="0" cy="4140000"/>
          </a:xfrm>
          <a:prstGeom prst="line">
            <a:avLst/>
          </a:prstGeom>
          <a:ln w="73025"/>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608389" y="2772684"/>
            <a:ext cx="11318898" cy="12879"/>
          </a:xfrm>
          <a:prstGeom prst="line">
            <a:avLst/>
          </a:prstGeom>
          <a:ln w="635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89281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661610" y="851103"/>
            <a:ext cx="7589714" cy="923330"/>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感染症に強い強靭な社会・経済の形成を図っていくため、</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K-B" panose="02020700000000000000" pitchFamily="18" charset="-128"/>
                <a:ea typeface="UD デジタル 教科書体 NK-B" panose="02020700000000000000" pitchFamily="18" charset="-128"/>
              </a:rPr>
              <a:t>飲食店における感染防止対策のさらなる促進や府民が安心して利用できる</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K-B" panose="02020700000000000000" pitchFamily="18" charset="-128"/>
                <a:ea typeface="UD デジタル 教科書体 NK-B" panose="02020700000000000000" pitchFamily="18" charset="-128"/>
              </a:rPr>
              <a:t>環境整備につながる</a:t>
            </a:r>
            <a:r>
              <a:rPr lang="ja-JP" altLang="en-US" dirty="0" smtClean="0">
                <a:latin typeface="UD デジタル 教科書体 NK-B" panose="02020700000000000000" pitchFamily="18" charset="-128"/>
                <a:ea typeface="UD デジタル 教科書体 NK-B" panose="02020700000000000000" pitchFamily="18" charset="-128"/>
              </a:rPr>
              <a:t>、認証制度。</a:t>
            </a:r>
            <a:endParaRPr lang="en-US" altLang="ja-JP" dirty="0">
              <a:latin typeface="UD デジタル 教科書体 NK-B" panose="02020700000000000000" pitchFamily="18" charset="-128"/>
              <a:ea typeface="UD デジタル 教科書体 NK-B" panose="02020700000000000000" pitchFamily="18" charset="-128"/>
            </a:endParaRPr>
          </a:p>
        </p:txBody>
      </p:sp>
      <p:sp>
        <p:nvSpPr>
          <p:cNvPr id="2" name="フローチャート: 代替処理 1"/>
          <p:cNvSpPr/>
          <p:nvPr/>
        </p:nvSpPr>
        <p:spPr>
          <a:xfrm>
            <a:off x="254001" y="900634"/>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K-B" panose="02020700000000000000" pitchFamily="18" charset="-128"/>
                <a:ea typeface="UD デジタル 教科書体 NK-B" panose="02020700000000000000" pitchFamily="18" charset="-128"/>
              </a:rPr>
              <a:t>概　要　</a:t>
            </a:r>
            <a:endParaRPr lang="ja-JP" altLang="ja-JP"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23" name="フローチャート: 代替処理 22"/>
          <p:cNvSpPr/>
          <p:nvPr/>
        </p:nvSpPr>
        <p:spPr>
          <a:xfrm>
            <a:off x="254001" y="2411606"/>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認証基準</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25" name="フローチャート: 代替処理 24"/>
          <p:cNvSpPr/>
          <p:nvPr/>
        </p:nvSpPr>
        <p:spPr>
          <a:xfrm>
            <a:off x="254001" y="5164401"/>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問合せ</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0" y="118952"/>
            <a:ext cx="12192000" cy="461665"/>
          </a:xfrm>
          <a:prstGeom prst="rect">
            <a:avLst/>
          </a:prstGeom>
          <a:solidFill>
            <a:srgbClr val="0070C0"/>
          </a:solidFill>
        </p:spPr>
        <p:txBody>
          <a:bodyPr wrap="square" rtlCol="0" anchor="ctr">
            <a:spAutoFit/>
          </a:bodyPr>
          <a:lstStyle/>
          <a:p>
            <a:pPr algn="ctr"/>
            <a:r>
              <a:rPr lang="ja-JP" altLang="en-US" sz="2400" dirty="0">
                <a:solidFill>
                  <a:schemeClr val="bg1"/>
                </a:solidFill>
                <a:latin typeface="UD デジタル 教科書体 NK-B" panose="02020700000000000000" pitchFamily="18" charset="-128"/>
                <a:ea typeface="UD デジタル 教科書体 NK-B" panose="02020700000000000000" pitchFamily="18" charset="-128"/>
              </a:rPr>
              <a:t>感染防止認証ゴールドステッカー　制度概要</a:t>
            </a:r>
            <a:endParaRPr lang="ja-JP" altLang="en-US" dirty="0">
              <a:solidFill>
                <a:schemeClr val="bg1"/>
              </a:solidFill>
              <a:latin typeface="UD デジタル 教科書体 NK-B" panose="02020700000000000000" pitchFamily="18" charset="-128"/>
              <a:ea typeface="UD デジタル 教科書体 NK-B" panose="02020700000000000000" pitchFamily="18" charset="-128"/>
            </a:endParaRPr>
          </a:p>
        </p:txBody>
      </p:sp>
      <p:sp>
        <p:nvSpPr>
          <p:cNvPr id="14" name="正方形/長方形 13"/>
          <p:cNvSpPr/>
          <p:nvPr/>
        </p:nvSpPr>
        <p:spPr>
          <a:xfrm>
            <a:off x="1679839" y="2377710"/>
            <a:ext cx="6627034" cy="2613536"/>
          </a:xfrm>
          <a:prstGeom prst="rect">
            <a:avLst/>
          </a:prstGeom>
        </p:spPr>
        <p:txBody>
          <a:bodyPr wrap="square">
            <a:spAutoFit/>
          </a:bodyPr>
          <a:lstStyle/>
          <a:p>
            <a:r>
              <a:rPr lang="ja-JP" altLang="en-US" dirty="0" smtClean="0">
                <a:latin typeface="UD デジタル 教科書体 NK-B" panose="02020700000000000000" pitchFamily="18" charset="-128"/>
                <a:ea typeface="UD デジタル 教科書体 NK-B" panose="02020700000000000000" pitchFamily="18" charset="-128"/>
              </a:rPr>
              <a:t>以下</a:t>
            </a:r>
            <a:r>
              <a:rPr lang="ja-JP" altLang="en-US" dirty="0">
                <a:latin typeface="UD デジタル 教科書体 NK-B" panose="02020700000000000000" pitchFamily="18" charset="-128"/>
                <a:ea typeface="UD デジタル 教科書体 NK-B" panose="02020700000000000000" pitchFamily="18" charset="-128"/>
              </a:rPr>
              <a:t>の例示を含む、全ての基準を満たすことが</a:t>
            </a:r>
            <a:r>
              <a:rPr lang="ja-JP" altLang="en-US" dirty="0" smtClean="0">
                <a:latin typeface="UD デジタル 教科書体 NK-B" panose="02020700000000000000" pitchFamily="18" charset="-128"/>
                <a:ea typeface="UD デジタル 教科書体 NK-B" panose="02020700000000000000" pitchFamily="18" charset="-128"/>
              </a:rPr>
              <a:t>必要</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（例）　・アクリル板等の設置（座席間隔の確保）</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・手指消毒の徹底</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・食事中以外のマスク着用の推奨</a:t>
            </a: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・換気の徹底、ＣＯ２センサーの設置</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・症状のある従業員に</a:t>
            </a:r>
            <a:r>
              <a:rPr lang="ja-JP" altLang="en-US" dirty="0" smtClean="0">
                <a:latin typeface="UD デジタル 教科書体 NK-B" panose="02020700000000000000" pitchFamily="18" charset="-128"/>
                <a:ea typeface="UD デジタル 教科書体 NK-B" panose="02020700000000000000" pitchFamily="18" charset="-128"/>
              </a:rPr>
              <a:t>対する</a:t>
            </a:r>
            <a:endParaRPr lang="en-US" altLang="ja-JP" dirty="0" smtClean="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a:t>
            </a:r>
            <a:r>
              <a:rPr lang="ja-JP" altLang="en-US" dirty="0" smtClean="0">
                <a:latin typeface="UD デジタル 教科書体 NK-B" panose="02020700000000000000" pitchFamily="18" charset="-128"/>
                <a:ea typeface="UD デジタル 教科書体 NK-B" panose="02020700000000000000" pitchFamily="18" charset="-128"/>
              </a:rPr>
              <a:t>　　　　　　　「</a:t>
            </a:r>
            <a:r>
              <a:rPr lang="ja-JP" altLang="en-US" dirty="0">
                <a:latin typeface="UD デジタル 教科書体 NK-B" panose="02020700000000000000" pitchFamily="18" charset="-128"/>
                <a:ea typeface="UD デジタル 教科書体 NK-B" panose="02020700000000000000" pitchFamily="18" charset="-128"/>
              </a:rPr>
              <a:t>飲食店スマホ検査センター」</a:t>
            </a:r>
            <a:r>
              <a:rPr lang="ja-JP" altLang="en-US" dirty="0" smtClean="0">
                <a:latin typeface="UD デジタル 教科書体 NK-B" panose="02020700000000000000" pitchFamily="18" charset="-128"/>
                <a:ea typeface="UD デジタル 教科書体 NK-B" panose="02020700000000000000" pitchFamily="18" charset="-128"/>
              </a:rPr>
              <a:t>の積極的</a:t>
            </a:r>
            <a:r>
              <a:rPr lang="ja-JP" altLang="en-US" dirty="0">
                <a:latin typeface="UD デジタル 教科書体 NK-B" panose="02020700000000000000" pitchFamily="18" charset="-128"/>
                <a:ea typeface="UD デジタル 教科書体 NK-B" panose="02020700000000000000" pitchFamily="18" charset="-128"/>
              </a:rPr>
              <a:t>な利用の推奨</a:t>
            </a: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・コロナ対策リーダーの設置　　　等　　　　　　　　　　</a:t>
            </a:r>
          </a:p>
        </p:txBody>
      </p:sp>
      <p:sp>
        <p:nvSpPr>
          <p:cNvPr id="48" name="正方形/長方形 47"/>
          <p:cNvSpPr/>
          <p:nvPr/>
        </p:nvSpPr>
        <p:spPr>
          <a:xfrm>
            <a:off x="1869504" y="5164401"/>
            <a:ext cx="6166913" cy="923330"/>
          </a:xfrm>
          <a:prstGeom prst="rect">
            <a:avLst/>
          </a:prstGeom>
        </p:spPr>
        <p:txBody>
          <a:bodyPr wrap="square">
            <a:spAutoFit/>
          </a:bodyPr>
          <a:lstStyle/>
          <a:p>
            <a:r>
              <a:rPr lang="ja-JP" altLang="en-US" dirty="0">
                <a:latin typeface="UD デジタル 教科書体 NK-B" panose="02020700000000000000" pitchFamily="18" charset="-128"/>
                <a:ea typeface="UD デジタル 教科書体 NK-B" panose="02020700000000000000" pitchFamily="18" charset="-128"/>
              </a:rPr>
              <a:t>感染防止認証ゴールドステッカーコールセンター　（開設中）</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P-B" panose="02020700000000000000" pitchFamily="18" charset="-128"/>
                <a:ea typeface="UD デジタル 教科書体 NP-B" panose="02020700000000000000" pitchFamily="18" charset="-128"/>
              </a:rPr>
              <a:t>電話番号：０６ー</a:t>
            </a:r>
            <a:r>
              <a:rPr lang="en-US" altLang="ja-JP" dirty="0" smtClean="0">
                <a:latin typeface="UD デジタル 教科書体 NP-B" panose="02020700000000000000" pitchFamily="18" charset="-128"/>
                <a:ea typeface="UD デジタル 教科書体 NP-B" panose="02020700000000000000" pitchFamily="18" charset="-128"/>
              </a:rPr>
              <a:t>7178</a:t>
            </a:r>
            <a:r>
              <a:rPr lang="ja-JP" altLang="en-US" dirty="0" err="1">
                <a:latin typeface="UD デジタル 教科書体 NP-B" panose="02020700000000000000" pitchFamily="18" charset="-128"/>
                <a:ea typeface="UD デジタル 教科書体 NP-B" panose="02020700000000000000" pitchFamily="18" charset="-128"/>
              </a:rPr>
              <a:t>ー</a:t>
            </a:r>
            <a:r>
              <a:rPr lang="en-US" altLang="ja-JP" dirty="0" smtClean="0">
                <a:latin typeface="UD デジタル 教科書体 NP-B" panose="02020700000000000000" pitchFamily="18" charset="-128"/>
                <a:ea typeface="UD デジタル 教科書体 NP-B" panose="02020700000000000000" pitchFamily="18" charset="-128"/>
              </a:rPr>
              <a:t>1371</a:t>
            </a:r>
            <a:endParaRPr lang="en-US" altLang="ja-JP" dirty="0">
              <a:latin typeface="UD デジタル 教科書体 NP-B" panose="02020700000000000000" pitchFamily="18" charset="-128"/>
              <a:ea typeface="UD デジタル 教科書体 NP-B" panose="02020700000000000000" pitchFamily="18" charset="-128"/>
            </a:endParaRPr>
          </a:p>
          <a:p>
            <a:r>
              <a:rPr lang="ja-JP" altLang="en-US" dirty="0">
                <a:latin typeface="UD デジタル 教科書体 NP-B" panose="02020700000000000000" pitchFamily="18" charset="-128"/>
                <a:ea typeface="UD デジタル 教科書体 NP-B" panose="02020700000000000000" pitchFamily="18" charset="-128"/>
              </a:rPr>
              <a:t>開設時間：平日</a:t>
            </a:r>
            <a:r>
              <a:rPr lang="en-US" altLang="ja-JP" dirty="0">
                <a:latin typeface="UD デジタル 教科書体 NP-B" panose="02020700000000000000" pitchFamily="18" charset="-128"/>
                <a:ea typeface="UD デジタル 教科書体 NP-B" panose="02020700000000000000" pitchFamily="18" charset="-128"/>
              </a:rPr>
              <a:t>9</a:t>
            </a:r>
            <a:r>
              <a:rPr lang="ja-JP" altLang="en-US" dirty="0">
                <a:latin typeface="UD デジタル 教科書体 NP-B" panose="02020700000000000000" pitchFamily="18" charset="-128"/>
                <a:ea typeface="UD デジタル 教科書体 NP-B" panose="02020700000000000000" pitchFamily="18" charset="-128"/>
              </a:rPr>
              <a:t>時</a:t>
            </a:r>
            <a:r>
              <a:rPr lang="en-US" altLang="ja-JP" dirty="0">
                <a:latin typeface="UD デジタル 教科書体 NP-B" panose="02020700000000000000" pitchFamily="18" charset="-128"/>
                <a:ea typeface="UD デジタル 教科書体 NP-B" panose="02020700000000000000" pitchFamily="18" charset="-128"/>
              </a:rPr>
              <a:t>30</a:t>
            </a:r>
            <a:r>
              <a:rPr lang="ja-JP" altLang="en-US" dirty="0">
                <a:latin typeface="UD デジタル 教科書体 NP-B" panose="02020700000000000000" pitchFamily="18" charset="-128"/>
                <a:ea typeface="UD デジタル 教科書体 NP-B" panose="02020700000000000000" pitchFamily="18" charset="-128"/>
              </a:rPr>
              <a:t>分～</a:t>
            </a:r>
            <a:r>
              <a:rPr lang="en-US" altLang="ja-JP" dirty="0">
                <a:latin typeface="UD デジタル 教科書体 NP-B" panose="02020700000000000000" pitchFamily="18" charset="-128"/>
                <a:ea typeface="UD デジタル 教科書体 NP-B" panose="02020700000000000000" pitchFamily="18" charset="-128"/>
              </a:rPr>
              <a:t>17</a:t>
            </a:r>
            <a:r>
              <a:rPr lang="ja-JP" altLang="en-US" dirty="0">
                <a:latin typeface="UD デジタル 教科書体 NP-B" panose="02020700000000000000" pitchFamily="18" charset="-128"/>
                <a:ea typeface="UD デジタル 教科書体 NP-B" panose="02020700000000000000" pitchFamily="18" charset="-128"/>
              </a:rPr>
              <a:t>時</a:t>
            </a:r>
            <a:r>
              <a:rPr lang="en-US" altLang="ja-JP" dirty="0">
                <a:latin typeface="UD デジタル 教科書体 NP-B" panose="02020700000000000000" pitchFamily="18" charset="-128"/>
                <a:ea typeface="UD デジタル 教科書体 NP-B" panose="02020700000000000000" pitchFamily="18" charset="-128"/>
              </a:rPr>
              <a:t>30</a:t>
            </a:r>
            <a:r>
              <a:rPr lang="ja-JP" altLang="en-US" dirty="0" smtClean="0">
                <a:latin typeface="UD デジタル 教科書体 NP-B" panose="02020700000000000000" pitchFamily="18" charset="-128"/>
                <a:ea typeface="UD デジタル 教科書体 NP-B" panose="02020700000000000000" pitchFamily="18" charset="-128"/>
              </a:rPr>
              <a:t>分</a:t>
            </a:r>
            <a:endParaRPr lang="en-US" altLang="ja-JP" sz="500" dirty="0" smtClean="0">
              <a:latin typeface="UD デジタル 教科書体 NK-B" panose="02020700000000000000" pitchFamily="18" charset="-128"/>
              <a:ea typeface="UD デジタル 教科書体 NK-B" panose="02020700000000000000" pitchFamily="18" charset="-128"/>
            </a:endParaRPr>
          </a:p>
        </p:txBody>
      </p:sp>
      <p:sp>
        <p:nvSpPr>
          <p:cNvPr id="15" name="フローチャート: 代替処理 14"/>
          <p:cNvSpPr/>
          <p:nvPr/>
        </p:nvSpPr>
        <p:spPr>
          <a:xfrm>
            <a:off x="254001" y="1795767"/>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対  象</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p:cNvSpPr txBox="1"/>
          <p:nvPr/>
        </p:nvSpPr>
        <p:spPr>
          <a:xfrm>
            <a:off x="1679872" y="1826321"/>
            <a:ext cx="5854269"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飲食店</a:t>
            </a:r>
            <a:r>
              <a:rPr lang="ja-JP" altLang="en-US" sz="1600" dirty="0">
                <a:latin typeface="UD デジタル 教科書体 NK-B" panose="02020700000000000000" pitchFamily="18" charset="-128"/>
                <a:ea typeface="UD デジタル 教科書体 NK-B" panose="02020700000000000000" pitchFamily="18" charset="-128"/>
              </a:rPr>
              <a:t>（但し、テイクアウト等を除く）</a:t>
            </a:r>
            <a:endParaRPr lang="en-US" altLang="ja-JP" sz="1600" dirty="0">
              <a:latin typeface="UD デジタル 教科書体 NK-B" panose="02020700000000000000" pitchFamily="18" charset="-128"/>
              <a:ea typeface="UD デジタル 教科書体 NK-B" panose="02020700000000000000" pitchFamily="18" charset="-128"/>
            </a:endParaRPr>
          </a:p>
        </p:txBody>
      </p:sp>
      <p:sp>
        <p:nvSpPr>
          <p:cNvPr id="18" name="角丸四角形 17"/>
          <p:cNvSpPr/>
          <p:nvPr/>
        </p:nvSpPr>
        <p:spPr>
          <a:xfrm>
            <a:off x="10655300" y="196253"/>
            <a:ext cx="1161552" cy="32347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000"/>
              </a:lnSpc>
            </a:pP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参考</a:t>
            </a:r>
          </a:p>
        </p:txBody>
      </p:sp>
      <p:sp>
        <p:nvSpPr>
          <p:cNvPr id="27" name="スライド番号プレースホルダー 1"/>
          <p:cNvSpPr>
            <a:spLocks noGrp="1"/>
          </p:cNvSpPr>
          <p:nvPr>
            <p:ph type="sldNum" sz="quarter" idx="12"/>
          </p:nvPr>
        </p:nvSpPr>
        <p:spPr>
          <a:xfrm>
            <a:off x="9337183" y="644086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pic>
        <p:nvPicPr>
          <p:cNvPr id="16" name="図 15"/>
          <p:cNvPicPr>
            <a:picLocks noChangeAspect="1"/>
          </p:cNvPicPr>
          <p:nvPr/>
        </p:nvPicPr>
        <p:blipFill>
          <a:blip r:embed="rId2"/>
          <a:stretch>
            <a:fillRect/>
          </a:stretch>
        </p:blipFill>
        <p:spPr>
          <a:xfrm>
            <a:off x="8139818" y="2696900"/>
            <a:ext cx="2880762" cy="4161100"/>
          </a:xfrm>
          <a:prstGeom prst="rect">
            <a:avLst/>
          </a:prstGeom>
        </p:spPr>
      </p:pic>
      <p:pic>
        <p:nvPicPr>
          <p:cNvPr id="22" name="図 21"/>
          <p:cNvPicPr>
            <a:picLocks noChangeAspect="1"/>
          </p:cNvPicPr>
          <p:nvPr/>
        </p:nvPicPr>
        <p:blipFill>
          <a:blip r:embed="rId3"/>
          <a:stretch>
            <a:fillRect/>
          </a:stretch>
        </p:blipFill>
        <p:spPr>
          <a:xfrm>
            <a:off x="10003465" y="657918"/>
            <a:ext cx="1993205" cy="2088626"/>
          </a:xfrm>
          <a:prstGeom prst="rect">
            <a:avLst/>
          </a:prstGeom>
        </p:spPr>
      </p:pic>
    </p:spTree>
    <p:extLst>
      <p:ext uri="{BB962C8B-B14F-4D97-AF65-F5344CB8AC3E}">
        <p14:creationId xmlns:p14="http://schemas.microsoft.com/office/powerpoint/2010/main" val="22599765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849621" y="1098958"/>
            <a:ext cx="10878355" cy="861774"/>
          </a:xfrm>
          <a:prstGeom prst="rect">
            <a:avLst/>
          </a:prstGeom>
          <a:noFill/>
        </p:spPr>
        <p:txBody>
          <a:bodyPr wrap="square" rtlCol="0">
            <a:spAutoFit/>
          </a:bodyPr>
          <a:lstStyle/>
          <a:p>
            <a:pPr marL="0" marR="0" lvl="0" indent="0" algn="l" defTabSz="914400" rtl="0" eaLnBrk="1" fontAlgn="auto" latinLnBrk="0" hangingPunct="1">
              <a:lnSpc>
                <a:spcPts val="3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特措法に基づく要請内容などにかかる府民や事業者からの問い合わせに対応するため、</a:t>
            </a:r>
            <a:endPar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ts val="3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コールセンターを設置</a:t>
            </a:r>
            <a:endParaRPr kumimoji="1" lang="ja-JP" altLang="en-US" sz="2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 name="テキスト ボックス 2"/>
          <p:cNvSpPr txBox="1"/>
          <p:nvPr/>
        </p:nvSpPr>
        <p:spPr>
          <a:xfrm>
            <a:off x="510797" y="2340157"/>
            <a:ext cx="11312008" cy="3385542"/>
          </a:xfrm>
          <a:prstGeom prst="rect">
            <a:avLst/>
          </a:prstGeom>
          <a:noFill/>
          <a:ln w="28575">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コールセンターの概要</a:t>
            </a:r>
            <a:r>
              <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　</a:t>
            </a: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開設時間：</a:t>
            </a:r>
            <a:r>
              <a:rPr kumimoji="1" lang="ja-JP" altLang="en-US"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平日９時３０分～１７時３０分</a:t>
            </a:r>
            <a:endParaRPr kumimoji="1" lang="en-US" altLang="ja-JP"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lang="ja-JP" altLang="en-US" sz="2200" dirty="0">
                <a:latin typeface="游ゴシック" panose="020F0502020204030204"/>
                <a:ea typeface="游ゴシック" panose="020B0400000000000000" pitchFamily="50" charset="-128"/>
              </a:rPr>
              <a:t>　</a:t>
            </a:r>
            <a:r>
              <a:rPr kumimoji="1" lang="en-US" altLang="ja-JP" sz="2200" b="1" i="0" u="none" kern="1200" cap="none" spc="0" normalizeH="0" baseline="0" noProof="0" dirty="0" smtClean="0">
                <a:ln>
                  <a:noFill/>
                </a:ln>
                <a:effectLst/>
                <a:uLnTx/>
                <a:uFillTx/>
                <a:latin typeface="游ゴシック" panose="020F0502020204030204"/>
                <a:ea typeface="游ゴシック" panose="020B0400000000000000" pitchFamily="50" charset="-128"/>
              </a:rPr>
              <a:t>※</a:t>
            </a:r>
            <a:r>
              <a:rPr kumimoji="1" lang="ja-JP" altLang="en-US" sz="2200" b="1" i="0" u="none" kern="1200" cap="none" spc="0" normalizeH="0" baseline="0" noProof="0" dirty="0">
                <a:ln>
                  <a:noFill/>
                </a:ln>
                <a:effectLst/>
                <a:uLnTx/>
                <a:uFillTx/>
                <a:latin typeface="游ゴシック" panose="020F0502020204030204"/>
                <a:ea typeface="游ゴシック" panose="020B0400000000000000" pitchFamily="50" charset="-128"/>
              </a:rPr>
              <a:t>ただし</a:t>
            </a:r>
            <a:r>
              <a:rPr kumimoji="1" lang="ja-JP" altLang="en-US" sz="2200" b="1" i="0" u="none" kern="1200" cap="none" spc="0" normalizeH="0" baseline="0" noProof="0" dirty="0" smtClean="0">
                <a:ln>
                  <a:noFill/>
                </a:ln>
                <a:effectLst/>
                <a:uLnTx/>
                <a:uFillTx/>
                <a:latin typeface="游ゴシック" panose="020F0502020204030204"/>
                <a:ea typeface="游ゴシック" panose="020B0400000000000000" pitchFamily="50" charset="-128"/>
              </a:rPr>
              <a:t>、</a:t>
            </a:r>
            <a:r>
              <a:rPr lang="en-US" altLang="ja-JP" sz="2200" b="1" noProof="0" dirty="0" smtClean="0">
                <a:latin typeface="游ゴシック" panose="020F0502020204030204"/>
                <a:ea typeface="游ゴシック" panose="020B0400000000000000" pitchFamily="50" charset="-128"/>
              </a:rPr>
              <a:t>3</a:t>
            </a:r>
            <a:r>
              <a:rPr kumimoji="1" lang="en-US" altLang="ja-JP" sz="2200" b="1" i="0" u="none" kern="1200" cap="none" spc="0" normalizeH="0" baseline="0" noProof="0" dirty="0" smtClean="0">
                <a:ln>
                  <a:noFill/>
                </a:ln>
                <a:effectLst/>
                <a:uLnTx/>
                <a:uFillTx/>
                <a:latin typeface="游ゴシック" panose="020F0502020204030204"/>
                <a:ea typeface="游ゴシック" panose="020B0400000000000000" pitchFamily="50" charset="-128"/>
              </a:rPr>
              <a:t>/19</a:t>
            </a:r>
            <a:r>
              <a:rPr lang="en-US" altLang="ja-JP" sz="2200" b="1" dirty="0" smtClean="0">
                <a:latin typeface="游ゴシック" panose="020F0502020204030204"/>
                <a:ea typeface="游ゴシック" panose="020B0400000000000000" pitchFamily="50" charset="-128"/>
              </a:rPr>
              <a:t>(</a:t>
            </a:r>
            <a:r>
              <a:rPr kumimoji="1" lang="ja-JP" altLang="en-US" sz="2200" b="1" i="0" u="none" kern="1200" cap="none" spc="0" normalizeH="0" baseline="0" noProof="0" dirty="0" smtClean="0">
                <a:ln>
                  <a:noFill/>
                </a:ln>
                <a:effectLst/>
                <a:uLnTx/>
                <a:uFillTx/>
                <a:latin typeface="游ゴシック" panose="020F0502020204030204"/>
                <a:ea typeface="游ゴシック" panose="020B0400000000000000" pitchFamily="50" charset="-128"/>
              </a:rPr>
              <a:t>土</a:t>
            </a:r>
            <a:r>
              <a:rPr kumimoji="1" lang="en-US" altLang="ja-JP" sz="2200" b="1" i="0" u="none" kern="1200" cap="none" spc="0" normalizeH="0" baseline="0" noProof="0" dirty="0" smtClean="0">
                <a:ln>
                  <a:noFill/>
                </a:ln>
                <a:effectLst/>
                <a:uLnTx/>
                <a:uFillTx/>
                <a:latin typeface="游ゴシック" panose="020F0502020204030204"/>
                <a:ea typeface="游ゴシック" panose="020B0400000000000000" pitchFamily="50" charset="-128"/>
              </a:rPr>
              <a:t>)</a:t>
            </a:r>
            <a:r>
              <a:rPr kumimoji="1" lang="ja-JP" altLang="en-US" sz="2200" b="1" i="0" u="none" kern="1200" cap="none" spc="0" normalizeH="0" baseline="0" noProof="0" dirty="0" err="1" smtClean="0">
                <a:ln>
                  <a:noFill/>
                </a:ln>
                <a:effectLst/>
                <a:uLnTx/>
                <a:uFillTx/>
                <a:latin typeface="游ゴシック" panose="020F0502020204030204"/>
                <a:ea typeface="游ゴシック" panose="020B0400000000000000" pitchFamily="50" charset="-128"/>
              </a:rPr>
              <a:t>、</a:t>
            </a:r>
            <a:r>
              <a:rPr lang="en-US" altLang="ja-JP" sz="2200" b="1" dirty="0" smtClean="0">
                <a:latin typeface="游ゴシック" panose="020F0502020204030204"/>
                <a:ea typeface="游ゴシック" panose="020B0400000000000000" pitchFamily="50" charset="-128"/>
              </a:rPr>
              <a:t>3</a:t>
            </a:r>
            <a:r>
              <a:rPr kumimoji="1" lang="en-US" altLang="ja-JP" sz="2200" b="1" i="0" u="none" kern="1200" cap="none" spc="0" normalizeH="0" baseline="0" noProof="0" dirty="0" smtClean="0">
                <a:ln>
                  <a:noFill/>
                </a:ln>
                <a:effectLst/>
                <a:uLnTx/>
                <a:uFillTx/>
                <a:latin typeface="游ゴシック" panose="020F0502020204030204"/>
                <a:ea typeface="游ゴシック" panose="020B0400000000000000" pitchFamily="50" charset="-128"/>
              </a:rPr>
              <a:t>/20</a:t>
            </a:r>
            <a:r>
              <a:rPr lang="en-US" altLang="ja-JP" sz="2200" b="1" dirty="0" smtClean="0">
                <a:latin typeface="游ゴシック" panose="020F0502020204030204"/>
                <a:ea typeface="游ゴシック" panose="020B0400000000000000" pitchFamily="50" charset="-128"/>
              </a:rPr>
              <a:t>(</a:t>
            </a:r>
            <a:r>
              <a:rPr kumimoji="1" lang="ja-JP" altLang="en-US" sz="2200" b="1" i="0" u="none" kern="1200" cap="none" spc="0" normalizeH="0" baseline="0" noProof="0" dirty="0" smtClean="0">
                <a:ln>
                  <a:noFill/>
                </a:ln>
                <a:effectLst/>
                <a:uLnTx/>
                <a:uFillTx/>
                <a:latin typeface="游ゴシック" panose="020F0502020204030204"/>
                <a:ea typeface="游ゴシック" panose="020B0400000000000000" pitchFamily="50" charset="-128"/>
              </a:rPr>
              <a:t>日</a:t>
            </a:r>
            <a:r>
              <a:rPr lang="en-US" altLang="ja-JP" sz="2200" b="1" dirty="0" smtClean="0">
                <a:latin typeface="游ゴシック" panose="020F0502020204030204"/>
                <a:ea typeface="游ゴシック" panose="020B0400000000000000" pitchFamily="50" charset="-128"/>
              </a:rPr>
              <a:t>)</a:t>
            </a:r>
            <a:r>
              <a:rPr lang="ja-JP" altLang="en-US" sz="2200" b="1" dirty="0" err="1" smtClean="0">
                <a:latin typeface="游ゴシック" panose="020F0502020204030204"/>
                <a:ea typeface="游ゴシック" panose="020B0400000000000000" pitchFamily="50" charset="-128"/>
              </a:rPr>
              <a:t>、</a:t>
            </a:r>
            <a:r>
              <a:rPr lang="en-US" altLang="ja-JP" sz="2200" b="1" dirty="0" smtClean="0">
                <a:latin typeface="游ゴシック" panose="020F0502020204030204"/>
                <a:ea typeface="游ゴシック" panose="020B0400000000000000" pitchFamily="50" charset="-128"/>
              </a:rPr>
              <a:t>3/21</a:t>
            </a:r>
            <a:r>
              <a:rPr lang="ja-JP" altLang="en-US" sz="2200" b="1" dirty="0" smtClean="0">
                <a:latin typeface="游ゴシック" panose="020F0502020204030204"/>
                <a:ea typeface="游ゴシック" panose="020B0400000000000000" pitchFamily="50" charset="-128"/>
              </a:rPr>
              <a:t>（月･祝）</a:t>
            </a:r>
            <a:r>
              <a:rPr kumimoji="1" lang="ja-JP" altLang="en-US" sz="2200" b="1" i="0" u="none" kern="1200" cap="none" spc="0" normalizeH="0" baseline="0" noProof="0" dirty="0" smtClean="0">
                <a:ln>
                  <a:noFill/>
                </a:ln>
                <a:effectLst/>
                <a:uLnTx/>
                <a:uFillTx/>
                <a:latin typeface="游ゴシック" panose="020F0502020204030204"/>
                <a:ea typeface="游ゴシック" panose="020B0400000000000000" pitchFamily="50" charset="-128"/>
              </a:rPr>
              <a:t>は ９時</a:t>
            </a:r>
            <a:r>
              <a:rPr kumimoji="1" lang="en-US" altLang="ja-JP" sz="2200" b="1" i="0" u="none" kern="1200" cap="none" spc="0" normalizeH="0" baseline="0" noProof="0" dirty="0" smtClean="0">
                <a:ln>
                  <a:noFill/>
                </a:ln>
                <a:effectLst/>
                <a:uLnTx/>
                <a:uFillTx/>
                <a:latin typeface="游ゴシック" panose="020F0502020204030204"/>
                <a:ea typeface="游ゴシック" panose="020B0400000000000000" pitchFamily="50" charset="-128"/>
              </a:rPr>
              <a:t>30</a:t>
            </a:r>
            <a:r>
              <a:rPr kumimoji="1" lang="ja-JP" altLang="en-US" sz="2200" b="1" i="0" u="none" kern="1200" cap="none" spc="0" normalizeH="0" baseline="0" noProof="0" dirty="0" smtClean="0">
                <a:ln>
                  <a:noFill/>
                </a:ln>
                <a:effectLst/>
                <a:uLnTx/>
                <a:uFillTx/>
                <a:latin typeface="游ゴシック" panose="020F0502020204030204"/>
                <a:ea typeface="游ゴシック" panose="020B0400000000000000" pitchFamily="50" charset="-128"/>
              </a:rPr>
              <a:t>分～</a:t>
            </a:r>
            <a:r>
              <a:rPr kumimoji="1" lang="en-US" altLang="ja-JP" sz="2200" b="1" i="0" u="none" kern="1200" cap="none" spc="0" normalizeH="0" baseline="0" noProof="0" dirty="0" smtClean="0">
                <a:ln>
                  <a:noFill/>
                </a:ln>
                <a:effectLst/>
                <a:uLnTx/>
                <a:uFillTx/>
                <a:latin typeface="游ゴシック" panose="020F0502020204030204"/>
                <a:ea typeface="游ゴシック" panose="020B0400000000000000" pitchFamily="50" charset="-128"/>
              </a:rPr>
              <a:t>17</a:t>
            </a:r>
            <a:r>
              <a:rPr kumimoji="1" lang="ja-JP" altLang="en-US" sz="2200" b="1" i="0" u="none" kern="1200" cap="none" spc="0" normalizeH="0" baseline="0" noProof="0" dirty="0" smtClean="0">
                <a:ln>
                  <a:noFill/>
                </a:ln>
                <a:effectLst/>
                <a:uLnTx/>
                <a:uFillTx/>
                <a:latin typeface="游ゴシック" panose="020F0502020204030204"/>
                <a:ea typeface="游ゴシック" panose="020B0400000000000000" pitchFamily="50" charset="-128"/>
              </a:rPr>
              <a:t>時</a:t>
            </a:r>
            <a:r>
              <a:rPr kumimoji="1" lang="en-US" altLang="ja-JP" sz="2200" b="1" i="0" u="none" kern="1200" cap="none" spc="0" normalizeH="0" baseline="0" noProof="0" dirty="0" smtClean="0">
                <a:ln>
                  <a:noFill/>
                </a:ln>
                <a:effectLst/>
                <a:uLnTx/>
                <a:uFillTx/>
                <a:latin typeface="游ゴシック" panose="020F0502020204030204"/>
                <a:ea typeface="游ゴシック" panose="020B0400000000000000" pitchFamily="50" charset="-128"/>
              </a:rPr>
              <a:t>30</a:t>
            </a:r>
            <a:r>
              <a:rPr kumimoji="1" lang="ja-JP" altLang="en-US" sz="2200" b="1" i="0" u="none" kern="1200" cap="none" spc="0" normalizeH="0" baseline="0" noProof="0" dirty="0" smtClean="0">
                <a:ln>
                  <a:noFill/>
                </a:ln>
                <a:effectLst/>
                <a:uLnTx/>
                <a:uFillTx/>
                <a:latin typeface="游ゴシック" panose="020F0502020204030204"/>
                <a:ea typeface="游ゴシック" panose="020B0400000000000000" pitchFamily="50" charset="-128"/>
              </a:rPr>
              <a:t>分 開設</a:t>
            </a:r>
            <a:endParaRPr kumimoji="1" lang="en-US" altLang="ja-JP" sz="2200" b="1" i="0" u="non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6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8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8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28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受付電話番号：０６ー７１７８－１３９８</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kumimoji="1" lang="en-US" altLang="ja-JP"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en-US" altLang="ja-JP"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a:t>
            </a:r>
            <a:r>
              <a:rPr kumimoji="1" lang="ja-JP" altLang="en-US" sz="22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府ホームページ上にも</a:t>
            </a:r>
            <a:r>
              <a:rPr kumimoji="1" lang="en-US" altLang="ja-JP" sz="22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FAQ</a:t>
            </a:r>
            <a:r>
              <a:rPr kumimoji="1" lang="ja-JP" altLang="en-US" sz="22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を掲載</a:t>
            </a: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予定</a:t>
            </a:r>
            <a:endParaRPr kumimoji="1" lang="en-US" altLang="ja-JP" sz="22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7" name="スライド番号プレースホルダー 1"/>
          <p:cNvSpPr>
            <a:spLocks noGrp="1"/>
          </p:cNvSpPr>
          <p:nvPr>
            <p:ph type="sldNum" sz="quarter" idx="12"/>
          </p:nvPr>
        </p:nvSpPr>
        <p:spPr>
          <a:xfrm>
            <a:off x="10645254" y="6331564"/>
            <a:ext cx="1082722"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20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11" name="テキスト ボックス 10"/>
          <p:cNvSpPr txBox="1"/>
          <p:nvPr/>
        </p:nvSpPr>
        <p:spPr>
          <a:xfrm>
            <a:off x="536553" y="411784"/>
            <a:ext cx="6563494" cy="523220"/>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800" b="1" dirty="0">
                <a:latin typeface="游ゴシック" panose="020F0502020204030204"/>
                <a:ea typeface="游ゴシック" panose="020B0400000000000000" pitchFamily="50" charset="-128"/>
              </a:rPr>
              <a:t>特措法</a:t>
            </a:r>
            <a:r>
              <a:rPr lang="ja-JP" altLang="en-US" sz="2800" b="1" dirty="0" smtClean="0">
                <a:latin typeface="游ゴシック" panose="020F0502020204030204"/>
                <a:ea typeface="游ゴシック" panose="020B0400000000000000" pitchFamily="50" charset="-128"/>
              </a:rPr>
              <a:t>に基づく</a:t>
            </a:r>
            <a:r>
              <a:rPr kumimoji="1" lang="ja-JP" altLang="en-US" sz="28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要請等コールセンター</a:t>
            </a:r>
            <a:endPar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582009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19" name="テキスト ボックス 18"/>
          <p:cNvSpPr txBox="1"/>
          <p:nvPr/>
        </p:nvSpPr>
        <p:spPr>
          <a:xfrm>
            <a:off x="656896" y="456289"/>
            <a:ext cx="11069867" cy="399276"/>
          </a:xfrm>
          <a:prstGeom prst="rect">
            <a:avLst/>
          </a:prstGeom>
          <a:noFill/>
          <a:ln w="19050">
            <a:noFill/>
          </a:ln>
        </p:spPr>
        <p:txBody>
          <a:bodyPr wrap="square" rtlCol="0">
            <a:spAutoFit/>
          </a:bodyPr>
          <a:lstStyle/>
          <a:p>
            <a:pPr lvl="0">
              <a:lnSpc>
                <a:spcPts val="2300"/>
              </a:lnSpc>
              <a:defRPr/>
            </a:pPr>
            <a:r>
              <a:rPr lang="ja-JP" altLang="en-US" sz="2400" b="1" dirty="0">
                <a:latin typeface="游ゴシック" panose="020F0502020204030204"/>
                <a:ea typeface="游ゴシック" panose="020B0400000000000000" pitchFamily="50" charset="-128"/>
              </a:rPr>
              <a:t>②</a:t>
            </a:r>
            <a:r>
              <a:rPr lang="ja-JP" altLang="en-US" sz="2400" b="1" u="sng" dirty="0" smtClean="0">
                <a:latin typeface="游ゴシック" panose="020F0502020204030204"/>
                <a:ea typeface="游ゴシック" panose="020B0400000000000000" pitchFamily="50" charset="-128"/>
              </a:rPr>
              <a:t>高齢者施設への要請</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p:txBody>
      </p:sp>
      <p:sp>
        <p:nvSpPr>
          <p:cNvPr id="26" name="正方形/長方形 25"/>
          <p:cNvSpPr/>
          <p:nvPr/>
        </p:nvSpPr>
        <p:spPr>
          <a:xfrm>
            <a:off x="798602" y="719613"/>
            <a:ext cx="10914131" cy="2554545"/>
          </a:xfrm>
          <a:prstGeom prst="rect">
            <a:avLst/>
          </a:prstGeom>
        </p:spPr>
        <p:txBody>
          <a:bodyPr wrap="square">
            <a:spAutoFit/>
          </a:bodyPr>
          <a:lstStyle/>
          <a:p>
            <a:pPr lvl="0">
              <a:lnSpc>
                <a:spcPts val="2100"/>
              </a:lnSpc>
              <a:defRPr/>
            </a:pPr>
            <a:endParaRPr lang="en-US" altLang="ja-JP" b="1" dirty="0" smtClean="0">
              <a:solidFill>
                <a:srgbClr val="FF0000"/>
              </a:solidFill>
            </a:endParaRPr>
          </a:p>
          <a:p>
            <a:pPr marL="285750" indent="-285750">
              <a:lnSpc>
                <a:spcPts val="2500"/>
              </a:lnSpc>
              <a:buFont typeface="游ゴシック" panose="020B0400000000000000" pitchFamily="50" charset="-128"/>
              <a:buChar char="○"/>
              <a:defRPr/>
            </a:pPr>
            <a:r>
              <a:rPr lang="ja-JP" altLang="en-US" b="1" dirty="0"/>
              <a:t>施設で</a:t>
            </a:r>
            <a:r>
              <a:rPr lang="ja-JP" altLang="en-US" b="1" dirty="0" smtClean="0"/>
              <a:t>の</a:t>
            </a:r>
            <a:r>
              <a:rPr lang="ja-JP" altLang="en-US" b="1" dirty="0"/>
              <a:t>感染防止対策</a:t>
            </a:r>
            <a:r>
              <a:rPr lang="ja-JP" altLang="en-US" b="1" dirty="0" smtClean="0"/>
              <a:t>を徹底し、面会</a:t>
            </a:r>
            <a:r>
              <a:rPr lang="ja-JP" altLang="en-US" b="1" dirty="0"/>
              <a:t>は原則自粛すること</a:t>
            </a:r>
            <a:r>
              <a:rPr lang="en-US" altLang="ja-JP" b="1" dirty="0"/>
              <a:t>(</a:t>
            </a:r>
            <a:r>
              <a:rPr lang="ja-JP" altLang="en-US" b="1" dirty="0"/>
              <a:t>面会する場合はオンラインでの面会など高齢者との接触を行わない方法を検討すること</a:t>
            </a:r>
            <a:r>
              <a:rPr lang="ja-JP" altLang="en-US" b="1" dirty="0" smtClean="0"/>
              <a:t>）</a:t>
            </a:r>
            <a:endParaRPr lang="en-US" altLang="ja-JP" b="1" u="sng" dirty="0" smtClean="0"/>
          </a:p>
          <a:p>
            <a:pPr marL="342900" lvl="0" indent="-342900">
              <a:lnSpc>
                <a:spcPts val="2500"/>
              </a:lnSpc>
              <a:buFont typeface="游ゴシック" panose="020B0400000000000000" pitchFamily="50" charset="-128"/>
              <a:buChar char="○"/>
              <a:defRPr/>
            </a:pPr>
            <a:endParaRPr lang="en-US" altLang="ja-JP" sz="800" b="1" dirty="0"/>
          </a:p>
          <a:p>
            <a:pPr marL="342900" lvl="0" indent="-342900">
              <a:lnSpc>
                <a:spcPts val="2500"/>
              </a:lnSpc>
              <a:buFont typeface="游ゴシック" panose="020B0400000000000000" pitchFamily="50" charset="-128"/>
              <a:buChar char="○"/>
              <a:defRPr/>
            </a:pPr>
            <a:r>
              <a:rPr lang="ja-JP" altLang="en-US" b="1" dirty="0"/>
              <a:t>施設で陽性者や疑似症患者が発生した場合には、施設管理者は配置医師や連携医療機関、往診医療機関等と連携し速やかな</a:t>
            </a:r>
            <a:r>
              <a:rPr lang="ja-JP" altLang="en-US" b="1" dirty="0" smtClean="0"/>
              <a:t>治療に協力すること</a:t>
            </a:r>
            <a:endParaRPr lang="en-US" altLang="ja-JP" b="1" dirty="0" smtClean="0"/>
          </a:p>
          <a:p>
            <a:pPr marL="342900" lvl="0" indent="-342900">
              <a:lnSpc>
                <a:spcPts val="2300"/>
              </a:lnSpc>
              <a:buFont typeface="游ゴシック" panose="020B0400000000000000" pitchFamily="50" charset="-128"/>
              <a:buChar char="○"/>
              <a:defRPr/>
            </a:pPr>
            <a:endParaRPr lang="en-US" altLang="ja-JP" sz="800" b="1" dirty="0"/>
          </a:p>
          <a:p>
            <a:pPr marL="342900" lvl="0" indent="-342900">
              <a:lnSpc>
                <a:spcPts val="2300"/>
              </a:lnSpc>
              <a:buFont typeface="游ゴシック" panose="020B0400000000000000" pitchFamily="50" charset="-128"/>
              <a:buChar char="○"/>
              <a:defRPr/>
            </a:pPr>
            <a:endParaRPr lang="ja-JP" altLang="en-US" sz="800" b="1" dirty="0"/>
          </a:p>
        </p:txBody>
      </p:sp>
      <p:sp>
        <p:nvSpPr>
          <p:cNvPr id="13" name="テキスト ボックス 12"/>
          <p:cNvSpPr txBox="1"/>
          <p:nvPr/>
        </p:nvSpPr>
        <p:spPr>
          <a:xfrm>
            <a:off x="720733" y="3703695"/>
            <a:ext cx="11069867" cy="399276"/>
          </a:xfrm>
          <a:prstGeom prst="rect">
            <a:avLst/>
          </a:prstGeom>
          <a:noFill/>
          <a:ln w="19050">
            <a:noFill/>
          </a:ln>
        </p:spPr>
        <p:txBody>
          <a:bodyPr wrap="square" rtlCol="0">
            <a:spAutoFit/>
          </a:bodyPr>
          <a:lstStyle/>
          <a:p>
            <a:pPr lvl="0">
              <a:lnSpc>
                <a:spcPts val="2300"/>
              </a:lnSpc>
              <a:defRPr/>
            </a:pPr>
            <a:r>
              <a:rPr lang="ja-JP" altLang="en-US" sz="2400" b="1" dirty="0">
                <a:latin typeface="游ゴシック" panose="020F0502020204030204"/>
                <a:ea typeface="游ゴシック" panose="020B0400000000000000" pitchFamily="50" charset="-128"/>
              </a:rPr>
              <a:t>③</a:t>
            </a:r>
            <a:r>
              <a:rPr lang="ja-JP" altLang="en-US" sz="2400" b="1" u="sng" dirty="0" smtClean="0">
                <a:latin typeface="游ゴシック" panose="020F0502020204030204"/>
                <a:ea typeface="游ゴシック" panose="020B0400000000000000" pitchFamily="50" charset="-128"/>
              </a:rPr>
              <a:t>医療機関への要請</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p:txBody>
      </p:sp>
      <p:sp>
        <p:nvSpPr>
          <p:cNvPr id="15" name="正方形/長方形 14"/>
          <p:cNvSpPr/>
          <p:nvPr/>
        </p:nvSpPr>
        <p:spPr>
          <a:xfrm>
            <a:off x="782817" y="3984038"/>
            <a:ext cx="10914131" cy="1964640"/>
          </a:xfrm>
          <a:prstGeom prst="rect">
            <a:avLst/>
          </a:prstGeom>
        </p:spPr>
        <p:txBody>
          <a:bodyPr wrap="square">
            <a:spAutoFit/>
          </a:bodyPr>
          <a:lstStyle/>
          <a:p>
            <a:pPr lvl="0">
              <a:lnSpc>
                <a:spcPts val="2300"/>
              </a:lnSpc>
              <a:defRPr/>
            </a:pPr>
            <a:endParaRPr lang="ja-JP" altLang="en-US" sz="800" b="1" dirty="0"/>
          </a:p>
          <a:p>
            <a:pPr marL="342900" lvl="0" indent="-342900">
              <a:lnSpc>
                <a:spcPts val="2500"/>
              </a:lnSpc>
              <a:buFont typeface="游ゴシック" panose="020B0400000000000000" pitchFamily="50" charset="-128"/>
              <a:buChar char="○"/>
              <a:defRPr/>
            </a:pPr>
            <a:r>
              <a:rPr lang="ja-JP" altLang="en-US" b="1" dirty="0"/>
              <a:t>地域</a:t>
            </a:r>
            <a:r>
              <a:rPr lang="ja-JP" altLang="en-US" b="1" dirty="0" smtClean="0"/>
              <a:t>の中核的</a:t>
            </a:r>
            <a:r>
              <a:rPr lang="ja-JP" altLang="en-US" b="1" dirty="0"/>
              <a:t>な医療機関や往診医療機関は、保健所</a:t>
            </a:r>
            <a:r>
              <a:rPr lang="ja-JP" altLang="en-US" b="1" dirty="0" smtClean="0"/>
              <a:t>から高齢者施設への往診</a:t>
            </a:r>
            <a:r>
              <a:rPr lang="ja-JP" altLang="en-US" b="1" dirty="0"/>
              <a:t>依頼があった場合には、地域単位での往診体制の確保など協力を行う</a:t>
            </a:r>
            <a:r>
              <a:rPr lang="ja-JP" altLang="en-US" b="1" dirty="0" smtClean="0"/>
              <a:t>こと</a:t>
            </a:r>
            <a:endParaRPr lang="en-US" altLang="ja-JP" b="1" dirty="0" smtClean="0"/>
          </a:p>
          <a:p>
            <a:pPr marL="342900" lvl="0" indent="-342900">
              <a:lnSpc>
                <a:spcPts val="2500"/>
              </a:lnSpc>
              <a:buFont typeface="游ゴシック" panose="020B0400000000000000" pitchFamily="50" charset="-128"/>
              <a:buChar char="○"/>
              <a:defRPr/>
            </a:pPr>
            <a:endParaRPr lang="ja-JP" altLang="en-US" sz="800" b="1" dirty="0"/>
          </a:p>
          <a:p>
            <a:pPr marL="342900" lvl="0" indent="-342900">
              <a:lnSpc>
                <a:spcPts val="2500"/>
              </a:lnSpc>
              <a:buFont typeface="游ゴシック" panose="020B0400000000000000" pitchFamily="50" charset="-128"/>
              <a:buChar char="○"/>
              <a:defRPr/>
            </a:pPr>
            <a:r>
              <a:rPr lang="ja-JP" altLang="en-US" b="1" dirty="0"/>
              <a:t>地域</a:t>
            </a:r>
            <a:r>
              <a:rPr lang="ja-JP" altLang="en-US" b="1" dirty="0" smtClean="0"/>
              <a:t>の感染症の中核的</a:t>
            </a:r>
            <a:r>
              <a:rPr lang="ja-JP" altLang="en-US" b="1" dirty="0"/>
              <a:t>な医療機関等は</a:t>
            </a:r>
            <a:r>
              <a:rPr lang="ja-JP" altLang="en-US" b="1" dirty="0" smtClean="0"/>
              <a:t>、高齢者施設の感染</a:t>
            </a:r>
            <a:r>
              <a:rPr lang="ja-JP" altLang="en-US" b="1" dirty="0"/>
              <a:t>制御の</a:t>
            </a:r>
            <a:r>
              <a:rPr lang="ja-JP" altLang="en-US" b="1" dirty="0" smtClean="0"/>
              <a:t>支援を</a:t>
            </a:r>
            <a:r>
              <a:rPr lang="ja-JP" altLang="en-US" b="1" dirty="0"/>
              <a:t>推進する</a:t>
            </a:r>
            <a:r>
              <a:rPr lang="ja-JP" altLang="en-US" b="1" dirty="0" smtClean="0"/>
              <a:t>こと</a:t>
            </a:r>
            <a:endParaRPr lang="en-US" altLang="ja-JP" b="1" dirty="0" smtClean="0"/>
          </a:p>
          <a:p>
            <a:pPr lvl="0">
              <a:lnSpc>
                <a:spcPts val="2300"/>
              </a:lnSpc>
              <a:defRPr/>
            </a:pPr>
            <a:endParaRPr lang="en-US" altLang="ja-JP" sz="800" b="1" dirty="0" smtClean="0"/>
          </a:p>
        </p:txBody>
      </p:sp>
      <p:cxnSp>
        <p:nvCxnSpPr>
          <p:cNvPr id="20" name="直線コネクタ 19"/>
          <p:cNvCxnSpPr/>
          <p:nvPr/>
        </p:nvCxnSpPr>
        <p:spPr>
          <a:xfrm>
            <a:off x="390564" y="329167"/>
            <a:ext cx="0" cy="6452796"/>
          </a:xfrm>
          <a:prstGeom prst="line">
            <a:avLst/>
          </a:prstGeom>
          <a:ln w="73025"/>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11884254" y="329167"/>
            <a:ext cx="0" cy="6452796"/>
          </a:xfrm>
          <a:prstGeom prst="line">
            <a:avLst/>
          </a:prstGeom>
          <a:ln w="73025"/>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390564" y="6754667"/>
            <a:ext cx="11493690" cy="4588"/>
          </a:xfrm>
          <a:prstGeom prst="line">
            <a:avLst/>
          </a:prstGeom>
          <a:ln w="635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45178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楕円 17"/>
          <p:cNvSpPr/>
          <p:nvPr/>
        </p:nvSpPr>
        <p:spPr>
          <a:xfrm>
            <a:off x="227021" y="266017"/>
            <a:ext cx="4072023" cy="255536"/>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26" name="正方形/長方形 25"/>
          <p:cNvSpPr/>
          <p:nvPr/>
        </p:nvSpPr>
        <p:spPr>
          <a:xfrm>
            <a:off x="713796" y="892405"/>
            <a:ext cx="11199162" cy="5799023"/>
          </a:xfrm>
          <a:prstGeom prst="rect">
            <a:avLst/>
          </a:prstGeom>
        </p:spPr>
        <p:txBody>
          <a:bodyPr wrap="square">
            <a:spAutoFit/>
          </a:bodyPr>
          <a:lstStyle/>
          <a:p>
            <a:pPr lvl="0">
              <a:lnSpc>
                <a:spcPts val="2100"/>
              </a:lnSpc>
              <a:defRPr/>
            </a:pPr>
            <a:endParaRPr lang="en-US" altLang="ja-JP" sz="800" dirty="0"/>
          </a:p>
          <a:p>
            <a:pPr lvl="0">
              <a:lnSpc>
                <a:spcPts val="2500"/>
              </a:lnSpc>
              <a:defRPr/>
            </a:pPr>
            <a:r>
              <a:rPr lang="ja-JP" altLang="en-US" sz="2000" dirty="0"/>
              <a:t>○　</a:t>
            </a:r>
            <a:r>
              <a:rPr lang="ja-JP" altLang="en-US" sz="2000" b="1" dirty="0"/>
              <a:t>会食を行う際は、４</a:t>
            </a:r>
            <a:r>
              <a:rPr lang="ja-JP" altLang="en-US" sz="2000" b="1" dirty="0" smtClean="0"/>
              <a:t>ルールを遵守すること</a:t>
            </a:r>
            <a:endParaRPr lang="en-US" altLang="ja-JP" sz="1400" b="1" dirty="0"/>
          </a:p>
          <a:p>
            <a:pPr lvl="0">
              <a:lnSpc>
                <a:spcPts val="2500"/>
              </a:lnSpc>
              <a:defRPr/>
            </a:pPr>
            <a:r>
              <a:rPr lang="ja-JP" altLang="en-US" sz="2000" b="1" dirty="0" smtClean="0"/>
              <a:t>　　特に、歓送迎会、謝恩会、宴会をともなう花見は、感染リスクが高いため、感染防止対策を</a:t>
            </a:r>
            <a:endParaRPr lang="en-US" altLang="ja-JP" sz="2000" b="1" dirty="0" smtClean="0"/>
          </a:p>
          <a:p>
            <a:pPr lvl="0">
              <a:lnSpc>
                <a:spcPts val="2500"/>
              </a:lnSpc>
              <a:defRPr/>
            </a:pPr>
            <a:r>
              <a:rPr lang="ja-JP" altLang="en-US" sz="2000" b="1" dirty="0" smtClean="0"/>
              <a:t>　　徹底すること</a:t>
            </a:r>
            <a:endParaRPr lang="en-US" altLang="ja-JP" sz="2000" b="1" dirty="0"/>
          </a:p>
          <a:p>
            <a:pPr lvl="0">
              <a:lnSpc>
                <a:spcPts val="2500"/>
              </a:lnSpc>
              <a:defRPr/>
            </a:pPr>
            <a:r>
              <a:rPr lang="ja-JP" altLang="en-US" sz="2000" b="1" dirty="0"/>
              <a:t>　　　・同一テーブル４人</a:t>
            </a:r>
            <a:r>
              <a:rPr lang="ja-JP" altLang="en-US" sz="2000" b="1" dirty="0" smtClean="0"/>
              <a:t>以内</a:t>
            </a:r>
            <a:r>
              <a:rPr lang="ja-JP" altLang="en-US" sz="2000" b="1" dirty="0"/>
              <a:t>　　　　　　　</a:t>
            </a:r>
            <a:r>
              <a:rPr lang="ja-JP" altLang="en-US" sz="2000" b="1" dirty="0" smtClean="0"/>
              <a:t>　   </a:t>
            </a:r>
            <a:r>
              <a:rPr lang="ja-JP" altLang="en-US" sz="2000" b="1" dirty="0"/>
              <a:t>・２時間程度以内での飲食</a:t>
            </a:r>
            <a:endParaRPr lang="en-US" altLang="ja-JP" sz="2000" b="1" dirty="0"/>
          </a:p>
          <a:p>
            <a:pPr lvl="0">
              <a:lnSpc>
                <a:spcPts val="2500"/>
              </a:lnSpc>
              <a:defRPr/>
            </a:pPr>
            <a:r>
              <a:rPr lang="ja-JP" altLang="en-US" sz="2000" b="1" dirty="0"/>
              <a:t>　　　・ゴールドステッカー認証店舗を推奨　　　・マスク会食</a:t>
            </a:r>
            <a:r>
              <a:rPr lang="en-US" altLang="ja-JP" sz="1200" b="1" dirty="0" smtClean="0"/>
              <a:t>※</a:t>
            </a:r>
            <a:r>
              <a:rPr lang="ja-JP" altLang="en-US" sz="2000" b="1" dirty="0" smtClean="0"/>
              <a:t>の</a:t>
            </a:r>
            <a:r>
              <a:rPr lang="ja-JP" altLang="en-US" sz="2000" b="1" dirty="0"/>
              <a:t>徹底</a:t>
            </a:r>
            <a:endParaRPr lang="en-US" altLang="ja-JP" sz="2000" b="1" dirty="0"/>
          </a:p>
          <a:p>
            <a:pPr lvl="0">
              <a:lnSpc>
                <a:spcPts val="2500"/>
              </a:lnSpc>
              <a:defRPr/>
            </a:pPr>
            <a:r>
              <a:rPr lang="ja-JP" altLang="en-US" sz="1600" dirty="0"/>
              <a:t>　　</a:t>
            </a:r>
            <a:r>
              <a:rPr lang="ja-JP" altLang="en-US" sz="1400" spc="-150" dirty="0"/>
              <a:t>　　　　　</a:t>
            </a:r>
            <a:r>
              <a:rPr lang="en-US" altLang="ja-JP" sz="1400" spc="-150" dirty="0" smtClean="0"/>
              <a:t>※</a:t>
            </a:r>
            <a:r>
              <a:rPr lang="ja-JP" altLang="en-US" sz="1400" spc="-150" dirty="0"/>
              <a:t>　疾患等によりマスクの着用が困難な場合などはこの限りで</a:t>
            </a:r>
            <a:r>
              <a:rPr lang="ja-JP" altLang="en-US" sz="1400" spc="-150" dirty="0" smtClean="0"/>
              <a:t>ない</a:t>
            </a:r>
            <a:endParaRPr lang="en-US" altLang="ja-JP" sz="2000" u="sng" dirty="0" smtClean="0"/>
          </a:p>
          <a:p>
            <a:pPr>
              <a:lnSpc>
                <a:spcPts val="2100"/>
              </a:lnSpc>
              <a:defRPr/>
            </a:pPr>
            <a:endParaRPr lang="en-US" altLang="ja-JP" sz="2000" dirty="0"/>
          </a:p>
          <a:p>
            <a:pPr>
              <a:lnSpc>
                <a:spcPts val="2100"/>
              </a:lnSpc>
              <a:defRPr/>
            </a:pPr>
            <a:r>
              <a:rPr lang="ja-JP" altLang="en-US" sz="2000" dirty="0" smtClean="0"/>
              <a:t>○　感染防止対策（３密の回避、マスク着用、手洗い、こまめな換気等）の徹底</a:t>
            </a:r>
            <a:endParaRPr lang="en-US" altLang="ja-JP" sz="2000" dirty="0" smtClean="0"/>
          </a:p>
          <a:p>
            <a:pPr>
              <a:lnSpc>
                <a:spcPts val="2100"/>
              </a:lnSpc>
              <a:defRPr/>
            </a:pPr>
            <a:r>
              <a:rPr lang="ja-JP" altLang="en-US" sz="2000" dirty="0"/>
              <a:t>　</a:t>
            </a:r>
            <a:r>
              <a:rPr lang="ja-JP" altLang="en-US" sz="2000" dirty="0" smtClean="0"/>
              <a:t>　特に、子どもの感染防止対策を徹底すること</a:t>
            </a:r>
            <a:endParaRPr lang="en-US" altLang="ja-JP" sz="1400" dirty="0" smtClean="0"/>
          </a:p>
          <a:p>
            <a:pPr>
              <a:lnSpc>
                <a:spcPts val="2100"/>
              </a:lnSpc>
              <a:defRPr/>
            </a:pPr>
            <a:endParaRPr lang="en-US" altLang="ja-JP" sz="2000" dirty="0" smtClean="0"/>
          </a:p>
          <a:p>
            <a:pPr lvl="0">
              <a:lnSpc>
                <a:spcPts val="2500"/>
              </a:lnSpc>
              <a:defRPr/>
            </a:pPr>
            <a:r>
              <a:rPr lang="ja-JP" altLang="en-US" sz="2000" dirty="0" smtClean="0"/>
              <a:t>○　</a:t>
            </a:r>
            <a:r>
              <a:rPr lang="ja-JP" altLang="en-US" sz="2000" dirty="0"/>
              <a:t>都道府県間の移動は、基本的な感染防止対策を徹底するとともに、移動先での感染リスク</a:t>
            </a:r>
            <a:r>
              <a:rPr lang="ja-JP" altLang="en-US" sz="2000" dirty="0" smtClean="0"/>
              <a:t>の</a:t>
            </a:r>
            <a:endParaRPr lang="en-US" altLang="ja-JP" sz="2000" dirty="0" smtClean="0"/>
          </a:p>
          <a:p>
            <a:pPr lvl="0">
              <a:lnSpc>
                <a:spcPts val="2500"/>
              </a:lnSpc>
              <a:defRPr/>
            </a:pPr>
            <a:r>
              <a:rPr lang="ja-JP" altLang="en-US" sz="2000" dirty="0"/>
              <a:t>　</a:t>
            </a:r>
            <a:r>
              <a:rPr lang="ja-JP" altLang="en-US" sz="2000" dirty="0" smtClean="0"/>
              <a:t>　高い行動を</a:t>
            </a:r>
            <a:r>
              <a:rPr lang="ja-JP" altLang="en-US" sz="2000" dirty="0"/>
              <a:t>控える</a:t>
            </a:r>
            <a:r>
              <a:rPr lang="ja-JP" altLang="en-US" sz="2000" dirty="0" smtClean="0"/>
              <a:t>こと</a:t>
            </a:r>
            <a:r>
              <a:rPr lang="ja-JP" altLang="en-US" sz="1400" dirty="0"/>
              <a:t>　　</a:t>
            </a:r>
          </a:p>
          <a:p>
            <a:pPr lvl="0">
              <a:lnSpc>
                <a:spcPts val="2100"/>
              </a:lnSpc>
              <a:defRPr/>
            </a:pPr>
            <a:endParaRPr lang="en-US" altLang="ja-JP" sz="2000" dirty="0"/>
          </a:p>
          <a:p>
            <a:pPr>
              <a:lnSpc>
                <a:spcPts val="2500"/>
              </a:lnSpc>
              <a:defRPr/>
            </a:pPr>
            <a:r>
              <a:rPr lang="ja-JP" altLang="en-US" sz="2000" b="1" dirty="0" smtClean="0"/>
              <a:t>○　</a:t>
            </a:r>
            <a:r>
              <a:rPr lang="ja-JP" altLang="en-US" sz="2000" dirty="0" smtClean="0"/>
              <a:t>少し</a:t>
            </a:r>
            <a:r>
              <a:rPr lang="ja-JP" altLang="en-US" sz="2000" dirty="0"/>
              <a:t>でも症状がある場合、早めに検査を受診すること</a:t>
            </a:r>
            <a:endParaRPr lang="en-US" altLang="ja-JP" sz="2000" dirty="0"/>
          </a:p>
          <a:p>
            <a:pPr>
              <a:lnSpc>
                <a:spcPts val="2500"/>
              </a:lnSpc>
              <a:defRPr/>
            </a:pPr>
            <a:r>
              <a:rPr lang="ja-JP" altLang="en-US" sz="2000" dirty="0"/>
              <a:t>　　感染不安を感じる無症状者についても、検査を受診すること</a:t>
            </a:r>
            <a:r>
              <a:rPr lang="ja-JP" altLang="en-US" sz="1600" dirty="0"/>
              <a:t>（無料検査事業を</a:t>
            </a:r>
            <a:r>
              <a:rPr lang="ja-JP" altLang="en-US" sz="1600" dirty="0" smtClean="0"/>
              <a:t>実施</a:t>
            </a:r>
            <a:r>
              <a:rPr lang="en-US" altLang="ja-JP" sz="1600" dirty="0" smtClean="0"/>
              <a:t>)</a:t>
            </a:r>
            <a:endParaRPr lang="en-US" altLang="ja-JP" sz="1400" dirty="0" smtClean="0"/>
          </a:p>
          <a:p>
            <a:pPr>
              <a:lnSpc>
                <a:spcPts val="2500"/>
              </a:lnSpc>
              <a:defRPr/>
            </a:pPr>
            <a:endParaRPr lang="en-US" altLang="ja-JP" sz="2000" dirty="0"/>
          </a:p>
          <a:p>
            <a:pPr lvl="0">
              <a:lnSpc>
                <a:spcPts val="2500"/>
              </a:lnSpc>
              <a:defRPr/>
            </a:pPr>
            <a:r>
              <a:rPr lang="ja-JP" altLang="en-US" sz="2000" dirty="0" smtClean="0"/>
              <a:t>○　感染対策が徹底されていない飲食店等の利用を自粛すること</a:t>
            </a:r>
            <a:endParaRPr lang="en-US" altLang="ja-JP" sz="2000" dirty="0" smtClean="0"/>
          </a:p>
          <a:p>
            <a:pPr>
              <a:lnSpc>
                <a:spcPts val="1900"/>
              </a:lnSpc>
              <a:defRPr/>
            </a:pPr>
            <a:r>
              <a:rPr lang="ja-JP" altLang="en-US" sz="2000" dirty="0" smtClean="0">
                <a:solidFill>
                  <a:srgbClr val="FF0000"/>
                </a:solidFill>
              </a:rPr>
              <a:t>　</a:t>
            </a:r>
            <a:endParaRPr lang="en-US" altLang="ja-JP" sz="2000" spc="-150" dirty="0" smtClean="0">
              <a:solidFill>
                <a:srgbClr val="FF0000"/>
              </a:solidFill>
            </a:endParaRPr>
          </a:p>
        </p:txBody>
      </p:sp>
      <p:sp>
        <p:nvSpPr>
          <p:cNvPr id="13" name="テキスト ボックス 12"/>
          <p:cNvSpPr txBox="1"/>
          <p:nvPr/>
        </p:nvSpPr>
        <p:spPr>
          <a:xfrm>
            <a:off x="0" y="266017"/>
            <a:ext cx="11069867" cy="399276"/>
          </a:xfrm>
          <a:prstGeom prst="rect">
            <a:avLst/>
          </a:prstGeom>
          <a:noFill/>
          <a:ln w="19050">
            <a:noFill/>
          </a:ln>
        </p:spPr>
        <p:txBody>
          <a:bodyPr wrap="square" rtlCol="0">
            <a:spAutoFit/>
          </a:bodyPr>
          <a:lstStyle/>
          <a:p>
            <a:pPr lvl="0">
              <a:lnSpc>
                <a:spcPts val="2300"/>
              </a:lnSpc>
              <a:defRPr/>
            </a:pPr>
            <a:r>
              <a:rPr lang="ja-JP" altLang="en-US" sz="2400" b="1" noProof="0" dirty="0" smtClean="0">
                <a:latin typeface="游ゴシック" panose="020F0502020204030204"/>
                <a:ea typeface="游ゴシック" panose="020B0400000000000000" pitchFamily="50" charset="-128"/>
              </a:rPr>
              <a:t>（２）継続した感染防止対策</a:t>
            </a:r>
            <a:endParaRPr kumimoji="1" lang="ja-JP" altLang="en-US" sz="2000"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p:txBody>
      </p:sp>
      <p:sp>
        <p:nvSpPr>
          <p:cNvPr id="15" name="テキスト ボックス 14"/>
          <p:cNvSpPr txBox="1"/>
          <p:nvPr/>
        </p:nvSpPr>
        <p:spPr>
          <a:xfrm>
            <a:off x="595510" y="661343"/>
            <a:ext cx="9939408" cy="399276"/>
          </a:xfrm>
          <a:prstGeom prst="rect">
            <a:avLst/>
          </a:prstGeom>
          <a:noFill/>
          <a:ln w="19050">
            <a:noFill/>
          </a:ln>
        </p:spPr>
        <p:txBody>
          <a:bodyPr wrap="square" rtlCol="0">
            <a:spAutoFit/>
          </a:bodyPr>
          <a:lstStyle/>
          <a:p>
            <a:pPr lvl="0">
              <a:lnSpc>
                <a:spcPts val="2300"/>
              </a:lnSpc>
              <a:defRPr/>
            </a:pPr>
            <a:r>
              <a:rPr lang="ja-JP" altLang="en-US" sz="2400" b="1" dirty="0">
                <a:latin typeface="游ゴシック" panose="020F0502020204030204"/>
                <a:ea typeface="游ゴシック" panose="020B0400000000000000" pitchFamily="50" charset="-128"/>
              </a:rPr>
              <a:t>①</a:t>
            </a:r>
            <a:r>
              <a:rPr lang="ja-JP" altLang="en-US" sz="2400" b="1" u="sng" dirty="0" smtClean="0">
                <a:latin typeface="游ゴシック" panose="020F0502020204030204"/>
                <a:ea typeface="游ゴシック" panose="020B0400000000000000" pitchFamily="50" charset="-128"/>
              </a:rPr>
              <a:t>府民</a:t>
            </a:r>
            <a:r>
              <a:rPr kumimoji="1" lang="ja-JP" altLang="en-US" sz="2400" b="1" i="0" u="sng" strike="noStrike" kern="1200" cap="none" spc="0" normalizeH="0" baseline="0" noProof="0" dirty="0" err="1" smtClean="0">
                <a:ln>
                  <a:noFill/>
                </a:ln>
                <a:effectLst/>
                <a:uLnTx/>
                <a:uFillTx/>
                <a:latin typeface="游ゴシック" panose="020F0502020204030204"/>
                <a:ea typeface="游ゴシック" panose="020B0400000000000000" pitchFamily="50" charset="-128"/>
                <a:cs typeface="+mn-cs"/>
              </a:rPr>
              <a:t>への</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呼びかけ</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p:txBody>
      </p:sp>
      <p:sp>
        <p:nvSpPr>
          <p:cNvPr id="4" name="正方形/長方形 3"/>
          <p:cNvSpPr/>
          <p:nvPr/>
        </p:nvSpPr>
        <p:spPr>
          <a:xfrm>
            <a:off x="713796" y="1099256"/>
            <a:ext cx="11199162" cy="2842714"/>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008112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8" name="テキスト ボックス 17"/>
          <p:cNvSpPr txBox="1"/>
          <p:nvPr/>
        </p:nvSpPr>
        <p:spPr>
          <a:xfrm>
            <a:off x="493809" y="632181"/>
            <a:ext cx="11069867" cy="682238"/>
          </a:xfrm>
          <a:prstGeom prst="rect">
            <a:avLst/>
          </a:prstGeom>
          <a:noFill/>
          <a:ln w="19050">
            <a:noFill/>
          </a:ln>
        </p:spPr>
        <p:txBody>
          <a:bodyPr wrap="square" rtlCol="0">
            <a:spAutoFit/>
          </a:bodyPr>
          <a:lstStyle/>
          <a:p>
            <a:pPr>
              <a:lnSpc>
                <a:spcPts val="2300"/>
              </a:lnSpc>
              <a:defRPr/>
            </a:pPr>
            <a:r>
              <a:rPr lang="ja-JP" altLang="en-US" sz="2400" b="1" noProof="0" dirty="0">
                <a:latin typeface="游ゴシック" panose="020F0502020204030204"/>
                <a:ea typeface="游ゴシック" panose="020B0400000000000000" pitchFamily="50" charset="-128"/>
              </a:rPr>
              <a:t>②</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大学等への</a:t>
            </a:r>
            <a:r>
              <a:rPr lang="ja-JP" altLang="en-US" sz="2400" b="1" u="sng" noProof="0" dirty="0">
                <a:latin typeface="游ゴシック" panose="020F0502020204030204"/>
                <a:ea typeface="游ゴシック" panose="020B0400000000000000" pitchFamily="50" charset="-128"/>
              </a:rPr>
              <a:t>要請</a:t>
            </a:r>
            <a:r>
              <a:rPr lang="ja-JP" altLang="en-US" sz="2000" dirty="0" smtClean="0"/>
              <a:t>（特措法第</a:t>
            </a:r>
            <a:r>
              <a:rPr lang="en-US" altLang="ja-JP" sz="2000" dirty="0" smtClean="0"/>
              <a:t>24</a:t>
            </a:r>
            <a:r>
              <a:rPr lang="ja-JP" altLang="en-US" sz="2000" dirty="0" smtClean="0"/>
              <a:t>条第９項に基づく）</a:t>
            </a:r>
            <a:endParaRPr lang="en-US" altLang="ja-JP" sz="2000" dirty="0"/>
          </a:p>
          <a:p>
            <a:pPr lvl="0">
              <a:lnSpc>
                <a:spcPts val="2300"/>
              </a:lnSpc>
              <a:defRPr/>
            </a:pPr>
            <a:endParaRPr kumimoji="1" lang="ja-JP" altLang="en-US" sz="2000" b="1"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13" name="正方形/長方形 12"/>
          <p:cNvSpPr/>
          <p:nvPr/>
        </p:nvSpPr>
        <p:spPr>
          <a:xfrm>
            <a:off x="595510" y="1343945"/>
            <a:ext cx="11188659" cy="3785652"/>
          </a:xfrm>
          <a:prstGeom prst="rect">
            <a:avLst/>
          </a:prstGeom>
        </p:spPr>
        <p:txBody>
          <a:bodyPr wrap="square">
            <a:spAutoFit/>
          </a:bodyPr>
          <a:lstStyle/>
          <a:p>
            <a:pPr>
              <a:lnSpc>
                <a:spcPct val="150000"/>
              </a:lnSpc>
              <a:defRPr/>
            </a:pPr>
            <a:r>
              <a:rPr lang="ja-JP" altLang="en-US" sz="2000" b="1" dirty="0" smtClean="0"/>
              <a:t>○</a:t>
            </a:r>
            <a:r>
              <a:rPr lang="ja-JP" altLang="en-US" sz="2000" b="1" dirty="0"/>
              <a:t>　</a:t>
            </a:r>
            <a:r>
              <a:rPr lang="ja-JP" altLang="en-US" sz="2000" dirty="0"/>
              <a:t>発熱等の症状がある学生は、登校や活動参加を控えるよう、周知徹底する</a:t>
            </a:r>
            <a:r>
              <a:rPr lang="ja-JP" altLang="en-US" sz="2000" dirty="0" smtClean="0"/>
              <a:t>こと</a:t>
            </a:r>
            <a:endParaRPr lang="en-US" altLang="ja-JP" sz="2000" dirty="0" smtClean="0"/>
          </a:p>
          <a:p>
            <a:pPr>
              <a:lnSpc>
                <a:spcPct val="150000"/>
              </a:lnSpc>
              <a:defRPr/>
            </a:pPr>
            <a:endParaRPr lang="en-US" altLang="ja-JP" sz="2000" spc="-130" dirty="0"/>
          </a:p>
          <a:p>
            <a:pPr>
              <a:lnSpc>
                <a:spcPct val="150000"/>
              </a:lnSpc>
              <a:defRPr/>
            </a:pPr>
            <a:r>
              <a:rPr lang="ja-JP" altLang="en-US" sz="2000" dirty="0" smtClean="0"/>
              <a:t>○　学生に対し、感染リスクの高い以下の行動について感染防止対策を徹底すること</a:t>
            </a:r>
            <a:endParaRPr lang="en-US" altLang="ja-JP" sz="2000" dirty="0" smtClean="0"/>
          </a:p>
          <a:p>
            <a:pPr>
              <a:lnSpc>
                <a:spcPct val="150000"/>
              </a:lnSpc>
              <a:defRPr/>
            </a:pPr>
            <a:r>
              <a:rPr lang="ja-JP" altLang="en-US" sz="2000" dirty="0"/>
              <a:t>　</a:t>
            </a:r>
            <a:r>
              <a:rPr lang="ja-JP" altLang="en-US" sz="2000" dirty="0" smtClean="0"/>
              <a:t>　　・　旅行や、自宅・友人宅での飲み会</a:t>
            </a:r>
            <a:endParaRPr lang="en-US" altLang="ja-JP" sz="2000" dirty="0" smtClean="0"/>
          </a:p>
          <a:p>
            <a:pPr>
              <a:lnSpc>
                <a:spcPct val="150000"/>
              </a:lnSpc>
              <a:defRPr/>
            </a:pPr>
            <a:r>
              <a:rPr lang="ja-JP" altLang="en-US" sz="2000" dirty="0"/>
              <a:t>　</a:t>
            </a:r>
            <a:r>
              <a:rPr lang="ja-JP" altLang="en-US" sz="2000" dirty="0" smtClean="0"/>
              <a:t>　　・　特に、歓送迎会、謝恩会、宴会をともなう花見など、多人数が集まる会食</a:t>
            </a:r>
            <a:endParaRPr lang="en-US" altLang="ja-JP" sz="2000" dirty="0" smtClean="0"/>
          </a:p>
          <a:p>
            <a:pPr>
              <a:lnSpc>
                <a:spcPct val="150000"/>
              </a:lnSpc>
              <a:defRPr/>
            </a:pPr>
            <a:r>
              <a:rPr lang="ja-JP" altLang="en-US" sz="2000" dirty="0"/>
              <a:t>　</a:t>
            </a:r>
            <a:r>
              <a:rPr lang="ja-JP" altLang="en-US" sz="2000" dirty="0" smtClean="0"/>
              <a:t>　　・　</a:t>
            </a:r>
            <a:r>
              <a:rPr lang="ja-JP" altLang="en-US" sz="2000" dirty="0"/>
              <a:t>部活動や課外活動における感染リスクの高い活動（合宿等）や前後</a:t>
            </a:r>
            <a:r>
              <a:rPr lang="ja-JP" altLang="en-US" sz="2000" dirty="0" smtClean="0"/>
              <a:t>の会食</a:t>
            </a:r>
            <a:endParaRPr lang="en-US" altLang="ja-JP" sz="2000" dirty="0" smtClean="0"/>
          </a:p>
          <a:p>
            <a:pPr>
              <a:lnSpc>
                <a:spcPct val="150000"/>
              </a:lnSpc>
              <a:defRPr/>
            </a:pPr>
            <a:endParaRPr lang="en-US" altLang="ja-JP" sz="2000" spc="-100" dirty="0"/>
          </a:p>
          <a:p>
            <a:pPr>
              <a:lnSpc>
                <a:spcPct val="150000"/>
              </a:lnSpc>
              <a:defRPr/>
            </a:pPr>
            <a:r>
              <a:rPr lang="ja-JP" altLang="en-US" sz="2000" spc="-100" dirty="0" smtClean="0"/>
              <a:t>○　</a:t>
            </a:r>
            <a:r>
              <a:rPr lang="ja-JP" altLang="en-US" sz="2000" dirty="0" smtClean="0"/>
              <a:t>学生寮における感染防止策などについて、学生に注意喚起を徹底すること</a:t>
            </a:r>
            <a:endParaRPr lang="en-US" altLang="ja-JP" sz="2000" dirty="0" smtClean="0"/>
          </a:p>
        </p:txBody>
      </p:sp>
    </p:spTree>
    <p:extLst>
      <p:ext uri="{BB962C8B-B14F-4D97-AF65-F5344CB8AC3E}">
        <p14:creationId xmlns:p14="http://schemas.microsoft.com/office/powerpoint/2010/main" val="14515444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8" name="正方形/長方形 7"/>
          <p:cNvSpPr/>
          <p:nvPr/>
        </p:nvSpPr>
        <p:spPr>
          <a:xfrm>
            <a:off x="595510" y="1108984"/>
            <a:ext cx="11463651" cy="3901068"/>
          </a:xfrm>
          <a:prstGeom prst="rect">
            <a:avLst/>
          </a:prstGeom>
        </p:spPr>
        <p:txBody>
          <a:bodyPr wrap="square">
            <a:spAutoFit/>
          </a:bodyPr>
          <a:lstStyle/>
          <a:p>
            <a:pPr>
              <a:lnSpc>
                <a:spcPts val="2700"/>
              </a:lnSpc>
              <a:defRPr/>
            </a:pPr>
            <a:r>
              <a:rPr lang="ja-JP" altLang="en-US" sz="2000" b="1" dirty="0" smtClean="0"/>
              <a:t>○</a:t>
            </a:r>
            <a:r>
              <a:rPr lang="ja-JP" altLang="en-US" sz="2000" b="1" spc="-100" dirty="0"/>
              <a:t>　</a:t>
            </a:r>
            <a:r>
              <a:rPr lang="ja-JP" altLang="en-US" sz="2000" spc="-100" dirty="0" smtClean="0"/>
              <a:t>在宅勤務（テレワーク）の活用</a:t>
            </a:r>
            <a:r>
              <a:rPr lang="ja-JP" altLang="en-US" sz="2000" spc="-100" dirty="0"/>
              <a:t>、</a:t>
            </a:r>
            <a:r>
              <a:rPr lang="ja-JP" altLang="en-US" sz="2000" spc="-100" dirty="0" smtClean="0"/>
              <a:t>時差出勤、自転車通勤等、人との接触を低減する取組みを進める　</a:t>
            </a:r>
            <a:endParaRPr lang="en-US" altLang="ja-JP" sz="2000" spc="-100" dirty="0" smtClean="0"/>
          </a:p>
          <a:p>
            <a:pPr>
              <a:lnSpc>
                <a:spcPts val="2700"/>
              </a:lnSpc>
              <a:defRPr/>
            </a:pPr>
            <a:r>
              <a:rPr lang="ja-JP" altLang="en-US" sz="2000" spc="-100" dirty="0" smtClean="0"/>
              <a:t>　　こと</a:t>
            </a:r>
            <a:endParaRPr lang="en-US" altLang="ja-JP" sz="2000" spc="-100" dirty="0" smtClean="0"/>
          </a:p>
          <a:p>
            <a:pPr>
              <a:lnSpc>
                <a:spcPts val="2700"/>
              </a:lnSpc>
              <a:defRPr/>
            </a:pPr>
            <a:endParaRPr lang="en-US" altLang="ja-JP" sz="2000" spc="-100" dirty="0"/>
          </a:p>
          <a:p>
            <a:pPr>
              <a:lnSpc>
                <a:spcPts val="2700"/>
              </a:lnSpc>
              <a:defRPr/>
            </a:pPr>
            <a:r>
              <a:rPr lang="ja-JP" altLang="en-US" sz="2000" spc="-100" dirty="0" smtClean="0"/>
              <a:t>○　歓送迎会や宴会をともなう花見など、多人数が集まる会食では、感染防止対策を徹底すること</a:t>
            </a:r>
            <a:endParaRPr lang="en-US" altLang="ja-JP" sz="2000" spc="-100" dirty="0" smtClean="0"/>
          </a:p>
          <a:p>
            <a:pPr>
              <a:lnSpc>
                <a:spcPts val="2700"/>
              </a:lnSpc>
              <a:defRPr/>
            </a:pPr>
            <a:endParaRPr lang="en-US" altLang="ja-JP" sz="2000" spc="-100" dirty="0"/>
          </a:p>
          <a:p>
            <a:pPr>
              <a:lnSpc>
                <a:spcPts val="2700"/>
              </a:lnSpc>
              <a:defRPr/>
            </a:pPr>
            <a:r>
              <a:rPr lang="ja-JP" altLang="en-US" sz="2000" spc="-100" dirty="0" smtClean="0"/>
              <a:t>○　休憩室、喫煙所、更衣室などでマスクを外した会話を控えること</a:t>
            </a:r>
            <a:endParaRPr lang="en-US" altLang="ja-JP" sz="2000" spc="-100" dirty="0" smtClean="0"/>
          </a:p>
          <a:p>
            <a:pPr>
              <a:lnSpc>
                <a:spcPts val="2700"/>
              </a:lnSpc>
              <a:defRPr/>
            </a:pPr>
            <a:endParaRPr lang="en-US" altLang="ja-JP" sz="2000" spc="-100" dirty="0" smtClean="0"/>
          </a:p>
          <a:p>
            <a:pPr>
              <a:lnSpc>
                <a:spcPts val="2700"/>
              </a:lnSpc>
              <a:defRPr/>
            </a:pPr>
            <a:r>
              <a:rPr lang="ja-JP" altLang="en-US" sz="2000" spc="-100" dirty="0" smtClean="0"/>
              <a:t>○　高齢者や基礎疾患を有する方等、重症化リスクのある従業者、妊娠している従業者、同居家族に該</a:t>
            </a:r>
            <a:endParaRPr lang="en-US" altLang="ja-JP" sz="2000" spc="-100" dirty="0" smtClean="0"/>
          </a:p>
          <a:p>
            <a:pPr>
              <a:lnSpc>
                <a:spcPts val="2700"/>
              </a:lnSpc>
              <a:defRPr/>
            </a:pPr>
            <a:r>
              <a:rPr lang="ja-JP" altLang="en-US" sz="2000" spc="-100" dirty="0" smtClean="0"/>
              <a:t>　　当者がいる従業者について、テレワークや時差出勤等の配慮を行うこと</a:t>
            </a:r>
            <a:endParaRPr lang="en-US" altLang="ja-JP" sz="2000" spc="-100" dirty="0" smtClean="0"/>
          </a:p>
          <a:p>
            <a:pPr>
              <a:lnSpc>
                <a:spcPts val="2700"/>
              </a:lnSpc>
              <a:defRPr/>
            </a:pPr>
            <a:endParaRPr lang="en-US" altLang="ja-JP" sz="2000" spc="-100" dirty="0" smtClean="0"/>
          </a:p>
          <a:p>
            <a:pPr>
              <a:lnSpc>
                <a:spcPts val="2700"/>
              </a:lnSpc>
              <a:defRPr/>
            </a:pPr>
            <a:r>
              <a:rPr lang="ja-JP" altLang="en-US" sz="2000" spc="-100" dirty="0" smtClean="0"/>
              <a:t>○　業種別ガイドラインを遵守すること</a:t>
            </a:r>
            <a:endParaRPr lang="en-US" altLang="ja-JP" sz="2000" spc="-100" dirty="0" smtClean="0"/>
          </a:p>
        </p:txBody>
      </p:sp>
      <p:sp>
        <p:nvSpPr>
          <p:cNvPr id="9" name="テキスト ボックス 8"/>
          <p:cNvSpPr txBox="1"/>
          <p:nvPr/>
        </p:nvSpPr>
        <p:spPr>
          <a:xfrm>
            <a:off x="393996" y="467709"/>
            <a:ext cx="11069867" cy="399276"/>
          </a:xfrm>
          <a:prstGeom prst="rect">
            <a:avLst/>
          </a:prstGeom>
          <a:noFill/>
          <a:ln w="19050">
            <a:noFill/>
          </a:ln>
        </p:spPr>
        <p:txBody>
          <a:bodyPr wrap="square" rtlCol="0">
            <a:spAutoFit/>
          </a:bodyPr>
          <a:lstStyle/>
          <a:p>
            <a:pPr>
              <a:lnSpc>
                <a:spcPts val="2300"/>
              </a:lnSpc>
              <a:defRPr/>
            </a:pPr>
            <a:r>
              <a:rPr lang="ja-JP" altLang="en-US" sz="2400" b="1" dirty="0">
                <a:latin typeface="游ゴシック" panose="020F0502020204030204"/>
                <a:ea typeface="游ゴシック" panose="020B0400000000000000" pitchFamily="50" charset="-128"/>
              </a:rPr>
              <a:t>③</a:t>
            </a:r>
            <a:r>
              <a:rPr lang="ja-JP" altLang="en-US" sz="2400" b="1" u="sng" dirty="0" smtClean="0">
                <a:latin typeface="游ゴシック" panose="020F0502020204030204"/>
                <a:ea typeface="游ゴシック" panose="020B0400000000000000" pitchFamily="50" charset="-128"/>
              </a:rPr>
              <a:t>経済界</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への</a:t>
            </a:r>
            <a:r>
              <a:rPr lang="ja-JP" altLang="en-US" sz="2400" b="1" u="sng" dirty="0" smtClean="0">
                <a:latin typeface="游ゴシック" panose="020F0502020204030204"/>
                <a:ea typeface="游ゴシック" panose="020B0400000000000000" pitchFamily="50" charset="-128"/>
              </a:rPr>
              <a:t>お願い</a:t>
            </a:r>
            <a:r>
              <a:rPr lang="ja-JP" altLang="en-US" sz="2000" dirty="0" smtClean="0"/>
              <a:t>（特措法第</a:t>
            </a:r>
            <a:r>
              <a:rPr lang="en-US" altLang="ja-JP" sz="2000" dirty="0" smtClean="0"/>
              <a:t>24</a:t>
            </a:r>
            <a:r>
              <a:rPr lang="ja-JP" altLang="en-US" sz="2000" dirty="0" smtClean="0"/>
              <a:t>条第９項に基づく）</a:t>
            </a:r>
            <a:endParaRPr lang="en-US" altLang="ja-JP" sz="2000" dirty="0"/>
          </a:p>
        </p:txBody>
      </p:sp>
    </p:spTree>
    <p:extLst>
      <p:ext uri="{BB962C8B-B14F-4D97-AF65-F5344CB8AC3E}">
        <p14:creationId xmlns:p14="http://schemas.microsoft.com/office/powerpoint/2010/main" val="9509202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3"/>
          <p:cNvSpPr>
            <a:spLocks noGrp="1"/>
          </p:cNvSpPr>
          <p:nvPr>
            <p:ph type="sldNum" sz="quarter" idx="12"/>
          </p:nvPr>
        </p:nvSpPr>
        <p:spPr>
          <a:xfrm>
            <a:off x="9448800" y="6491098"/>
            <a:ext cx="2743200" cy="365125"/>
          </a:xfrm>
        </p:spPr>
        <p:txBody>
          <a:bodyPr/>
          <a:lstStyle/>
          <a:p>
            <a:fld id="{38329C25-BD09-4AEE-90D6-E5269A43C3B5}" type="slidenum">
              <a:rPr kumimoji="1" lang="ja-JP" altLang="en-US" sz="2000" smtClean="0">
                <a:solidFill>
                  <a:schemeClr val="tx1"/>
                </a:solidFill>
              </a:rPr>
              <a:t>6</a:t>
            </a:fld>
            <a:endParaRPr kumimoji="1" lang="ja-JP" altLang="en-US" sz="2000" dirty="0">
              <a:solidFill>
                <a:schemeClr val="tx1"/>
              </a:solidFill>
            </a:endParaRPr>
          </a:p>
        </p:txBody>
      </p:sp>
      <p:sp>
        <p:nvSpPr>
          <p:cNvPr id="19" name="テキスト ボックス 18"/>
          <p:cNvSpPr txBox="1"/>
          <p:nvPr/>
        </p:nvSpPr>
        <p:spPr>
          <a:xfrm>
            <a:off x="196889" y="203719"/>
            <a:ext cx="8614918" cy="461665"/>
          </a:xfrm>
          <a:prstGeom prst="rect">
            <a:avLst/>
          </a:prstGeom>
          <a:noFill/>
          <a:ln w="19050">
            <a:noFill/>
          </a:ln>
        </p:spPr>
        <p:txBody>
          <a:bodyPr wrap="square" rtlCol="0">
            <a:spAutoFit/>
          </a:bodyPr>
          <a:lstStyle/>
          <a:p>
            <a:r>
              <a:rPr lang="ja-JP" altLang="en-US" sz="2400" b="1" dirty="0"/>
              <a:t>④</a:t>
            </a:r>
            <a:r>
              <a:rPr lang="ja-JP" altLang="en-US" sz="2400" b="1" u="sng" dirty="0" smtClean="0"/>
              <a:t>イベントの開催について</a:t>
            </a:r>
            <a:r>
              <a:rPr lang="ja-JP" altLang="en-US" b="1" u="sng" dirty="0" smtClean="0"/>
              <a:t>（府主催（共催）のイベントを含む）</a:t>
            </a:r>
            <a:endParaRPr kumimoji="1" lang="ja-JP" altLang="en-US" sz="1600" u="sng" dirty="0"/>
          </a:p>
        </p:txBody>
      </p:sp>
      <p:sp>
        <p:nvSpPr>
          <p:cNvPr id="20" name="テキスト ボックス 19"/>
          <p:cNvSpPr txBox="1"/>
          <p:nvPr/>
        </p:nvSpPr>
        <p:spPr>
          <a:xfrm>
            <a:off x="287756" y="662099"/>
            <a:ext cx="11297915" cy="356123"/>
          </a:xfrm>
          <a:prstGeom prst="rect">
            <a:avLst/>
          </a:prstGeom>
          <a:noFill/>
          <a:ln w="19050">
            <a:noFill/>
          </a:ln>
        </p:spPr>
        <p:txBody>
          <a:bodyPr wrap="square" rtlCol="0">
            <a:spAutoFit/>
          </a:bodyPr>
          <a:lstStyle/>
          <a:p>
            <a:pPr marL="342900" indent="-342900">
              <a:lnSpc>
                <a:spcPts val="2000"/>
              </a:lnSpc>
              <a:buFont typeface="Wingdings" panose="05000000000000000000" pitchFamily="2" charset="2"/>
              <a:buChar char="Ø"/>
            </a:pPr>
            <a:r>
              <a:rPr lang="ja-JP" altLang="en-US" sz="2000" b="1" u="sng" dirty="0" smtClean="0"/>
              <a:t>主催者等に</a:t>
            </a:r>
            <a:r>
              <a:rPr lang="ja-JP" altLang="en-US" sz="2000" b="1" u="sng" dirty="0"/>
              <a:t>対し</a:t>
            </a:r>
            <a:r>
              <a:rPr lang="ja-JP" altLang="en-US" sz="2000" b="1" u="sng" dirty="0" smtClean="0"/>
              <a:t>、府全域を対象に、以下の開催制限を要請</a:t>
            </a:r>
            <a:endParaRPr lang="en-US" altLang="ja-JP" sz="2000" b="1" u="sng" dirty="0"/>
          </a:p>
        </p:txBody>
      </p:sp>
      <p:sp>
        <p:nvSpPr>
          <p:cNvPr id="2" name="正方形/長方形 1"/>
          <p:cNvSpPr/>
          <p:nvPr/>
        </p:nvSpPr>
        <p:spPr>
          <a:xfrm>
            <a:off x="8106171" y="267006"/>
            <a:ext cx="3682418" cy="515479"/>
          </a:xfrm>
          <a:prstGeom prst="rect">
            <a:avLst/>
          </a:prstGeom>
        </p:spPr>
        <p:txBody>
          <a:bodyPr wrap="none">
            <a:spAutoFit/>
          </a:bodyPr>
          <a:lstStyle/>
          <a:p>
            <a:pPr lvl="0">
              <a:lnSpc>
                <a:spcPts val="2300"/>
              </a:lnSpc>
              <a:defRPr/>
            </a:pPr>
            <a:r>
              <a:rPr lang="ja-JP" altLang="en-US" dirty="0" smtClean="0"/>
              <a:t>（特措法第</a:t>
            </a:r>
            <a:r>
              <a:rPr lang="en-US" altLang="ja-JP" dirty="0" smtClean="0"/>
              <a:t>24</a:t>
            </a:r>
            <a:r>
              <a:rPr lang="ja-JP" altLang="en-US" dirty="0" smtClean="0"/>
              <a:t>条第９項に基づく）</a:t>
            </a:r>
            <a:endParaRPr lang="ja-JP" altLang="en-US" u="sng" dirty="0"/>
          </a:p>
        </p:txBody>
      </p:sp>
      <p:sp>
        <p:nvSpPr>
          <p:cNvPr id="11" name="テキスト ボックス 10"/>
          <p:cNvSpPr txBox="1"/>
          <p:nvPr/>
        </p:nvSpPr>
        <p:spPr>
          <a:xfrm>
            <a:off x="287756" y="1659870"/>
            <a:ext cx="12104382" cy="5109091"/>
          </a:xfrm>
          <a:prstGeom prst="rect">
            <a:avLst/>
          </a:prstGeom>
          <a:noFill/>
          <a:ln w="19050">
            <a:noFill/>
          </a:ln>
        </p:spPr>
        <p:txBody>
          <a:bodyPr wrap="square" rtlCol="0">
            <a:spAutoFit/>
          </a:bodyPr>
          <a:lstStyle/>
          <a:p>
            <a:endParaRPr lang="en-US" altLang="ja-JP" dirty="0" smtClean="0"/>
          </a:p>
          <a:p>
            <a:endParaRPr kumimoji="1" lang="en-US" altLang="ja-JP" b="1" u="sng" dirty="0" smtClean="0"/>
          </a:p>
          <a:p>
            <a:pPr>
              <a:lnSpc>
                <a:spcPts val="2100"/>
              </a:lnSpc>
            </a:pPr>
            <a:endParaRPr lang="en-US" altLang="ja-JP" sz="1400" b="1" dirty="0" smtClean="0"/>
          </a:p>
          <a:p>
            <a:pPr>
              <a:lnSpc>
                <a:spcPts val="2100"/>
              </a:lnSpc>
            </a:pPr>
            <a:r>
              <a:rPr lang="ja-JP" altLang="en-US" sz="1600" b="1" dirty="0"/>
              <a:t>　</a:t>
            </a:r>
            <a:endParaRPr lang="en-US" altLang="ja-JP" sz="1600" b="1" dirty="0" smtClean="0"/>
          </a:p>
          <a:p>
            <a:pPr>
              <a:lnSpc>
                <a:spcPts val="2300"/>
              </a:lnSpc>
            </a:pPr>
            <a:r>
              <a:rPr lang="ja-JP" altLang="en-US" sz="1600" b="1" dirty="0"/>
              <a:t>　</a:t>
            </a:r>
            <a:r>
              <a:rPr lang="ja-JP" altLang="en-US" sz="1600" b="1" dirty="0" smtClean="0"/>
              <a:t>　</a:t>
            </a:r>
            <a:endParaRPr lang="en-US" altLang="ja-JP" sz="1600" b="1" dirty="0" smtClean="0"/>
          </a:p>
          <a:p>
            <a:pPr>
              <a:lnSpc>
                <a:spcPts val="2300"/>
              </a:lnSpc>
            </a:pPr>
            <a:r>
              <a:rPr lang="en-US" altLang="ja-JP" sz="1600" b="1" dirty="0"/>
              <a:t> </a:t>
            </a:r>
            <a:r>
              <a:rPr lang="en-US" altLang="ja-JP" sz="1600" b="1" dirty="0" smtClean="0"/>
              <a:t>      </a:t>
            </a:r>
            <a:r>
              <a:rPr lang="ja-JP" altLang="en-US" sz="1600" b="1" dirty="0" smtClean="0"/>
              <a:t>◆　感染防止安全計画は、イベント開催日の２週間前までを目途に大阪府に提出すること</a:t>
            </a:r>
            <a:endParaRPr lang="en-US" altLang="ja-JP" sz="1600" b="1" dirty="0" smtClean="0"/>
          </a:p>
          <a:p>
            <a:pPr>
              <a:lnSpc>
                <a:spcPts val="2300"/>
              </a:lnSpc>
            </a:pPr>
            <a:r>
              <a:rPr lang="ja-JP" altLang="en-US" sz="1600" b="1" dirty="0"/>
              <a:t>　</a:t>
            </a:r>
            <a:r>
              <a:rPr lang="ja-JP" altLang="en-US" sz="1600" b="1" dirty="0" smtClean="0"/>
              <a:t>　◆　「その他（安全計画を策定しないイベント）」について、府が定める様式に基づく感染防止策等を記載した</a:t>
            </a:r>
            <a:endParaRPr lang="en-US" altLang="ja-JP" sz="1600" b="1" dirty="0" smtClean="0"/>
          </a:p>
          <a:p>
            <a:pPr>
              <a:lnSpc>
                <a:spcPts val="2300"/>
              </a:lnSpc>
            </a:pPr>
            <a:r>
              <a:rPr lang="ja-JP" altLang="en-US" sz="1600" b="1" dirty="0"/>
              <a:t>　</a:t>
            </a:r>
            <a:r>
              <a:rPr lang="ja-JP" altLang="en-US" sz="1600" b="1" dirty="0" smtClean="0"/>
              <a:t>　　　チェックリストを作成し、</a:t>
            </a:r>
            <a:r>
              <a:rPr lang="en-US" altLang="ja-JP" sz="1600" b="1" dirty="0" smtClean="0"/>
              <a:t>HP</a:t>
            </a:r>
            <a:r>
              <a:rPr lang="ja-JP" altLang="en-US" sz="1600" b="1" dirty="0" smtClean="0"/>
              <a:t>等で公表すること。当該チェックリストは、イベント終了日より１年間保管すること</a:t>
            </a:r>
            <a:endParaRPr lang="en-US" altLang="ja-JP" sz="1600" b="1" dirty="0" smtClean="0"/>
          </a:p>
          <a:p>
            <a:pPr>
              <a:lnSpc>
                <a:spcPts val="2300"/>
              </a:lnSpc>
            </a:pPr>
            <a:r>
              <a:rPr lang="ja-JP" altLang="en-US" sz="1600" b="1" dirty="0" smtClean="0"/>
              <a:t>　　◆</a:t>
            </a:r>
            <a:r>
              <a:rPr lang="ja-JP" altLang="en-US" sz="1600" b="1" dirty="0"/>
              <a:t>　国の接触確認アプリ「</a:t>
            </a:r>
            <a:r>
              <a:rPr lang="en-US" altLang="ja-JP" sz="1600" b="1" dirty="0"/>
              <a:t>COCOA</a:t>
            </a:r>
            <a:r>
              <a:rPr lang="ja-JP" altLang="en-US" sz="1600" b="1" dirty="0"/>
              <a:t>」、大阪コロナ追跡システムの導入、又は名簿作成などの追跡対策の</a:t>
            </a:r>
            <a:r>
              <a:rPr lang="ja-JP" altLang="en-US" sz="1600" b="1" dirty="0" smtClean="0"/>
              <a:t>徹底</a:t>
            </a:r>
            <a:endParaRPr lang="en-US" altLang="ja-JP" sz="1600" b="1" dirty="0" smtClean="0"/>
          </a:p>
          <a:p>
            <a:pPr>
              <a:lnSpc>
                <a:spcPts val="2300"/>
              </a:lnSpc>
            </a:pPr>
            <a:r>
              <a:rPr lang="ja-JP" altLang="en-US" sz="1600" b="1" dirty="0"/>
              <a:t>　</a:t>
            </a:r>
            <a:r>
              <a:rPr lang="ja-JP" altLang="en-US" sz="1600" b="1" dirty="0" smtClean="0"/>
              <a:t>　</a:t>
            </a:r>
            <a:r>
              <a:rPr lang="ja-JP" altLang="en-US" sz="1600" b="1" dirty="0"/>
              <a:t>◆　</a:t>
            </a:r>
            <a:r>
              <a:rPr lang="ja-JP" altLang="en-US" sz="1600" b="1" dirty="0" smtClean="0"/>
              <a:t>イベントの参加者は、イベント前後</a:t>
            </a:r>
            <a:r>
              <a:rPr lang="ja-JP" altLang="en-US" sz="1600" b="1" dirty="0"/>
              <a:t>の活動における基本的な感染対策の徹底や直行</a:t>
            </a:r>
            <a:r>
              <a:rPr lang="ja-JP" altLang="en-US" sz="1600" b="1" dirty="0" smtClean="0"/>
              <a:t>直帰を行うこと</a:t>
            </a:r>
            <a:endParaRPr lang="en-US" altLang="ja-JP" sz="1600" b="1" dirty="0"/>
          </a:p>
          <a:p>
            <a:pPr>
              <a:lnSpc>
                <a:spcPts val="2100"/>
              </a:lnSpc>
            </a:pP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smtClean="0"/>
              <a:t>１　</a:t>
            </a:r>
            <a:r>
              <a:rPr lang="ja-JP" altLang="en-US" sz="1400" b="1" dirty="0"/>
              <a:t>イベントには、遊園地・テーマパーク等を含む</a:t>
            </a:r>
            <a:endParaRPr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a:t>２　収容率と人数上限でどちらか小さい方を限度（両方の条件を満たす必要</a:t>
            </a:r>
            <a:r>
              <a:rPr lang="ja-JP" altLang="en-US" sz="1400" b="1" dirty="0" smtClean="0"/>
              <a:t>）</a:t>
            </a:r>
            <a:r>
              <a:rPr lang="ja-JP" altLang="en-US" sz="1400" b="1" dirty="0"/>
              <a:t>。</a:t>
            </a:r>
            <a:r>
              <a:rPr lang="ja-JP" altLang="en-US" sz="1400" b="1" dirty="0" smtClean="0"/>
              <a:t>収容</a:t>
            </a:r>
            <a:r>
              <a:rPr lang="ja-JP" altLang="en-US" sz="1400" b="1" dirty="0"/>
              <a:t>定員が設定されていない場合は、大声あり：十分</a:t>
            </a:r>
            <a:r>
              <a:rPr lang="ja-JP" altLang="en-US" sz="1400" b="1" dirty="0" smtClean="0"/>
              <a:t>な</a:t>
            </a:r>
            <a:endParaRPr lang="en-US" altLang="ja-JP" sz="1400" b="1" dirty="0" smtClean="0"/>
          </a:p>
          <a:p>
            <a:pPr>
              <a:lnSpc>
                <a:spcPts val="2100"/>
              </a:lnSpc>
            </a:pPr>
            <a:r>
              <a:rPr lang="ja-JP" altLang="en-US" sz="1400" b="1" dirty="0"/>
              <a:t>　</a:t>
            </a:r>
            <a:r>
              <a:rPr lang="ja-JP" altLang="en-US" sz="1400" b="1" dirty="0" smtClean="0"/>
              <a:t>　　　　人</a:t>
            </a:r>
            <a:r>
              <a:rPr lang="ja-JP" altLang="en-US" sz="1400" b="1" dirty="0"/>
              <a:t>と人との間隔（できるだけ２ｍ、最低１ｍ）を確保し、大声なし：人と</a:t>
            </a:r>
            <a:r>
              <a:rPr lang="ja-JP" altLang="en-US" sz="1400" b="1" dirty="0" smtClean="0"/>
              <a:t>人とが</a:t>
            </a:r>
            <a:r>
              <a:rPr lang="ja-JP" altLang="en-US" sz="1400" b="1" dirty="0"/>
              <a:t>触れ合わない程度の間隔を確保すること</a:t>
            </a:r>
            <a:endParaRPr lang="en-US" altLang="ja-JP" sz="1400" b="1" dirty="0"/>
          </a:p>
          <a:p>
            <a:pPr>
              <a:lnSpc>
                <a:spcPts val="2100"/>
              </a:lnSpc>
            </a:pPr>
            <a:r>
              <a:rPr lang="ja-JP" altLang="en-US" sz="1400" b="1" dirty="0"/>
              <a:t>　</a:t>
            </a:r>
            <a:r>
              <a:rPr lang="ja-JP" altLang="en-US" sz="1400" b="1" dirty="0" smtClean="0"/>
              <a:t>　</a:t>
            </a:r>
            <a:r>
              <a:rPr kumimoji="1" lang="en-US" altLang="ja-JP" sz="1400" b="1" dirty="0" smtClean="0"/>
              <a:t>※</a:t>
            </a:r>
            <a:r>
              <a:rPr lang="ja-JP" altLang="en-US" sz="1400" b="1" dirty="0"/>
              <a:t>３</a:t>
            </a:r>
            <a:r>
              <a:rPr kumimoji="1" lang="ja-JP" altLang="en-US" sz="1400" b="1" dirty="0" smtClean="0"/>
              <a:t>　参加人数が</a:t>
            </a:r>
            <a:r>
              <a:rPr kumimoji="1" lang="en-US" altLang="ja-JP" sz="1400" b="1" dirty="0" smtClean="0"/>
              <a:t>5000</a:t>
            </a:r>
            <a:r>
              <a:rPr kumimoji="1" lang="ja-JP" altLang="en-US" sz="1400" b="1" dirty="0" smtClean="0"/>
              <a:t>人超かつ収容率</a:t>
            </a:r>
            <a:r>
              <a:rPr kumimoji="1" lang="en-US" altLang="ja-JP" sz="1400" b="1" dirty="0" smtClean="0"/>
              <a:t>50</a:t>
            </a:r>
            <a:r>
              <a:rPr kumimoji="1" lang="ja-JP" altLang="en-US" sz="1400" b="1" dirty="0" smtClean="0"/>
              <a:t>％超のイベントに適用</a:t>
            </a:r>
            <a:r>
              <a:rPr lang="ja-JP" altLang="en-US" sz="1400" b="1" dirty="0" smtClean="0"/>
              <a:t>　　</a:t>
            </a: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a:t>４</a:t>
            </a:r>
            <a:r>
              <a:rPr kumimoji="1" lang="ja-JP" altLang="en-US" sz="1400" b="1" dirty="0" smtClean="0"/>
              <a:t>　安全計画策定イベントでは、「大声なし」の担保が前提</a:t>
            </a: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a:t>５</a:t>
            </a:r>
            <a:r>
              <a:rPr lang="ja-JP" altLang="en-US" sz="1400" b="1" dirty="0" smtClean="0"/>
              <a:t>　「大声あり」は、「観客等が通常よりも大きな声量で、反復・継続的に声を発すること」と定義</a:t>
            </a:r>
            <a:endParaRPr lang="en-US" altLang="ja-JP" sz="1400" b="1" dirty="0" smtClean="0"/>
          </a:p>
          <a:p>
            <a:pPr>
              <a:lnSpc>
                <a:spcPts val="2100"/>
              </a:lnSpc>
            </a:pPr>
            <a:r>
              <a:rPr lang="ja-JP" altLang="en-US" sz="1400" b="1" dirty="0" smtClean="0"/>
              <a:t>　　</a:t>
            </a:r>
            <a:r>
              <a:rPr lang="en-US" altLang="ja-JP" sz="1400" b="1" dirty="0" smtClean="0"/>
              <a:t>※</a:t>
            </a:r>
            <a:r>
              <a:rPr lang="ja-JP" altLang="en-US" sz="1400" b="1" dirty="0"/>
              <a:t>６</a:t>
            </a:r>
            <a:r>
              <a:rPr lang="ja-JP" altLang="en-US" sz="1400" b="1" dirty="0" smtClean="0"/>
              <a:t>　</a:t>
            </a:r>
            <a:r>
              <a:rPr lang="ja-JP" altLang="en-US" sz="1400" b="1" dirty="0" smtClean="0">
                <a:latin typeface="+mn-ea"/>
              </a:rPr>
              <a:t>飲食提供する場合、業種</a:t>
            </a:r>
            <a:r>
              <a:rPr lang="ja-JP" altLang="en-US" sz="1400" b="1" dirty="0">
                <a:latin typeface="+mn-ea"/>
              </a:rPr>
              <a:t>別</a:t>
            </a:r>
            <a:r>
              <a:rPr lang="ja-JP" altLang="en-US" sz="1400" b="1" dirty="0" smtClean="0">
                <a:latin typeface="+mn-ea"/>
              </a:rPr>
              <a:t>ガイドラインの遵守、同一テーブル４人以内など</a:t>
            </a:r>
            <a:r>
              <a:rPr lang="ja-JP" altLang="en-US" sz="1400" b="1" dirty="0">
                <a:latin typeface="+mn-ea"/>
              </a:rPr>
              <a:t>、業態に応じた感染防止対策</a:t>
            </a:r>
            <a:r>
              <a:rPr lang="ja-JP" altLang="en-US" sz="1400" b="1" dirty="0" smtClean="0">
                <a:latin typeface="+mn-ea"/>
              </a:rPr>
              <a:t>を守ること</a:t>
            </a:r>
            <a:r>
              <a:rPr lang="ja-JP" altLang="en-US" sz="1400" b="1" dirty="0">
                <a:latin typeface="+mn-ea"/>
              </a:rPr>
              <a:t>を条件と</a:t>
            </a:r>
            <a:r>
              <a:rPr lang="ja-JP" altLang="en-US" sz="1400" b="1" dirty="0" smtClean="0">
                <a:latin typeface="+mn-ea"/>
              </a:rPr>
              <a:t>する</a:t>
            </a:r>
            <a:endParaRPr lang="en-US" altLang="ja-JP" sz="1400" b="1" dirty="0" smtClean="0">
              <a:latin typeface="+mn-ea"/>
            </a:endParaRPr>
          </a:p>
        </p:txBody>
      </p:sp>
      <p:sp>
        <p:nvSpPr>
          <p:cNvPr id="3" name="正方形/長方形 2"/>
          <p:cNvSpPr/>
          <p:nvPr/>
        </p:nvSpPr>
        <p:spPr>
          <a:xfrm>
            <a:off x="282441" y="1243621"/>
            <a:ext cx="11629623" cy="550490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aphicFrame>
        <p:nvGraphicFramePr>
          <p:cNvPr id="5" name="表 4"/>
          <p:cNvGraphicFramePr>
            <a:graphicFrameLocks noGrp="1"/>
          </p:cNvGraphicFramePr>
          <p:nvPr>
            <p:extLst>
              <p:ext uri="{D42A27DB-BD31-4B8C-83A1-F6EECF244321}">
                <p14:modId xmlns:p14="http://schemas.microsoft.com/office/powerpoint/2010/main" val="2247961431"/>
              </p:ext>
            </p:extLst>
          </p:nvPr>
        </p:nvGraphicFramePr>
        <p:xfrm>
          <a:off x="573276" y="1355057"/>
          <a:ext cx="10726874" cy="1555569"/>
        </p:xfrm>
        <a:graphic>
          <a:graphicData uri="http://schemas.openxmlformats.org/drawingml/2006/table">
            <a:tbl>
              <a:tblPr firstRow="1" bandRow="1">
                <a:tableStyleId>{5940675A-B579-460E-94D1-54222C63F5DA}</a:tableStyleId>
              </a:tblPr>
              <a:tblGrid>
                <a:gridCol w="1737421">
                  <a:extLst>
                    <a:ext uri="{9D8B030D-6E8A-4147-A177-3AD203B41FA5}">
                      <a16:colId xmlns:a16="http://schemas.microsoft.com/office/drawing/2014/main" val="3236061322"/>
                    </a:ext>
                  </a:extLst>
                </a:gridCol>
                <a:gridCol w="4520485">
                  <a:extLst>
                    <a:ext uri="{9D8B030D-6E8A-4147-A177-3AD203B41FA5}">
                      <a16:colId xmlns:a16="http://schemas.microsoft.com/office/drawing/2014/main" val="923517487"/>
                    </a:ext>
                  </a:extLst>
                </a:gridCol>
                <a:gridCol w="4468968">
                  <a:extLst>
                    <a:ext uri="{9D8B030D-6E8A-4147-A177-3AD203B41FA5}">
                      <a16:colId xmlns:a16="http://schemas.microsoft.com/office/drawing/2014/main" val="3784394699"/>
                    </a:ext>
                  </a:extLst>
                </a:gridCol>
              </a:tblGrid>
              <a:tr h="405066">
                <a:tc>
                  <a:txBody>
                    <a:bodyPr/>
                    <a:lstStyle/>
                    <a:p>
                      <a:pPr algn="ctr"/>
                      <a:endParaRPr kumimoji="1" lang="ja-JP" altLang="en-US" sz="1400" b="1" dirty="0"/>
                    </a:p>
                  </a:txBody>
                  <a:tcPr anchor="ctr">
                    <a:solidFill>
                      <a:schemeClr val="accent2">
                        <a:lumMod val="60000"/>
                        <a:lumOff val="40000"/>
                      </a:schemeClr>
                    </a:solidFill>
                  </a:tcPr>
                </a:tc>
                <a:tc>
                  <a:txBody>
                    <a:bodyPr/>
                    <a:lstStyle/>
                    <a:p>
                      <a:pPr algn="ctr"/>
                      <a:r>
                        <a:rPr kumimoji="1" lang="ja-JP" altLang="en-US" sz="1600" b="1" dirty="0" smtClean="0"/>
                        <a:t>感染防止安全計画策定</a:t>
                      </a:r>
                      <a:r>
                        <a:rPr kumimoji="1" lang="ja-JP" altLang="en-US" sz="1400" b="1" dirty="0" smtClean="0"/>
                        <a:t>　</a:t>
                      </a:r>
                      <a:r>
                        <a:rPr kumimoji="1" lang="en-US" altLang="ja-JP" sz="1400" b="1" dirty="0" smtClean="0"/>
                        <a:t>※</a:t>
                      </a:r>
                      <a:r>
                        <a:rPr kumimoji="1" lang="ja-JP" altLang="en-US" sz="1400" b="1" dirty="0" smtClean="0"/>
                        <a:t>３</a:t>
                      </a:r>
                      <a:endParaRPr kumimoji="1" lang="en-US" altLang="ja-JP" sz="1400" b="1" dirty="0" smtClean="0"/>
                    </a:p>
                  </a:txBody>
                  <a:tcPr anchor="ctr">
                    <a:solidFill>
                      <a:schemeClr val="accent2">
                        <a:lumMod val="60000"/>
                        <a:lumOff val="40000"/>
                      </a:schemeClr>
                    </a:solidFill>
                  </a:tcPr>
                </a:tc>
                <a:tc>
                  <a:txBody>
                    <a:bodyPr/>
                    <a:lstStyle/>
                    <a:p>
                      <a:pPr algn="ctr"/>
                      <a:r>
                        <a:rPr kumimoji="1" lang="ja-JP" altLang="en-US" sz="1600" b="1" dirty="0" smtClean="0"/>
                        <a:t>その他（安全計画を策定しないイベント）</a:t>
                      </a:r>
                      <a:endParaRPr kumimoji="1" lang="ja-JP" altLang="en-US" sz="1600" b="1" dirty="0"/>
                    </a:p>
                  </a:txBody>
                  <a:tcPr anchor="ctr">
                    <a:solidFill>
                      <a:schemeClr val="accent2">
                        <a:lumMod val="60000"/>
                        <a:lumOff val="40000"/>
                      </a:schemeClr>
                    </a:solidFill>
                  </a:tcPr>
                </a:tc>
                <a:extLst>
                  <a:ext uri="{0D108BD9-81ED-4DB2-BD59-A6C34878D82A}">
                    <a16:rowId xmlns:a16="http://schemas.microsoft.com/office/drawing/2014/main" val="363946394"/>
                  </a:ext>
                </a:extLst>
              </a:tr>
              <a:tr h="745437">
                <a:tc>
                  <a:txBody>
                    <a:bodyPr/>
                    <a:lstStyle/>
                    <a:p>
                      <a:pPr algn="ctr"/>
                      <a:r>
                        <a:rPr kumimoji="1" lang="ja-JP" altLang="en-US" sz="1600" b="1" dirty="0" smtClean="0"/>
                        <a:t>人数上限</a:t>
                      </a:r>
                      <a:r>
                        <a:rPr kumimoji="1" lang="ja-JP" altLang="en-US" sz="1400" b="1" dirty="0" smtClean="0"/>
                        <a:t>　</a:t>
                      </a:r>
                      <a:r>
                        <a:rPr kumimoji="1" lang="en-US" altLang="ja-JP" sz="1400" b="1" dirty="0" smtClean="0"/>
                        <a:t>※</a:t>
                      </a:r>
                      <a:r>
                        <a:rPr kumimoji="1" lang="ja-JP" altLang="en-US" sz="1400" b="1" dirty="0" smtClean="0"/>
                        <a:t>２</a:t>
                      </a:r>
                      <a:endParaRPr kumimoji="1" lang="ja-JP" altLang="en-US" sz="1400" b="1" dirty="0"/>
                    </a:p>
                  </a:txBody>
                  <a:tcPr anchor="ctr"/>
                </a:tc>
                <a:tc>
                  <a:txBody>
                    <a:bodyPr/>
                    <a:lstStyle/>
                    <a:p>
                      <a:pPr algn="ctr"/>
                      <a:r>
                        <a:rPr kumimoji="1" lang="ja-JP" altLang="en-US" sz="1600" b="1" dirty="0" smtClean="0">
                          <a:solidFill>
                            <a:schemeClr val="tx1"/>
                          </a:solidFill>
                        </a:rPr>
                        <a:t>収容定員まで</a:t>
                      </a:r>
                      <a:endParaRPr kumimoji="1" lang="en-US" altLang="ja-JP" sz="1600" b="1" dirty="0" smtClean="0">
                        <a:solidFill>
                          <a:schemeClr val="tx1"/>
                        </a:solidFill>
                      </a:endParaRPr>
                    </a:p>
                  </a:txBody>
                  <a:tcPr anchor="ctr"/>
                </a:tc>
                <a:tc>
                  <a:txBody>
                    <a:bodyPr/>
                    <a:lstStyle/>
                    <a:p>
                      <a:pPr algn="ctr"/>
                      <a:r>
                        <a:rPr kumimoji="1" lang="en-US" altLang="ja-JP" sz="1600" b="1" dirty="0" smtClean="0">
                          <a:solidFill>
                            <a:schemeClr val="tx1"/>
                          </a:solidFill>
                        </a:rPr>
                        <a:t>5000</a:t>
                      </a:r>
                      <a:r>
                        <a:rPr kumimoji="1" lang="ja-JP" altLang="en-US" sz="1600" b="1" dirty="0" smtClean="0">
                          <a:solidFill>
                            <a:schemeClr val="tx1"/>
                          </a:solidFill>
                        </a:rPr>
                        <a:t>人又は収容定員５０％の</a:t>
                      </a:r>
                      <a:endParaRPr kumimoji="1" lang="en-US" altLang="ja-JP" sz="1600" b="1" dirty="0" smtClean="0">
                        <a:solidFill>
                          <a:schemeClr val="tx1"/>
                        </a:solidFill>
                      </a:endParaRPr>
                    </a:p>
                    <a:p>
                      <a:pPr algn="ctr"/>
                      <a:r>
                        <a:rPr kumimoji="1" lang="ja-JP" altLang="en-US" sz="1600" b="1" dirty="0" smtClean="0">
                          <a:solidFill>
                            <a:schemeClr val="tx1"/>
                          </a:solidFill>
                        </a:rPr>
                        <a:t>いずれか大きい方</a:t>
                      </a:r>
                      <a:endParaRPr kumimoji="1" lang="ja-JP" altLang="en-US" sz="1600" b="1" dirty="0">
                        <a:solidFill>
                          <a:schemeClr val="tx1"/>
                        </a:solidFill>
                      </a:endParaRPr>
                    </a:p>
                  </a:txBody>
                  <a:tcPr anchor="ctr"/>
                </a:tc>
                <a:extLst>
                  <a:ext uri="{0D108BD9-81ED-4DB2-BD59-A6C34878D82A}">
                    <a16:rowId xmlns:a16="http://schemas.microsoft.com/office/drawing/2014/main" val="2136347690"/>
                  </a:ext>
                </a:extLst>
              </a:tr>
              <a:tr h="405066">
                <a:tc>
                  <a:txBody>
                    <a:bodyPr/>
                    <a:lstStyle/>
                    <a:p>
                      <a:pPr algn="ctr"/>
                      <a:r>
                        <a:rPr kumimoji="1" lang="ja-JP" altLang="en-US" sz="1600" b="1" dirty="0" smtClean="0"/>
                        <a:t>収容率</a:t>
                      </a:r>
                      <a:r>
                        <a:rPr kumimoji="1" lang="ja-JP" altLang="en-US" sz="1400" b="1" dirty="0" smtClean="0"/>
                        <a:t>　</a:t>
                      </a:r>
                      <a:r>
                        <a:rPr kumimoji="1" lang="en-US" altLang="ja-JP" sz="1400" b="1" dirty="0" smtClean="0"/>
                        <a:t>※</a:t>
                      </a:r>
                      <a:r>
                        <a:rPr kumimoji="1" lang="ja-JP" altLang="en-US" sz="1400" b="1" dirty="0" smtClean="0"/>
                        <a:t>２</a:t>
                      </a:r>
                      <a:endParaRPr kumimoji="1" lang="ja-JP" altLang="en-US" sz="1400" b="1" dirty="0"/>
                    </a:p>
                  </a:txBody>
                  <a:tcPr anchor="ctr"/>
                </a:tc>
                <a:tc>
                  <a:txBody>
                    <a:bodyPr/>
                    <a:lstStyle/>
                    <a:p>
                      <a:pPr algn="ctr"/>
                      <a:r>
                        <a:rPr kumimoji="1" lang="ja-JP" altLang="en-US" sz="1600" b="1" dirty="0" smtClean="0"/>
                        <a:t>１００％</a:t>
                      </a:r>
                      <a:r>
                        <a:rPr kumimoji="1" lang="ja-JP" altLang="en-US" sz="1400" b="1" dirty="0" smtClean="0"/>
                        <a:t>　</a:t>
                      </a:r>
                      <a:r>
                        <a:rPr kumimoji="1" lang="en-US" altLang="ja-JP" sz="1400" b="1" dirty="0" smtClean="0"/>
                        <a:t>※</a:t>
                      </a:r>
                      <a:r>
                        <a:rPr kumimoji="1" lang="ja-JP" altLang="en-US" sz="1400" b="1" dirty="0" smtClean="0"/>
                        <a:t>４</a:t>
                      </a:r>
                      <a:endParaRPr kumimoji="1" lang="ja-JP" altLang="en-US" sz="1400" b="1" dirty="0"/>
                    </a:p>
                  </a:txBody>
                  <a:tcPr anchor="ctr"/>
                </a:tc>
                <a:tc>
                  <a:txBody>
                    <a:bodyPr/>
                    <a:lstStyle/>
                    <a:p>
                      <a:pPr algn="ctr"/>
                      <a:r>
                        <a:rPr kumimoji="1" lang="ja-JP" altLang="en-US" sz="1600" b="1" dirty="0" smtClean="0"/>
                        <a:t>大声なし：</a:t>
                      </a:r>
                      <a:r>
                        <a:rPr kumimoji="1" lang="en-US" altLang="ja-JP" sz="1600" b="1" dirty="0" smtClean="0"/>
                        <a:t>100</a:t>
                      </a:r>
                      <a:r>
                        <a:rPr kumimoji="1" lang="ja-JP" altLang="en-US" sz="1600" b="1" dirty="0" smtClean="0"/>
                        <a:t>％、大声あり：</a:t>
                      </a:r>
                      <a:r>
                        <a:rPr kumimoji="1" lang="en-US" altLang="ja-JP" sz="1600" b="1" dirty="0" smtClean="0"/>
                        <a:t>50</a:t>
                      </a:r>
                      <a:r>
                        <a:rPr kumimoji="1" lang="ja-JP" altLang="en-US" sz="1600" b="1" dirty="0" smtClean="0"/>
                        <a:t>％</a:t>
                      </a:r>
                      <a:r>
                        <a:rPr kumimoji="1" lang="ja-JP" altLang="en-US" sz="1400" b="1" dirty="0" smtClean="0"/>
                        <a:t>　</a:t>
                      </a:r>
                      <a:r>
                        <a:rPr kumimoji="1" lang="en-US" altLang="ja-JP" sz="1400" b="1" dirty="0" smtClean="0"/>
                        <a:t>※</a:t>
                      </a:r>
                      <a:r>
                        <a:rPr kumimoji="1" lang="ja-JP" altLang="en-US" sz="1400" b="1" dirty="0" smtClean="0"/>
                        <a:t>５</a:t>
                      </a:r>
                      <a:endParaRPr kumimoji="1" lang="en-US" altLang="ja-JP" sz="1400" b="1" dirty="0" smtClean="0"/>
                    </a:p>
                  </a:txBody>
                  <a:tcPr anchor="ctr"/>
                </a:tc>
                <a:extLst>
                  <a:ext uri="{0D108BD9-81ED-4DB2-BD59-A6C34878D82A}">
                    <a16:rowId xmlns:a16="http://schemas.microsoft.com/office/drawing/2014/main" val="4276759680"/>
                  </a:ext>
                </a:extLst>
              </a:tr>
            </a:tbl>
          </a:graphicData>
        </a:graphic>
      </p:graphicFrame>
    </p:spTree>
    <p:extLst>
      <p:ext uri="{BB962C8B-B14F-4D97-AF65-F5344CB8AC3E}">
        <p14:creationId xmlns:p14="http://schemas.microsoft.com/office/powerpoint/2010/main" val="10978526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9287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8" name="テキスト ボックス 7"/>
          <p:cNvSpPr txBox="1"/>
          <p:nvPr/>
        </p:nvSpPr>
        <p:spPr>
          <a:xfrm>
            <a:off x="126183" y="46367"/>
            <a:ext cx="6499133" cy="830997"/>
          </a:xfrm>
          <a:prstGeom prst="rect">
            <a:avLst/>
          </a:prstGeom>
          <a:noFill/>
          <a:ln w="19050">
            <a:noFill/>
          </a:ln>
        </p:spPr>
        <p:txBody>
          <a:bodyPr wrap="square" rtlCol="0">
            <a:spAutoFit/>
          </a:bodyPr>
          <a:lstStyle/>
          <a:p>
            <a:r>
              <a:rPr lang="ja-JP" altLang="en-US" sz="2400" b="1" dirty="0"/>
              <a:t>⑤</a:t>
            </a:r>
            <a:r>
              <a:rPr kumimoji="1" lang="ja-JP" altLang="en-US" sz="2400" b="1" u="sng" dirty="0" smtClean="0"/>
              <a:t>施設</a:t>
            </a:r>
            <a:r>
              <a:rPr lang="ja-JP" altLang="en-US" sz="2400" b="1" u="sng" dirty="0" smtClean="0"/>
              <a:t>について</a:t>
            </a:r>
            <a:r>
              <a:rPr lang="ja-JP" altLang="en-US" b="1" u="sng" dirty="0"/>
              <a:t>（</a:t>
            </a:r>
            <a:r>
              <a:rPr lang="ja-JP" altLang="en-US" b="1" u="sng" dirty="0" smtClean="0"/>
              <a:t>府有施設を</a:t>
            </a:r>
            <a:r>
              <a:rPr lang="ja-JP" altLang="en-US" b="1" u="sng" dirty="0"/>
              <a:t>含む）</a:t>
            </a:r>
            <a:endParaRPr lang="ja-JP" altLang="en-US" sz="1600" u="sng" dirty="0"/>
          </a:p>
          <a:p>
            <a:r>
              <a:rPr lang="ja-JP" altLang="en-US" dirty="0" smtClean="0"/>
              <a:t>　　</a:t>
            </a:r>
            <a:r>
              <a:rPr lang="ja-JP" altLang="en-US" sz="2400" b="1" dirty="0" smtClean="0"/>
              <a:t>　　</a:t>
            </a:r>
            <a:endParaRPr kumimoji="1" lang="ja-JP" altLang="en-US" sz="2400" b="1" dirty="0"/>
          </a:p>
        </p:txBody>
      </p:sp>
      <p:sp>
        <p:nvSpPr>
          <p:cNvPr id="3" name="テキスト ボックス 2"/>
          <p:cNvSpPr txBox="1"/>
          <p:nvPr/>
        </p:nvSpPr>
        <p:spPr>
          <a:xfrm>
            <a:off x="4553143" y="46367"/>
            <a:ext cx="2636485" cy="461665"/>
          </a:xfrm>
          <a:prstGeom prst="rect">
            <a:avLst/>
          </a:prstGeom>
          <a:noFill/>
        </p:spPr>
        <p:txBody>
          <a:bodyPr wrap="square" rtlCol="0">
            <a:spAutoFit/>
          </a:bodyPr>
          <a:lstStyle/>
          <a:p>
            <a:r>
              <a:rPr kumimoji="1" lang="ja-JP" altLang="en-US" sz="2400" b="1" dirty="0" smtClean="0"/>
              <a:t>飲食店等への要請</a:t>
            </a:r>
            <a:endParaRPr kumimoji="1" lang="ja-JP" altLang="en-US" sz="2400" b="1" dirty="0"/>
          </a:p>
        </p:txBody>
      </p:sp>
      <p:graphicFrame>
        <p:nvGraphicFramePr>
          <p:cNvPr id="11" name="表 10"/>
          <p:cNvGraphicFramePr>
            <a:graphicFrameLocks noGrp="1"/>
          </p:cNvGraphicFramePr>
          <p:nvPr>
            <p:extLst>
              <p:ext uri="{D42A27DB-BD31-4B8C-83A1-F6EECF244321}">
                <p14:modId xmlns:p14="http://schemas.microsoft.com/office/powerpoint/2010/main" val="1948460511"/>
              </p:ext>
            </p:extLst>
          </p:nvPr>
        </p:nvGraphicFramePr>
        <p:xfrm>
          <a:off x="443836" y="539205"/>
          <a:ext cx="11602069" cy="4084310"/>
        </p:xfrm>
        <a:graphic>
          <a:graphicData uri="http://schemas.openxmlformats.org/drawingml/2006/table">
            <a:tbl>
              <a:tblPr firstRow="1" bandRow="1">
                <a:tableStyleId>{5940675A-B579-460E-94D1-54222C63F5DA}</a:tableStyleId>
              </a:tblPr>
              <a:tblGrid>
                <a:gridCol w="4050891">
                  <a:extLst>
                    <a:ext uri="{9D8B030D-6E8A-4147-A177-3AD203B41FA5}">
                      <a16:colId xmlns:a16="http://schemas.microsoft.com/office/drawing/2014/main" val="1129165588"/>
                    </a:ext>
                  </a:extLst>
                </a:gridCol>
                <a:gridCol w="3928056">
                  <a:extLst>
                    <a:ext uri="{9D8B030D-6E8A-4147-A177-3AD203B41FA5}">
                      <a16:colId xmlns:a16="http://schemas.microsoft.com/office/drawing/2014/main" val="2135128828"/>
                    </a:ext>
                  </a:extLst>
                </a:gridCol>
                <a:gridCol w="3623122">
                  <a:extLst>
                    <a:ext uri="{9D8B030D-6E8A-4147-A177-3AD203B41FA5}">
                      <a16:colId xmlns:a16="http://schemas.microsoft.com/office/drawing/2014/main" val="3438338224"/>
                    </a:ext>
                  </a:extLst>
                </a:gridCol>
              </a:tblGrid>
              <a:tr h="330799">
                <a:tc rowSpan="2">
                  <a:txBody>
                    <a:bodyPr/>
                    <a:lstStyle/>
                    <a:p>
                      <a:pPr algn="ctr"/>
                      <a:r>
                        <a:rPr kumimoji="1" lang="ja-JP" altLang="en-US" sz="1800" b="1" dirty="0" smtClean="0"/>
                        <a:t>施　設</a:t>
                      </a:r>
                      <a:endParaRPr kumimoji="1" lang="ja-JP" altLang="en-US" sz="1800" b="1" dirty="0"/>
                    </a:p>
                  </a:txBody>
                  <a:tcPr anchor="ctr">
                    <a:solidFill>
                      <a:schemeClr val="accent2">
                        <a:lumMod val="60000"/>
                        <a:lumOff val="40000"/>
                      </a:schemeClr>
                    </a:solidFill>
                  </a:tcPr>
                </a:tc>
                <a:tc gridSpan="2">
                  <a:txBody>
                    <a:bodyPr/>
                    <a:lstStyle/>
                    <a:p>
                      <a:pPr algn="ctr"/>
                      <a:r>
                        <a:rPr kumimoji="1" lang="ja-JP" altLang="en-US" sz="1800" b="1" dirty="0" smtClean="0"/>
                        <a:t>要請内容</a:t>
                      </a:r>
                      <a:endParaRPr kumimoji="1" lang="ja-JP" altLang="en-US" sz="1800" b="1" dirty="0"/>
                    </a:p>
                  </a:txBody>
                  <a:tcPr anchor="ctr">
                    <a:solidFill>
                      <a:schemeClr val="accent2">
                        <a:lumMod val="60000"/>
                        <a:lumOff val="40000"/>
                      </a:schemeClr>
                    </a:solidFill>
                  </a:tcPr>
                </a:tc>
                <a:tc hMerge="1">
                  <a:txBody>
                    <a:bodyPr/>
                    <a:lstStyle/>
                    <a:p>
                      <a:endParaRPr kumimoji="1" lang="ja-JP" altLang="en-US"/>
                    </a:p>
                  </a:txBody>
                  <a:tcPr/>
                </a:tc>
                <a:extLst>
                  <a:ext uri="{0D108BD9-81ED-4DB2-BD59-A6C34878D82A}">
                    <a16:rowId xmlns:a16="http://schemas.microsoft.com/office/drawing/2014/main" val="3155963503"/>
                  </a:ext>
                </a:extLst>
              </a:tr>
              <a:tr h="479804">
                <a:tc vMerge="1">
                  <a:txBody>
                    <a:bodyPr/>
                    <a:lstStyle/>
                    <a:p>
                      <a:pPr algn="ct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dirty="0" smtClean="0"/>
                        <a:t>ゴールドステッカー認証店舗</a:t>
                      </a:r>
                      <a:endParaRPr kumimoji="1" lang="en-US" altLang="ja-JP" sz="1800" b="1" dirty="0" smtClean="0"/>
                    </a:p>
                  </a:txBody>
                  <a:tcPr anchor="ctr">
                    <a:solidFill>
                      <a:schemeClr val="accent2">
                        <a:lumMod val="60000"/>
                        <a:lumOff val="40000"/>
                      </a:schemeClr>
                    </a:solidFill>
                  </a:tcPr>
                </a:tc>
                <a:tc>
                  <a:txBody>
                    <a:bodyPr/>
                    <a:lstStyle/>
                    <a:p>
                      <a:pPr algn="ctr"/>
                      <a:r>
                        <a:rPr kumimoji="1" lang="ja-JP" altLang="en-US" sz="1800" b="1" dirty="0" smtClean="0"/>
                        <a:t>その他の店舗</a:t>
                      </a:r>
                      <a:endParaRPr kumimoji="1" lang="ja-JP" altLang="en-US" sz="1800" b="1" dirty="0"/>
                    </a:p>
                  </a:txBody>
                  <a:tcPr anchor="ctr">
                    <a:solidFill>
                      <a:schemeClr val="accent2">
                        <a:lumMod val="60000"/>
                        <a:lumOff val="40000"/>
                      </a:schemeClr>
                    </a:solidFill>
                  </a:tcPr>
                </a:tc>
                <a:extLst>
                  <a:ext uri="{0D108BD9-81ED-4DB2-BD59-A6C34878D82A}">
                    <a16:rowId xmlns:a16="http://schemas.microsoft.com/office/drawing/2014/main" val="3924133108"/>
                  </a:ext>
                </a:extLst>
              </a:tr>
              <a:tr h="3238746">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dirty="0" smtClean="0">
                          <a:solidFill>
                            <a:schemeClr val="tx1"/>
                          </a:solidFill>
                        </a:rPr>
                        <a:t>【</a:t>
                      </a:r>
                      <a:r>
                        <a:rPr kumimoji="1" lang="ja-JP" altLang="en-US" sz="1600" b="1" spc="0" dirty="0" smtClean="0">
                          <a:solidFill>
                            <a:schemeClr val="tx1"/>
                          </a:solidFill>
                        </a:rPr>
                        <a:t>飲食店</a:t>
                      </a:r>
                      <a:r>
                        <a:rPr kumimoji="1" lang="en-US" altLang="ja-JP" sz="1600" b="1" spc="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dirty="0" smtClean="0">
                          <a:solidFill>
                            <a:schemeClr val="tx1"/>
                          </a:solidFill>
                        </a:rPr>
                        <a:t>飲食店（居酒屋を含む）、喫茶店等</a:t>
                      </a:r>
                      <a:r>
                        <a:rPr kumimoji="1" lang="en-US" altLang="ja-JP" sz="1600" spc="0" dirty="0" smtClean="0">
                          <a:solidFill>
                            <a:schemeClr val="tx1"/>
                          </a:solidFill>
                        </a:rPr>
                        <a:t>(</a:t>
                      </a:r>
                      <a:r>
                        <a:rPr kumimoji="1" lang="ja-JP" altLang="en-US" sz="1600" spc="0" dirty="0" smtClean="0">
                          <a:solidFill>
                            <a:schemeClr val="tx1"/>
                          </a:solidFill>
                        </a:rPr>
                        <a:t>宅配・テイクアウトサービスを除く</a:t>
                      </a:r>
                      <a:r>
                        <a:rPr kumimoji="1" lang="en-US" altLang="ja-JP" sz="1600" spc="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endParaRPr kumimoji="1" lang="ja-JP" altLang="en-US" sz="1600" spc="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dirty="0" smtClean="0">
                          <a:solidFill>
                            <a:schemeClr val="tx1"/>
                          </a:solidFill>
                        </a:rPr>
                        <a:t>【</a:t>
                      </a:r>
                      <a:r>
                        <a:rPr kumimoji="1" lang="ja-JP" altLang="en-US" sz="1600" b="1" spc="0" dirty="0" smtClean="0">
                          <a:solidFill>
                            <a:schemeClr val="tx1"/>
                          </a:solidFill>
                        </a:rPr>
                        <a:t>遊興施設</a:t>
                      </a:r>
                      <a:r>
                        <a:rPr kumimoji="1" lang="en-US" altLang="ja-JP" sz="1600" b="1" spc="0" dirty="0" smtClean="0">
                          <a:solidFill>
                            <a:schemeClr val="tx1"/>
                          </a:solidFill>
                        </a:rPr>
                        <a:t>】</a:t>
                      </a:r>
                      <a:endParaRPr kumimoji="1" lang="en-US" altLang="ja-JP" sz="1600" b="1" u="sng"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baseline="0" dirty="0" smtClean="0">
                          <a:solidFill>
                            <a:schemeClr val="tx1"/>
                          </a:solidFill>
                        </a:rPr>
                        <a:t>キャバレー、ナイトクラブ、インターネットカフェ・マンガ喫茶、カラオケボックス等、食品衛生法の飲食店営業許可を受けている店舗</a:t>
                      </a:r>
                      <a:endParaRPr kumimoji="1" lang="en-US" altLang="ja-JP" sz="1600"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endParaRPr kumimoji="1" lang="en-US" altLang="ja-JP" sz="1600"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baseline="0" dirty="0" smtClean="0">
                          <a:solidFill>
                            <a:schemeClr val="tx1"/>
                          </a:solidFill>
                        </a:rPr>
                        <a:t>【</a:t>
                      </a:r>
                      <a:r>
                        <a:rPr kumimoji="1" lang="ja-JP" altLang="en-US" sz="1600" b="1" spc="0" baseline="0" dirty="0" smtClean="0">
                          <a:solidFill>
                            <a:schemeClr val="tx1"/>
                          </a:solidFill>
                        </a:rPr>
                        <a:t>結婚式場等</a:t>
                      </a:r>
                      <a:r>
                        <a:rPr kumimoji="1" lang="en-US" altLang="ja-JP" sz="1600" b="1" spc="0" baseline="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baseline="0" dirty="0" smtClean="0">
                          <a:solidFill>
                            <a:schemeClr val="tx1"/>
                          </a:solidFill>
                        </a:rPr>
                        <a:t>飲食店営業許可を受けている結婚式場、ホテル又は旅館において披露宴等を行う場合</a:t>
                      </a:r>
                      <a:endParaRPr kumimoji="1" lang="en-US" altLang="ja-JP" sz="1600" spc="0" baseline="0" dirty="0" smtClean="0">
                        <a:solidFill>
                          <a:schemeClr val="tx1"/>
                        </a:solidFill>
                      </a:endParaRPr>
                    </a:p>
                  </a:txBody>
                  <a:tcPr anchor="ctr"/>
                </a:tc>
                <a:tc>
                  <a:txBody>
                    <a:bodyPr/>
                    <a:lstStyle/>
                    <a:p>
                      <a:pPr>
                        <a:lnSpc>
                          <a:spcPts val="1800"/>
                        </a:lnSpc>
                      </a:pPr>
                      <a:endParaRPr lang="en-US" altLang="ja-JP" sz="1600" b="1" spc="0" baseline="0" dirty="0" smtClean="0">
                        <a:solidFill>
                          <a:schemeClr val="tx1"/>
                        </a:solidFill>
                      </a:endParaRPr>
                    </a:p>
                    <a:p>
                      <a:pPr>
                        <a:lnSpc>
                          <a:spcPts val="1800"/>
                        </a:lnSpc>
                      </a:pPr>
                      <a:r>
                        <a:rPr lang="ja-JP" altLang="en-US" sz="1600" b="1" spc="0" baseline="0" dirty="0" smtClean="0">
                          <a:solidFill>
                            <a:schemeClr val="tx1"/>
                          </a:solidFill>
                        </a:rPr>
                        <a:t>○同一テーブル４人以内</a:t>
                      </a:r>
                      <a:endParaRPr lang="en-US" altLang="ja-JP" sz="1400" b="1" spc="-70" baseline="0" dirty="0" smtClean="0">
                        <a:solidFill>
                          <a:schemeClr val="tx1"/>
                        </a:solidFill>
                      </a:endParaRPr>
                    </a:p>
                    <a:p>
                      <a:pPr>
                        <a:lnSpc>
                          <a:spcPts val="1800"/>
                        </a:lnSpc>
                      </a:pPr>
                      <a:r>
                        <a:rPr lang="ja-JP" altLang="en-US" sz="1400" b="1" spc="-70" baseline="0" dirty="0" smtClean="0">
                          <a:solidFill>
                            <a:schemeClr val="tx1"/>
                          </a:solidFill>
                        </a:rPr>
                        <a:t>　（５人以上のグループの場合、テーブルを２つ</a:t>
                      </a:r>
                      <a:endParaRPr lang="en-US" altLang="ja-JP" sz="1400" b="1" spc="-70" baseline="0" dirty="0" smtClean="0">
                        <a:solidFill>
                          <a:schemeClr val="tx1"/>
                        </a:solidFill>
                      </a:endParaRPr>
                    </a:p>
                    <a:p>
                      <a:pPr>
                        <a:lnSpc>
                          <a:spcPts val="1800"/>
                        </a:lnSpc>
                      </a:pPr>
                      <a:r>
                        <a:rPr lang="ja-JP" altLang="en-US" sz="1400" b="1" spc="-70" baseline="0" dirty="0" smtClean="0">
                          <a:solidFill>
                            <a:schemeClr val="tx1"/>
                          </a:solidFill>
                        </a:rPr>
                        <a:t>　以上に分けること）</a:t>
                      </a:r>
                      <a:endParaRPr lang="en-US" altLang="ja-JP" sz="1400" b="1" spc="-70" baseline="0" dirty="0" smtClean="0">
                        <a:solidFill>
                          <a:schemeClr val="tx1"/>
                        </a:solidFill>
                      </a:endParaRPr>
                    </a:p>
                    <a:p>
                      <a:pPr>
                        <a:lnSpc>
                          <a:spcPts val="1700"/>
                        </a:lnSpc>
                      </a:pPr>
                      <a:r>
                        <a:rPr lang="ja-JP" altLang="en-US" sz="1400" b="1" spc="-70" baseline="0" dirty="0" smtClean="0">
                          <a:solidFill>
                            <a:schemeClr val="tx1"/>
                          </a:solidFill>
                        </a:rPr>
                        <a:t>　  </a:t>
                      </a:r>
                      <a:r>
                        <a:rPr lang="ja-JP" altLang="en-US" sz="1200" b="1" spc="-70" baseline="0" dirty="0" smtClean="0">
                          <a:solidFill>
                            <a:schemeClr val="tx1"/>
                          </a:solidFill>
                        </a:rPr>
                        <a:t>ただし、対象者全員検査で陰性を確認した場合</a:t>
                      </a:r>
                      <a:r>
                        <a:rPr lang="en-US" altLang="ja-JP" sz="1200" b="1" spc="-70" baseline="0" dirty="0" smtClean="0">
                          <a:solidFill>
                            <a:schemeClr val="tx1"/>
                          </a:solidFill>
                        </a:rPr>
                        <a:t>※</a:t>
                      </a:r>
                      <a:r>
                        <a:rPr lang="ja-JP" altLang="en-US" sz="1200" b="1" spc="-70" baseline="0" dirty="0" smtClean="0">
                          <a:solidFill>
                            <a:schemeClr val="tx1"/>
                          </a:solidFill>
                        </a:rPr>
                        <a:t>は　</a:t>
                      </a:r>
                      <a:endParaRPr lang="en-US" altLang="ja-JP" sz="1200" b="1" spc="-70" baseline="0" dirty="0" smtClean="0">
                        <a:solidFill>
                          <a:schemeClr val="tx1"/>
                        </a:solidFill>
                      </a:endParaRPr>
                    </a:p>
                    <a:p>
                      <a:pPr>
                        <a:lnSpc>
                          <a:spcPts val="1700"/>
                        </a:lnSpc>
                      </a:pPr>
                      <a:r>
                        <a:rPr lang="ja-JP" altLang="en-US" sz="1200" b="1" spc="-70" baseline="0" dirty="0" smtClean="0">
                          <a:solidFill>
                            <a:schemeClr val="tx1"/>
                          </a:solidFill>
                        </a:rPr>
                        <a:t>　　同一テーブル５人以上の案内も可</a:t>
                      </a:r>
                      <a:endParaRPr lang="en-US" altLang="ja-JP" sz="1200" b="1" spc="-70" baseline="0" dirty="0" smtClean="0">
                        <a:solidFill>
                          <a:schemeClr val="tx1"/>
                        </a:solidFill>
                      </a:endParaRPr>
                    </a:p>
                  </a:txBody>
                  <a:tcPr/>
                </a:tc>
                <a:tc>
                  <a:txBody>
                    <a:bodyPr/>
                    <a:lstStyle/>
                    <a:p>
                      <a:pPr>
                        <a:lnSpc>
                          <a:spcPts val="2100"/>
                        </a:lnSpc>
                      </a:pPr>
                      <a:endParaRPr lang="en-US" altLang="ja-JP" sz="1600" b="1" spc="0" baseline="0" dirty="0" smtClean="0">
                        <a:solidFill>
                          <a:schemeClr val="tx1"/>
                        </a:solidFill>
                      </a:endParaRPr>
                    </a:p>
                    <a:p>
                      <a:pPr>
                        <a:lnSpc>
                          <a:spcPts val="2100"/>
                        </a:lnSpc>
                      </a:pPr>
                      <a:r>
                        <a:rPr lang="ja-JP" altLang="en-US" sz="1600" b="1" spc="0" baseline="0" dirty="0" smtClean="0">
                          <a:solidFill>
                            <a:schemeClr val="tx1"/>
                          </a:solidFill>
                        </a:rPr>
                        <a:t>○同一グループ・同一テーブル</a:t>
                      </a:r>
                      <a:endParaRPr lang="en-US" altLang="ja-JP" sz="1600" b="1" spc="0" baseline="0" dirty="0" smtClean="0">
                        <a:solidFill>
                          <a:schemeClr val="tx1"/>
                        </a:solidFill>
                      </a:endParaRPr>
                    </a:p>
                    <a:p>
                      <a:pPr>
                        <a:lnSpc>
                          <a:spcPts val="2100"/>
                        </a:lnSpc>
                      </a:pPr>
                      <a:r>
                        <a:rPr lang="ja-JP" altLang="en-US" sz="1600" b="1" spc="0" baseline="0" dirty="0" smtClean="0">
                          <a:solidFill>
                            <a:schemeClr val="tx1"/>
                          </a:solidFill>
                        </a:rPr>
                        <a:t>　４人以内</a:t>
                      </a:r>
                      <a:endParaRPr lang="en-US" altLang="ja-JP" sz="1400" b="1" spc="-70" baseline="0" dirty="0" smtClean="0">
                        <a:solidFill>
                          <a:schemeClr val="tx1"/>
                        </a:solidFill>
                      </a:endParaRPr>
                    </a:p>
                    <a:p>
                      <a:pPr>
                        <a:lnSpc>
                          <a:spcPts val="2100"/>
                        </a:lnSpc>
                      </a:pPr>
                      <a:r>
                        <a:rPr lang="ja-JP" altLang="en-US" sz="1400" b="1" spc="-70" baseline="0" dirty="0" smtClean="0">
                          <a:solidFill>
                            <a:schemeClr val="tx1"/>
                          </a:solidFill>
                        </a:rPr>
                        <a:t>　（５人以上の入店案内は控えること）</a:t>
                      </a:r>
                      <a:endParaRPr lang="en-US" altLang="ja-JP" sz="1600" b="1" dirty="0" smtClean="0">
                        <a:solidFill>
                          <a:schemeClr val="tx1"/>
                        </a:solidFill>
                      </a:endParaRPr>
                    </a:p>
                  </a:txBody>
                  <a:tcPr/>
                </a:tc>
                <a:extLst>
                  <a:ext uri="{0D108BD9-81ED-4DB2-BD59-A6C34878D82A}">
                    <a16:rowId xmlns:a16="http://schemas.microsoft.com/office/drawing/2014/main" val="2931348977"/>
                  </a:ext>
                </a:extLst>
              </a:tr>
            </a:tbl>
          </a:graphicData>
        </a:graphic>
      </p:graphicFrame>
      <p:sp>
        <p:nvSpPr>
          <p:cNvPr id="15" name="正方形/長方形 14"/>
          <p:cNvSpPr/>
          <p:nvPr/>
        </p:nvSpPr>
        <p:spPr>
          <a:xfrm>
            <a:off x="7073718" y="74579"/>
            <a:ext cx="2669320" cy="387286"/>
          </a:xfrm>
          <a:prstGeom prst="rect">
            <a:avLst/>
          </a:prstGeom>
        </p:spPr>
        <p:txBody>
          <a:bodyPr wrap="none">
            <a:spAutoFit/>
          </a:bodyPr>
          <a:lstStyle/>
          <a:p>
            <a:pPr lvl="0">
              <a:lnSpc>
                <a:spcPts val="2300"/>
              </a:lnSpc>
              <a:defRPr/>
            </a:pPr>
            <a:r>
              <a:rPr lang="ja-JP" altLang="en-US" sz="1600" dirty="0" smtClean="0"/>
              <a:t>（第</a:t>
            </a:r>
            <a:r>
              <a:rPr lang="en-US" altLang="ja-JP" sz="1600" dirty="0" smtClean="0"/>
              <a:t>24</a:t>
            </a:r>
            <a:r>
              <a:rPr lang="ja-JP" altLang="en-US" sz="1600" dirty="0" smtClean="0"/>
              <a:t>条第９項に基づく）</a:t>
            </a:r>
            <a:endParaRPr lang="ja-JP" altLang="en-US" sz="1600" u="sng" dirty="0"/>
          </a:p>
        </p:txBody>
      </p:sp>
      <p:sp>
        <p:nvSpPr>
          <p:cNvPr id="14" name="正方形/長方形 13"/>
          <p:cNvSpPr/>
          <p:nvPr/>
        </p:nvSpPr>
        <p:spPr>
          <a:xfrm>
            <a:off x="126183" y="5476868"/>
            <a:ext cx="12134348" cy="1169551"/>
          </a:xfrm>
          <a:prstGeom prst="rect">
            <a:avLst/>
          </a:prstGeom>
        </p:spPr>
        <p:txBody>
          <a:bodyPr wrap="square">
            <a:spAutoFit/>
          </a:bodyPr>
          <a:lstStyle/>
          <a:p>
            <a:pPr lvl="0">
              <a:lnSpc>
                <a:spcPts val="2100"/>
              </a:lnSpc>
              <a:defRPr/>
            </a:pPr>
            <a:r>
              <a:rPr lang="en-US" altLang="ja-JP" sz="1600" b="1" dirty="0" smtClean="0"/>
              <a:t>【</a:t>
            </a:r>
            <a:r>
              <a:rPr lang="ja-JP" altLang="en-US" sz="1600" b="1" dirty="0"/>
              <a:t>全て</a:t>
            </a:r>
            <a:r>
              <a:rPr lang="ja-JP" altLang="en-US" sz="1600" b="1" dirty="0" smtClean="0"/>
              <a:t>の飲食店等への要請</a:t>
            </a:r>
            <a:r>
              <a:rPr lang="en-US" altLang="ja-JP" sz="1600" b="1" dirty="0" smtClean="0"/>
              <a:t>】</a:t>
            </a:r>
          </a:p>
          <a:p>
            <a:pPr lvl="0">
              <a:lnSpc>
                <a:spcPts val="2100"/>
              </a:lnSpc>
              <a:defRPr/>
            </a:pPr>
            <a:r>
              <a:rPr lang="ja-JP" altLang="en-US" sz="1600" b="1" dirty="0"/>
              <a:t>　</a:t>
            </a:r>
            <a:r>
              <a:rPr lang="ja-JP" altLang="en-US" sz="1600" b="1" dirty="0" smtClean="0"/>
              <a:t>○利用者に対し、２時間程度以内での利用、マスク会食の徹底を求めること</a:t>
            </a:r>
            <a:endParaRPr lang="en-US" altLang="ja-JP" sz="1600" b="1" dirty="0"/>
          </a:p>
          <a:p>
            <a:pPr>
              <a:lnSpc>
                <a:spcPts val="2100"/>
              </a:lnSpc>
              <a:defRPr/>
            </a:pPr>
            <a:r>
              <a:rPr lang="ja-JP" altLang="en-US" sz="1600" b="1" dirty="0"/>
              <a:t>　</a:t>
            </a:r>
            <a:r>
              <a:rPr lang="ja-JP" altLang="en-US" sz="1600" b="1" dirty="0" smtClean="0"/>
              <a:t>○カラオケ</a:t>
            </a:r>
            <a:r>
              <a:rPr lang="ja-JP" altLang="en-US" sz="1600" b="1" dirty="0"/>
              <a:t>設備を利用する場合は、利用者の密を避ける、換気の確保等、感染対策を</a:t>
            </a:r>
            <a:r>
              <a:rPr lang="ja-JP" altLang="en-US" sz="1600" b="1" dirty="0" smtClean="0"/>
              <a:t>徹底すること</a:t>
            </a:r>
            <a:endParaRPr lang="en-US" altLang="ja-JP" sz="1600" b="1" dirty="0"/>
          </a:p>
          <a:p>
            <a:pPr lvl="0">
              <a:lnSpc>
                <a:spcPts val="2100"/>
              </a:lnSpc>
              <a:defRPr/>
            </a:pPr>
            <a:endParaRPr lang="en-US" altLang="ja-JP" sz="1400" b="1" dirty="0">
              <a:solidFill>
                <a:srgbClr val="FF0000"/>
              </a:solidFill>
            </a:endParaRPr>
          </a:p>
        </p:txBody>
      </p:sp>
      <p:sp>
        <p:nvSpPr>
          <p:cNvPr id="13" name="正方形/長方形 12"/>
          <p:cNvSpPr/>
          <p:nvPr/>
        </p:nvSpPr>
        <p:spPr>
          <a:xfrm>
            <a:off x="443836" y="4913819"/>
            <a:ext cx="12134348" cy="310341"/>
          </a:xfrm>
          <a:prstGeom prst="rect">
            <a:avLst/>
          </a:prstGeom>
        </p:spPr>
        <p:txBody>
          <a:bodyPr wrap="square">
            <a:spAutoFit/>
          </a:bodyPr>
          <a:lstStyle/>
          <a:p>
            <a:pPr lvl="0">
              <a:lnSpc>
                <a:spcPts val="1700"/>
              </a:lnSpc>
              <a:defRPr/>
            </a:pPr>
            <a:r>
              <a:rPr lang="en-US" altLang="ja-JP" sz="1400" dirty="0" smtClean="0"/>
              <a:t>※</a:t>
            </a:r>
            <a:r>
              <a:rPr lang="ja-JP" altLang="en-US" sz="1400" dirty="0" smtClean="0"/>
              <a:t>　対象者</a:t>
            </a:r>
            <a:r>
              <a:rPr lang="ja-JP" altLang="en-US" sz="1400" dirty="0"/>
              <a:t>全員検査により行動制限の緩和の適用を</a:t>
            </a:r>
            <a:r>
              <a:rPr lang="ja-JP" altLang="en-US" sz="1400" dirty="0" smtClean="0"/>
              <a:t>受けよう</a:t>
            </a:r>
            <a:r>
              <a:rPr lang="ja-JP" altLang="en-US" sz="1400" dirty="0"/>
              <a:t>とする事業者は、府に登録が</a:t>
            </a:r>
            <a:r>
              <a:rPr lang="ja-JP" altLang="en-US" sz="1400" dirty="0" smtClean="0"/>
              <a:t>必要</a:t>
            </a:r>
            <a:endParaRPr lang="ja-JP" altLang="en-US" sz="1400" dirty="0"/>
          </a:p>
        </p:txBody>
      </p:sp>
    </p:spTree>
    <p:extLst>
      <p:ext uri="{BB962C8B-B14F-4D97-AF65-F5344CB8AC3E}">
        <p14:creationId xmlns:p14="http://schemas.microsoft.com/office/powerpoint/2010/main" val="30555761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3363488" y="815972"/>
            <a:ext cx="3185487" cy="387286"/>
          </a:xfrm>
          <a:prstGeom prst="rect">
            <a:avLst/>
          </a:prstGeom>
        </p:spPr>
        <p:txBody>
          <a:bodyPr wrap="none">
            <a:spAutoFit/>
          </a:bodyPr>
          <a:lstStyle/>
          <a:p>
            <a:pPr lvl="0">
              <a:lnSpc>
                <a:spcPts val="2300"/>
              </a:lnSpc>
              <a:defRPr/>
            </a:pPr>
            <a:r>
              <a:rPr lang="ja-JP" altLang="en-US" dirty="0" smtClean="0"/>
              <a:t>（</a:t>
            </a:r>
            <a:r>
              <a:rPr lang="ja-JP" altLang="en-US" dirty="0"/>
              <a:t>法</a:t>
            </a:r>
            <a:r>
              <a:rPr lang="ja-JP" altLang="en-US" dirty="0" smtClean="0"/>
              <a:t>に基づかない働きかけ</a:t>
            </a:r>
            <a:r>
              <a:rPr lang="ja-JP" altLang="en-US" b="1" dirty="0" smtClean="0"/>
              <a:t>）</a:t>
            </a:r>
            <a:endParaRPr lang="ja-JP" altLang="en-US" b="1" u="sng" dirty="0"/>
          </a:p>
        </p:txBody>
      </p:sp>
      <p:sp>
        <p:nvSpPr>
          <p:cNvPr id="9" name="テキスト ボックス 8"/>
          <p:cNvSpPr txBox="1"/>
          <p:nvPr/>
        </p:nvSpPr>
        <p:spPr>
          <a:xfrm>
            <a:off x="615170" y="759567"/>
            <a:ext cx="4589527" cy="461665"/>
          </a:xfrm>
          <a:prstGeom prst="rect">
            <a:avLst/>
          </a:prstGeom>
          <a:noFill/>
        </p:spPr>
        <p:txBody>
          <a:bodyPr wrap="square" rtlCol="0">
            <a:spAutoFit/>
          </a:bodyPr>
          <a:lstStyle/>
          <a:p>
            <a:r>
              <a:rPr lang="ja-JP" altLang="en-US" sz="2400" b="1" dirty="0" smtClean="0"/>
              <a:t>飲食店以外への要請</a:t>
            </a:r>
            <a:endParaRPr kumimoji="1" lang="ja-JP" altLang="en-US" sz="2400" b="1" dirty="0"/>
          </a:p>
        </p:txBody>
      </p:sp>
      <p:sp>
        <p:nvSpPr>
          <p:cNvPr id="14" name="スライド番号プレースホルダー 1"/>
          <p:cNvSpPr>
            <a:spLocks noGrp="1"/>
          </p:cNvSpPr>
          <p:nvPr>
            <p:ph type="sldNum" sz="quarter" idx="12"/>
          </p:nvPr>
        </p:nvSpPr>
        <p:spPr>
          <a:xfrm>
            <a:off x="9337183" y="6484407"/>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graphicFrame>
        <p:nvGraphicFramePr>
          <p:cNvPr id="3" name="表 2"/>
          <p:cNvGraphicFramePr>
            <a:graphicFrameLocks noGrp="1"/>
          </p:cNvGraphicFramePr>
          <p:nvPr>
            <p:extLst>
              <p:ext uri="{D42A27DB-BD31-4B8C-83A1-F6EECF244321}">
                <p14:modId xmlns:p14="http://schemas.microsoft.com/office/powerpoint/2010/main" val="663735729"/>
              </p:ext>
            </p:extLst>
          </p:nvPr>
        </p:nvGraphicFramePr>
        <p:xfrm>
          <a:off x="442579" y="1219766"/>
          <a:ext cx="11017931" cy="4160115"/>
        </p:xfrm>
        <a:graphic>
          <a:graphicData uri="http://schemas.openxmlformats.org/drawingml/2006/table">
            <a:tbl>
              <a:tblPr firstRow="1" bandRow="1">
                <a:tableStyleId>{5940675A-B579-460E-94D1-54222C63F5DA}</a:tableStyleId>
              </a:tblPr>
              <a:tblGrid>
                <a:gridCol w="1473252">
                  <a:extLst>
                    <a:ext uri="{9D8B030D-6E8A-4147-A177-3AD203B41FA5}">
                      <a16:colId xmlns:a16="http://schemas.microsoft.com/office/drawing/2014/main" val="3495644736"/>
                    </a:ext>
                  </a:extLst>
                </a:gridCol>
                <a:gridCol w="5487834">
                  <a:extLst>
                    <a:ext uri="{9D8B030D-6E8A-4147-A177-3AD203B41FA5}">
                      <a16:colId xmlns:a16="http://schemas.microsoft.com/office/drawing/2014/main" val="2640038300"/>
                    </a:ext>
                  </a:extLst>
                </a:gridCol>
                <a:gridCol w="4056845">
                  <a:extLst>
                    <a:ext uri="{9D8B030D-6E8A-4147-A177-3AD203B41FA5}">
                      <a16:colId xmlns:a16="http://schemas.microsoft.com/office/drawing/2014/main" val="2438264081"/>
                    </a:ext>
                  </a:extLst>
                </a:gridCol>
              </a:tblGrid>
              <a:tr h="328621">
                <a:tc>
                  <a:txBody>
                    <a:bodyPr/>
                    <a:lstStyle/>
                    <a:p>
                      <a:pPr algn="ctr"/>
                      <a:r>
                        <a:rPr kumimoji="1" lang="ja-JP" altLang="en-US" sz="1800" b="1" dirty="0" smtClean="0"/>
                        <a:t>施設の種類</a:t>
                      </a: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dirty="0" smtClean="0"/>
                        <a:t>内　訳</a:t>
                      </a: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smtClean="0"/>
                        <a:t>働きかけ内容</a:t>
                      </a:r>
                      <a:r>
                        <a:rPr kumimoji="1" lang="ja-JP" altLang="en-US" sz="1800" b="1" dirty="0" smtClean="0"/>
                        <a:t>（</a:t>
                      </a:r>
                      <a:r>
                        <a:rPr kumimoji="1" lang="en-US" altLang="ja-JP" sz="1800" b="1" dirty="0" smtClean="0"/>
                        <a:t>1000</a:t>
                      </a:r>
                      <a:r>
                        <a:rPr kumimoji="1" lang="ja-JP" altLang="en-US" sz="1800" b="1" dirty="0" smtClean="0"/>
                        <a:t>㎡超の施設）</a:t>
                      </a:r>
                    </a:p>
                  </a:txBody>
                  <a:tcPr anchor="ctr">
                    <a:solidFill>
                      <a:schemeClr val="accent2">
                        <a:lumMod val="60000"/>
                        <a:lumOff val="40000"/>
                      </a:schemeClr>
                    </a:solidFill>
                  </a:tcPr>
                </a:tc>
                <a:extLst>
                  <a:ext uri="{0D108BD9-81ED-4DB2-BD59-A6C34878D82A}">
                    <a16:rowId xmlns:a16="http://schemas.microsoft.com/office/drawing/2014/main" val="396055418"/>
                  </a:ext>
                </a:extLst>
              </a:tr>
              <a:tr h="1118016">
                <a:tc>
                  <a:txBody>
                    <a:bodyPr/>
                    <a:lstStyle/>
                    <a:p>
                      <a:pPr marL="72000" algn="l" fontAlgn="ctr"/>
                      <a:r>
                        <a:rPr lang="ja-JP" altLang="en-US" sz="1600" b="1" i="0" u="none" strike="noStrike" dirty="0" smtClean="0">
                          <a:solidFill>
                            <a:schemeClr val="tx1"/>
                          </a:solidFill>
                          <a:effectLst/>
                          <a:latin typeface="+mn-lt"/>
                          <a:ea typeface="+mn-ea"/>
                        </a:rPr>
                        <a:t>商業施設</a:t>
                      </a:r>
                      <a:endParaRPr lang="zh-TW"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solidFill>
                            <a:schemeClr val="tx1"/>
                          </a:solidFill>
                          <a:effectLst/>
                        </a:rPr>
                        <a:t>大規模小売店、</a:t>
                      </a:r>
                      <a:r>
                        <a:rPr lang="ja-JP" altLang="en-US" sz="1600" u="none" strike="noStrike" dirty="0" smtClean="0">
                          <a:solidFill>
                            <a:schemeClr val="tx1"/>
                          </a:solidFill>
                          <a:effectLst/>
                        </a:rPr>
                        <a:t>百貨店（地下の食品売り場を含む）、</a:t>
                      </a:r>
                      <a:r>
                        <a:rPr lang="ja-JP" altLang="en-US" sz="1600" u="none" strike="noStrike" dirty="0">
                          <a:solidFill>
                            <a:schemeClr val="tx1"/>
                          </a:solidFill>
                          <a:effectLst/>
                        </a:rPr>
                        <a:t>ショッピングセンター（地下街を含む）等（生活必需物資の小売関係及び生活必需サービスを営む店舗を除く）</a:t>
                      </a:r>
                      <a:endParaRPr lang="ja-JP" altLang="en-US" sz="16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tc rowSpan="4">
                  <a:txBody>
                    <a:bodyPr/>
                    <a:lstStyle/>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　これまでにクラスターが発生して</a:t>
                      </a:r>
                      <a:r>
                        <a:rPr kumimoji="1" lang="ja-JP" altLang="en-US" sz="1600" u="none" strike="noStrike" kern="1200" dirty="0" err="1" smtClean="0">
                          <a:solidFill>
                            <a:schemeClr val="tx1"/>
                          </a:solidFill>
                          <a:effectLst/>
                        </a:rPr>
                        <a:t>い</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r>
                        <a:rPr kumimoji="1" lang="ja-JP" altLang="en-US" sz="1600" u="none" strike="noStrike" kern="1200" dirty="0" err="1" smtClean="0">
                          <a:solidFill>
                            <a:schemeClr val="tx1"/>
                          </a:solidFill>
                          <a:effectLst/>
                        </a:rPr>
                        <a:t>るような</a:t>
                      </a:r>
                      <a:r>
                        <a:rPr kumimoji="1" lang="ja-JP" altLang="en-US" sz="1600" u="none" strike="noStrike" kern="1200" dirty="0" smtClean="0">
                          <a:solidFill>
                            <a:schemeClr val="tx1"/>
                          </a:solidFill>
                          <a:effectLst/>
                        </a:rPr>
                        <a:t>施設や３密のある施設は、適</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切な入場整理等（人数管理、人数制限、</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誘導等）の実施</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〇　感染防止対策の徹底</a:t>
                      </a:r>
                      <a:endParaRPr kumimoji="1" lang="en-US" altLang="ja-JP" sz="1200" u="none" strike="noStrike" kern="1200" dirty="0" smtClean="0">
                        <a:solidFill>
                          <a:schemeClr val="tx1"/>
                        </a:solidFill>
                        <a:effectLst/>
                      </a:endParaRPr>
                    </a:p>
                  </a:txBody>
                  <a:tcPr marL="9525" marR="9525" marT="9525" marB="0" anchor="ctr"/>
                </a:tc>
                <a:extLst>
                  <a:ext uri="{0D108BD9-81ED-4DB2-BD59-A6C34878D82A}">
                    <a16:rowId xmlns:a16="http://schemas.microsoft.com/office/drawing/2014/main" val="1437330632"/>
                  </a:ext>
                </a:extLst>
              </a:tr>
              <a:tr h="892113">
                <a:tc>
                  <a:txBody>
                    <a:bodyPr/>
                    <a:lstStyle/>
                    <a:p>
                      <a:pPr marL="72000" algn="l" fontAlgn="ctr"/>
                      <a:r>
                        <a:rPr lang="ja-JP" altLang="en-US" sz="1600" b="1" u="none" strike="noStrike" dirty="0" smtClean="0">
                          <a:effectLst/>
                          <a:latin typeface="+mn-lt"/>
                        </a:rPr>
                        <a:t>遊技施設</a:t>
                      </a: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smtClean="0">
                          <a:solidFill>
                            <a:schemeClr val="tx1"/>
                          </a:solidFill>
                          <a:effectLst/>
                        </a:rPr>
                        <a:t>マージャン店</a:t>
                      </a:r>
                      <a:r>
                        <a:rPr lang="ja-JP" altLang="en-US" sz="1600" u="none" strike="noStrike" dirty="0">
                          <a:solidFill>
                            <a:schemeClr val="tx1"/>
                          </a:solidFill>
                          <a:effectLst/>
                        </a:rPr>
                        <a:t>、パチンコ店、ゲームセンター等</a:t>
                      </a:r>
                      <a:endParaRPr lang="ja-JP" altLang="en-US" sz="16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2489611722"/>
                  </a:ext>
                </a:extLst>
              </a:tr>
              <a:tr h="892113">
                <a:tc>
                  <a:txBody>
                    <a:bodyPr/>
                    <a:lstStyle/>
                    <a:p>
                      <a:pPr marL="72000" algn="l" fontAlgn="ctr"/>
                      <a:r>
                        <a:rPr lang="ja-JP" altLang="en-US" sz="1600" b="1" i="0" u="none" strike="noStrike" dirty="0" smtClean="0">
                          <a:solidFill>
                            <a:schemeClr val="tx1"/>
                          </a:solidFill>
                          <a:effectLst/>
                          <a:latin typeface="+mn-lt"/>
                          <a:ea typeface="+mn-ea"/>
                        </a:rPr>
                        <a:t>遊興施設</a:t>
                      </a:r>
                      <a:endParaRPr lang="zh-TW"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個室ビデオ店、個室付浴場業に係る公衆浴場、射的場、勝馬投票券発売所、場外車券売場等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3267383740"/>
                  </a:ext>
                </a:extLst>
              </a:tr>
              <a:tr h="892113">
                <a:tc>
                  <a:txBody>
                    <a:bodyPr/>
                    <a:lstStyle/>
                    <a:p>
                      <a:pPr marL="72000" algn="l" fontAlgn="ctr"/>
                      <a:r>
                        <a:rPr lang="ja-JP" altLang="en-US" sz="1600" b="1" u="none" strike="noStrike" dirty="0" smtClean="0">
                          <a:effectLst/>
                          <a:latin typeface="+mn-lt"/>
                        </a:rPr>
                        <a:t>サービス業</a:t>
                      </a: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スーパー銭湯、ネイルサロン、エステサロン、リラクゼーション　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2436759645"/>
                  </a:ext>
                </a:extLst>
              </a:tr>
            </a:tbl>
          </a:graphicData>
        </a:graphic>
      </p:graphicFrame>
      <p:sp>
        <p:nvSpPr>
          <p:cNvPr id="11" name="テキスト ボックス 10"/>
          <p:cNvSpPr txBox="1"/>
          <p:nvPr/>
        </p:nvSpPr>
        <p:spPr>
          <a:xfrm>
            <a:off x="185002" y="311326"/>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spTree>
    <p:extLst>
      <p:ext uri="{BB962C8B-B14F-4D97-AF65-F5344CB8AC3E}">
        <p14:creationId xmlns:p14="http://schemas.microsoft.com/office/powerpoint/2010/main" val="2103464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3590191" y="688711"/>
            <a:ext cx="3682418" cy="387286"/>
          </a:xfrm>
          <a:prstGeom prst="rect">
            <a:avLst/>
          </a:prstGeom>
        </p:spPr>
        <p:txBody>
          <a:bodyPr wrap="none">
            <a:spAutoFit/>
          </a:bodyPr>
          <a:lstStyle/>
          <a:p>
            <a:pPr lvl="0">
              <a:lnSpc>
                <a:spcPts val="2300"/>
              </a:lnSpc>
              <a:defRPr/>
            </a:pPr>
            <a:r>
              <a:rPr lang="ja-JP" altLang="en-US" dirty="0"/>
              <a:t>（特措</a:t>
            </a:r>
            <a:r>
              <a:rPr lang="ja-JP" altLang="en-US" dirty="0" smtClean="0"/>
              <a:t>法第</a:t>
            </a:r>
            <a:r>
              <a:rPr lang="en-US" altLang="ja-JP" dirty="0"/>
              <a:t>24</a:t>
            </a:r>
            <a:r>
              <a:rPr lang="ja-JP" altLang="en-US" dirty="0" smtClean="0"/>
              <a:t>条第９項に</a:t>
            </a:r>
            <a:r>
              <a:rPr lang="ja-JP" altLang="en-US" dirty="0"/>
              <a:t>基づく</a:t>
            </a:r>
            <a:r>
              <a:rPr lang="ja-JP" altLang="en-US" b="1" dirty="0" smtClean="0"/>
              <a:t>）</a:t>
            </a:r>
            <a:endParaRPr lang="ja-JP" altLang="en-US" b="1" u="sng" dirty="0"/>
          </a:p>
        </p:txBody>
      </p:sp>
      <p:sp>
        <p:nvSpPr>
          <p:cNvPr id="13" name="テキスト ボックス 12"/>
          <p:cNvSpPr txBox="1"/>
          <p:nvPr/>
        </p:nvSpPr>
        <p:spPr>
          <a:xfrm>
            <a:off x="850364" y="651522"/>
            <a:ext cx="3439886" cy="461665"/>
          </a:xfrm>
          <a:prstGeom prst="rect">
            <a:avLst/>
          </a:prstGeom>
          <a:noFill/>
        </p:spPr>
        <p:txBody>
          <a:bodyPr wrap="square" rtlCol="0">
            <a:spAutoFit/>
          </a:bodyPr>
          <a:lstStyle/>
          <a:p>
            <a:r>
              <a:rPr lang="ja-JP" altLang="en-US" sz="2400" b="1" dirty="0" smtClean="0"/>
              <a:t>飲食店以外への要請</a:t>
            </a:r>
            <a:endParaRPr kumimoji="1" lang="ja-JP" altLang="en-US" sz="2400" b="1" dirty="0"/>
          </a:p>
        </p:txBody>
      </p:sp>
      <p:graphicFrame>
        <p:nvGraphicFramePr>
          <p:cNvPr id="8" name="表 7"/>
          <p:cNvGraphicFramePr>
            <a:graphicFrameLocks noGrp="1"/>
          </p:cNvGraphicFramePr>
          <p:nvPr>
            <p:extLst>
              <p:ext uri="{D42A27DB-BD31-4B8C-83A1-F6EECF244321}">
                <p14:modId xmlns:p14="http://schemas.microsoft.com/office/powerpoint/2010/main" val="3303182510"/>
              </p:ext>
            </p:extLst>
          </p:nvPr>
        </p:nvGraphicFramePr>
        <p:xfrm>
          <a:off x="514472" y="1177581"/>
          <a:ext cx="11266211" cy="4354123"/>
        </p:xfrm>
        <a:graphic>
          <a:graphicData uri="http://schemas.openxmlformats.org/drawingml/2006/table">
            <a:tbl>
              <a:tblPr firstRow="1" bandRow="1">
                <a:tableStyleId>{5940675A-B579-460E-94D1-54222C63F5DA}</a:tableStyleId>
              </a:tblPr>
              <a:tblGrid>
                <a:gridCol w="1851755">
                  <a:extLst>
                    <a:ext uri="{9D8B030D-6E8A-4147-A177-3AD203B41FA5}">
                      <a16:colId xmlns:a16="http://schemas.microsoft.com/office/drawing/2014/main" val="2951897194"/>
                    </a:ext>
                  </a:extLst>
                </a:gridCol>
                <a:gridCol w="5386855">
                  <a:extLst>
                    <a:ext uri="{9D8B030D-6E8A-4147-A177-3AD203B41FA5}">
                      <a16:colId xmlns:a16="http://schemas.microsoft.com/office/drawing/2014/main" val="1868030769"/>
                    </a:ext>
                  </a:extLst>
                </a:gridCol>
                <a:gridCol w="4027601">
                  <a:extLst>
                    <a:ext uri="{9D8B030D-6E8A-4147-A177-3AD203B41FA5}">
                      <a16:colId xmlns:a16="http://schemas.microsoft.com/office/drawing/2014/main" val="2233093231"/>
                    </a:ext>
                  </a:extLst>
                </a:gridCol>
              </a:tblGrid>
              <a:tr h="599378">
                <a:tc>
                  <a:txBody>
                    <a:bodyPr/>
                    <a:lstStyle/>
                    <a:p>
                      <a:pPr algn="ctr"/>
                      <a:r>
                        <a:rPr kumimoji="1" lang="ja-JP" altLang="en-US" b="1" dirty="0" smtClean="0"/>
                        <a:t>施設の種類</a:t>
                      </a:r>
                      <a:endParaRPr kumimoji="1" lang="ja-JP" altLang="en-US" b="1" dirty="0" smtClean="0">
                        <a:latin typeface="+mn-ea"/>
                        <a:ea typeface="+mn-ea"/>
                      </a:endParaRPr>
                    </a:p>
                  </a:txBody>
                  <a:tcPr anchor="ctr">
                    <a:solidFill>
                      <a:schemeClr val="accent2">
                        <a:lumMod val="60000"/>
                        <a:lumOff val="40000"/>
                      </a:schemeClr>
                    </a:solidFill>
                  </a:tcPr>
                </a:tc>
                <a:tc>
                  <a:txBody>
                    <a:bodyPr/>
                    <a:lstStyle/>
                    <a:p>
                      <a:pPr algn="ctr"/>
                      <a:r>
                        <a:rPr kumimoji="1" lang="ja-JP" altLang="en-US" b="1" dirty="0" smtClean="0"/>
                        <a:t>内　訳</a:t>
                      </a:r>
                      <a:endParaRPr kumimoji="1" lang="ja-JP" altLang="en-US" b="1" dirty="0" smtClean="0">
                        <a:latin typeface="+mn-ea"/>
                        <a:ea typeface="+mn-ea"/>
                      </a:endParaRPr>
                    </a:p>
                  </a:txBody>
                  <a:tcPr anchor="ctr">
                    <a:solidFill>
                      <a:schemeClr val="accent2">
                        <a:lumMod val="60000"/>
                        <a:lumOff val="40000"/>
                      </a:schemeClr>
                    </a:solidFill>
                  </a:tcPr>
                </a:tc>
                <a:tc>
                  <a:txBody>
                    <a:bodyPr/>
                    <a:lstStyle/>
                    <a:p>
                      <a:pPr algn="ctr"/>
                      <a:r>
                        <a:rPr kumimoji="1" lang="ja-JP" altLang="en-US" b="1" dirty="0" smtClean="0"/>
                        <a:t>要請内容</a:t>
                      </a:r>
                      <a:endParaRPr kumimoji="1" lang="ja-JP" altLang="en-US" b="1" dirty="0">
                        <a:latin typeface="+mn-ea"/>
                        <a:ea typeface="+mn-ea"/>
                      </a:endParaRPr>
                    </a:p>
                  </a:txBody>
                  <a:tcPr anchor="ctr">
                    <a:solidFill>
                      <a:schemeClr val="accent2">
                        <a:lumMod val="60000"/>
                        <a:lumOff val="40000"/>
                      </a:schemeClr>
                    </a:solidFill>
                  </a:tcPr>
                </a:tc>
                <a:extLst>
                  <a:ext uri="{0D108BD9-81ED-4DB2-BD59-A6C34878D82A}">
                    <a16:rowId xmlns:a16="http://schemas.microsoft.com/office/drawing/2014/main" val="228693584"/>
                  </a:ext>
                </a:extLst>
              </a:tr>
              <a:tr h="506587">
                <a:tc>
                  <a:txBody>
                    <a:bodyPr/>
                    <a:lstStyle/>
                    <a:p>
                      <a:pPr marL="72000" algn="l" fontAlgn="ctr">
                        <a:lnSpc>
                          <a:spcPts val="2300"/>
                        </a:lnSpc>
                      </a:pPr>
                      <a:r>
                        <a:rPr lang="ja-JP" altLang="en-US" sz="1600" b="1" u="none" strike="noStrike" dirty="0">
                          <a:effectLst/>
                        </a:rPr>
                        <a:t>劇場等</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marR="0" lvl="0" indent="0" algn="l" defTabSz="914400" rtl="0" eaLnBrk="1" fontAlgn="ctr" latinLnBrk="0" hangingPunct="1">
                        <a:lnSpc>
                          <a:spcPts val="2300"/>
                        </a:lnSpc>
                        <a:spcBef>
                          <a:spcPts val="0"/>
                        </a:spcBef>
                        <a:spcAft>
                          <a:spcPts val="0"/>
                        </a:spcAft>
                        <a:buClrTx/>
                        <a:buSzTx/>
                        <a:buFontTx/>
                        <a:buNone/>
                        <a:tabLst/>
                        <a:defRPr/>
                      </a:pPr>
                      <a:r>
                        <a:rPr lang="ja-JP" altLang="en-US" sz="1600" u="none" strike="noStrike" dirty="0" smtClean="0">
                          <a:effectLst/>
                        </a:rPr>
                        <a:t>劇場、観覧場、映画館、演芸場</a:t>
                      </a:r>
                      <a:endParaRPr lang="ja-JP" altLang="en-US" sz="1600" b="0" i="0" u="none" strike="noStrike" dirty="0" smtClean="0">
                        <a:solidFill>
                          <a:srgbClr val="000000"/>
                        </a:solidFill>
                        <a:effectLst/>
                        <a:latin typeface="+mn-ea"/>
                        <a:ea typeface="+mn-ea"/>
                      </a:endParaRPr>
                    </a:p>
                  </a:txBody>
                  <a:tcPr marL="0" marR="0" marT="0" marB="0" anchor="ctr"/>
                </a:tc>
                <a:tc rowSpan="6">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600" b="1" dirty="0" smtClean="0">
                          <a:solidFill>
                            <a:schemeClr val="tx1"/>
                          </a:solidFill>
                        </a:rPr>
                        <a:t>【</a:t>
                      </a:r>
                      <a:r>
                        <a:rPr kumimoji="1" lang="ja-JP" altLang="en-US" sz="1600" b="1" dirty="0" smtClean="0">
                          <a:solidFill>
                            <a:schemeClr val="tx1"/>
                          </a:solidFill>
                        </a:rPr>
                        <a:t>人数上限・収容率</a:t>
                      </a:r>
                      <a:r>
                        <a:rPr kumimoji="1" lang="en-US" altLang="ja-JP" sz="1600" b="1" dirty="0" smtClean="0">
                          <a:solidFill>
                            <a:schemeClr val="tx1"/>
                          </a:solidFill>
                        </a:rPr>
                        <a:t>】</a:t>
                      </a:r>
                      <a:endParaRPr lang="en-US" altLang="ja-JP" sz="1600" b="1" u="none" strike="noStrike" dirty="0" smtClean="0">
                        <a:solidFill>
                          <a:schemeClr val="tx1"/>
                        </a:solidFill>
                        <a:effectLst/>
                      </a:endParaRPr>
                    </a:p>
                    <a:p>
                      <a:pPr algn="l" fontAlgn="ctr"/>
                      <a:r>
                        <a:rPr lang="ja-JP" altLang="en-US" sz="1600" u="none" strike="noStrike" dirty="0" smtClean="0">
                          <a:solidFill>
                            <a:schemeClr val="tx1"/>
                          </a:solidFill>
                          <a:effectLst/>
                        </a:rPr>
                        <a:t>　イベント開催時は、</a:t>
                      </a:r>
                      <a:endParaRPr lang="en-US" altLang="ja-JP" sz="1600" u="none" strike="noStrike" dirty="0" smtClean="0">
                        <a:solidFill>
                          <a:schemeClr val="tx1"/>
                        </a:solidFill>
                        <a:effectLst/>
                      </a:endParaRPr>
                    </a:p>
                    <a:p>
                      <a:pPr algn="l" fontAlgn="ctr"/>
                      <a:r>
                        <a:rPr lang="ja-JP" altLang="en-US" sz="1600" u="none" strike="noStrike" dirty="0" smtClean="0">
                          <a:solidFill>
                            <a:schemeClr val="tx1"/>
                          </a:solidFill>
                          <a:effectLst/>
                        </a:rPr>
                        <a:t>　イベント開催制限と同じ</a:t>
                      </a:r>
                      <a:endParaRPr lang="en-US" altLang="ja-JP" sz="1600" u="none" strike="noStrike" dirty="0" smtClean="0">
                        <a:solidFill>
                          <a:schemeClr val="tx1"/>
                        </a:solidFill>
                        <a:effectLst/>
                      </a:endParaRPr>
                    </a:p>
                    <a:p>
                      <a:pPr algn="l" fontAlgn="ctr"/>
                      <a:endParaRPr lang="en-US" altLang="ja-JP" sz="1600" u="none" strike="noStrike" dirty="0" smtClean="0">
                        <a:solidFill>
                          <a:schemeClr val="tx1"/>
                        </a:solidFill>
                        <a:effectLst/>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lang="en-US" altLang="ja-JP" sz="1800" u="none" strike="noStrike" dirty="0" smtClean="0">
                        <a:solidFill>
                          <a:schemeClr val="tx1"/>
                        </a:solidFill>
                        <a:effectLst/>
                      </a:endParaRPr>
                    </a:p>
                    <a:p>
                      <a:r>
                        <a:rPr kumimoji="1" lang="en-US" altLang="ja-JP" sz="1600" b="1" dirty="0" smtClean="0">
                          <a:solidFill>
                            <a:schemeClr val="tx1"/>
                          </a:solidFill>
                        </a:rPr>
                        <a:t>【</a:t>
                      </a:r>
                      <a:r>
                        <a:rPr kumimoji="1" lang="ja-JP" altLang="en-US" sz="1600" b="1" dirty="0" smtClean="0">
                          <a:solidFill>
                            <a:schemeClr val="tx1"/>
                          </a:solidFill>
                        </a:rPr>
                        <a:t>その他</a:t>
                      </a:r>
                      <a:r>
                        <a:rPr kumimoji="1" lang="en-US" altLang="ja-JP" sz="1600" b="1" dirty="0" smtClean="0">
                          <a:solidFill>
                            <a:schemeClr val="tx1"/>
                          </a:solidFill>
                        </a:rPr>
                        <a:t>】</a:t>
                      </a:r>
                      <a:r>
                        <a:rPr kumimoji="1" lang="en-US" altLang="ja-JP" sz="1200" b="0" dirty="0" smtClean="0">
                          <a:solidFill>
                            <a:schemeClr val="tx1"/>
                          </a:solidFill>
                        </a:rPr>
                        <a:t>(</a:t>
                      </a:r>
                      <a:r>
                        <a:rPr kumimoji="1" lang="ja-JP" altLang="en-US" sz="1200" b="0" dirty="0" smtClean="0">
                          <a:solidFill>
                            <a:schemeClr val="tx1"/>
                          </a:solidFill>
                        </a:rPr>
                        <a:t>法に基づかない働きかけ</a:t>
                      </a:r>
                      <a:r>
                        <a:rPr kumimoji="1" lang="en-US" altLang="ja-JP" sz="1200" b="0" dirty="0" smtClean="0">
                          <a:solidFill>
                            <a:schemeClr val="tx1"/>
                          </a:solidFill>
                        </a:rPr>
                        <a:t>)</a:t>
                      </a:r>
                      <a:endParaRPr kumimoji="1" lang="en-US" altLang="ja-JP" sz="1600" b="1" dirty="0" smtClean="0">
                        <a:solidFill>
                          <a:schemeClr val="tx1"/>
                        </a:solidFill>
                      </a:endParaRPr>
                    </a:p>
                    <a:p>
                      <a:pPr marL="73152" algn="l" rtl="0" eaLnBrk="1" fontAlgn="t" latinLnBrk="0" hangingPunct="1">
                        <a:spcBef>
                          <a:spcPts val="0"/>
                        </a:spcBef>
                        <a:spcAft>
                          <a:spcPts val="0"/>
                        </a:spcAft>
                      </a:pPr>
                      <a:r>
                        <a:rPr kumimoji="1" lang="ja-JP" altLang="en-US" sz="1600" dirty="0" smtClean="0">
                          <a:solidFill>
                            <a:schemeClr val="tx1"/>
                          </a:solidFill>
                        </a:rPr>
                        <a:t>　</a:t>
                      </a:r>
                      <a:r>
                        <a:rPr kumimoji="1" lang="ja-JP" altLang="en-US" sz="1600" u="none" strike="noStrike" kern="1200" dirty="0" smtClean="0">
                          <a:solidFill>
                            <a:schemeClr val="tx1"/>
                          </a:solidFill>
                          <a:effectLst/>
                        </a:rPr>
                        <a:t>○　これまでにクラスターが発生して</a:t>
                      </a:r>
                      <a:r>
                        <a:rPr kumimoji="1" lang="ja-JP" altLang="en-US" sz="1600" u="none" strike="noStrike" kern="1200" dirty="0" err="1" smtClean="0">
                          <a:solidFill>
                            <a:schemeClr val="tx1"/>
                          </a:solidFill>
                          <a:effectLst/>
                        </a:rPr>
                        <a:t>い</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r>
                        <a:rPr kumimoji="1" lang="ja-JP" altLang="en-US" sz="1600" u="none" strike="noStrike" kern="1200" dirty="0" err="1" smtClean="0">
                          <a:solidFill>
                            <a:schemeClr val="tx1"/>
                          </a:solidFill>
                          <a:effectLst/>
                        </a:rPr>
                        <a:t>るような</a:t>
                      </a:r>
                      <a:r>
                        <a:rPr kumimoji="1" lang="ja-JP" altLang="en-US" sz="1600" u="none" strike="noStrike" kern="1200" dirty="0" smtClean="0">
                          <a:solidFill>
                            <a:schemeClr val="tx1"/>
                          </a:solidFill>
                          <a:effectLst/>
                        </a:rPr>
                        <a:t>施設や３密のある施設は、</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適切な入場整理等（人数管理、人数制</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限、誘導等）の実施</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〇　感染防止対策の徹底</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endParaRPr kumimoji="1" lang="en-US" altLang="ja-JP" sz="1100" u="none" strike="noStrike" kern="1200" dirty="0" smtClean="0">
                        <a:solidFill>
                          <a:schemeClr val="tx1"/>
                        </a:solidFill>
                        <a:effectLst/>
                      </a:endParaRPr>
                    </a:p>
                    <a:p>
                      <a:pPr marL="73152" algn="l" rtl="0" eaLnBrk="1" fontAlgn="t" latinLnBrk="0" hangingPunct="1">
                        <a:spcBef>
                          <a:spcPts val="0"/>
                        </a:spcBef>
                        <a:spcAft>
                          <a:spcPts val="0"/>
                        </a:spcAft>
                      </a:pPr>
                      <a:endParaRPr kumimoji="1" lang="ja-JP" altLang="en-US" sz="1400" dirty="0" smtClean="0"/>
                    </a:p>
                  </a:txBody>
                  <a:tcPr marL="9525" marR="9525" marT="9525" marB="0" anchor="ctr"/>
                </a:tc>
                <a:extLst>
                  <a:ext uri="{0D108BD9-81ED-4DB2-BD59-A6C34878D82A}">
                    <a16:rowId xmlns:a16="http://schemas.microsoft.com/office/drawing/2014/main" val="3177192540"/>
                  </a:ext>
                </a:extLst>
              </a:tr>
              <a:tr h="501064">
                <a:tc>
                  <a:txBody>
                    <a:bodyPr/>
                    <a:lstStyle/>
                    <a:p>
                      <a:pPr marL="72000" algn="l" fontAlgn="ctr">
                        <a:lnSpc>
                          <a:spcPts val="2300"/>
                        </a:lnSpc>
                      </a:pPr>
                      <a:r>
                        <a:rPr lang="ja-JP" altLang="en-US" sz="1600" b="1" u="none" strike="noStrike" dirty="0">
                          <a:effectLst/>
                        </a:rPr>
                        <a:t>遊興施設</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smtClean="0">
                          <a:effectLst/>
                        </a:rPr>
                        <a:t>ライブハウス</a:t>
                      </a:r>
                      <a:r>
                        <a:rPr lang="en-US" altLang="ja-JP" sz="1200" u="none" strike="noStrike" dirty="0" smtClean="0">
                          <a:effectLst/>
                        </a:rPr>
                        <a:t>※</a:t>
                      </a:r>
                      <a:endParaRPr lang="ja-JP" altLang="en-US" sz="12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2911648521"/>
                  </a:ext>
                </a:extLst>
              </a:tr>
              <a:tr h="535590">
                <a:tc>
                  <a:txBody>
                    <a:bodyPr/>
                    <a:lstStyle/>
                    <a:p>
                      <a:pPr marL="72000" algn="l" fontAlgn="ctr">
                        <a:lnSpc>
                          <a:spcPts val="2300"/>
                        </a:lnSpc>
                      </a:pPr>
                      <a:r>
                        <a:rPr lang="ja-JP" altLang="en-US" sz="1600" b="1" u="none" strike="noStrike" dirty="0">
                          <a:effectLst/>
                        </a:rPr>
                        <a:t>集会・展示施設</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a:effectLst/>
                        </a:rPr>
                        <a:t>公会堂、展示場、文化会館、多目的</a:t>
                      </a:r>
                      <a:r>
                        <a:rPr lang="ja-JP" altLang="en-US" sz="1600" u="none" strike="noStrike" dirty="0" smtClean="0">
                          <a:effectLst/>
                        </a:rPr>
                        <a:t>ホール等</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752626941"/>
                  </a:ext>
                </a:extLst>
              </a:tr>
              <a:tr h="513145">
                <a:tc>
                  <a:txBody>
                    <a:bodyPr/>
                    <a:lstStyle/>
                    <a:p>
                      <a:pPr marL="72000" algn="l" fontAlgn="ctr">
                        <a:lnSpc>
                          <a:spcPts val="2300"/>
                        </a:lnSpc>
                      </a:pPr>
                      <a:r>
                        <a:rPr lang="ja-JP" altLang="en-US" sz="1600" b="1" u="none" strike="noStrike" dirty="0">
                          <a:effectLst/>
                        </a:rPr>
                        <a:t>ホテル・旅館</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a:effectLst/>
                        </a:rPr>
                        <a:t>ホテル・</a:t>
                      </a:r>
                      <a:r>
                        <a:rPr lang="ja-JP" altLang="en-US" sz="1600" u="none" strike="noStrike" dirty="0" smtClean="0">
                          <a:effectLst/>
                        </a:rPr>
                        <a:t>旅館　</a:t>
                      </a:r>
                      <a:r>
                        <a:rPr lang="ja-JP" altLang="en-US" sz="1200" u="none" strike="noStrike" dirty="0" smtClean="0">
                          <a:effectLst/>
                        </a:rPr>
                        <a:t>（集会の用に供する部分に限る）</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3801151744"/>
                  </a:ext>
                </a:extLst>
              </a:tr>
              <a:tr h="1299808">
                <a:tc>
                  <a:txBody>
                    <a:bodyPr/>
                    <a:lstStyle/>
                    <a:p>
                      <a:pPr marL="72000" algn="l" fontAlgn="ctr">
                        <a:lnSpc>
                          <a:spcPts val="2300"/>
                        </a:lnSpc>
                      </a:pPr>
                      <a:r>
                        <a:rPr lang="ja-JP" altLang="en-US" sz="1600" b="1" u="none" strike="noStrike" dirty="0" smtClean="0">
                          <a:effectLst/>
                        </a:rPr>
                        <a:t>運動・遊技施設</a:t>
                      </a:r>
                      <a:endParaRPr lang="en-US" altLang="ja-JP" sz="1600" b="1" u="none" strike="noStrike" dirty="0" smtClean="0">
                        <a:effectLst/>
                      </a:endParaRPr>
                    </a:p>
                  </a:txBody>
                  <a:tcPr marL="0" marR="0" marT="0" marB="0" anchor="ctr"/>
                </a:tc>
                <a:tc>
                  <a:txBody>
                    <a:bodyPr/>
                    <a:lstStyle/>
                    <a:p>
                      <a:pPr marL="72000" algn="l" fontAlgn="ctr">
                        <a:lnSpc>
                          <a:spcPts val="2300"/>
                        </a:lnSpc>
                      </a:pPr>
                      <a:r>
                        <a:rPr lang="ja-JP" altLang="en-US" sz="1600" u="none" strike="noStrike" dirty="0" smtClean="0">
                          <a:effectLst/>
                        </a:rPr>
                        <a:t>体育館、スケート場、水泳場、屋内テニス場、柔剣道場、ボウリング場、テーマパーク、遊園地、野球場</a:t>
                      </a:r>
                      <a:r>
                        <a:rPr lang="ja-JP" altLang="en-US" sz="1600" u="none" strike="noStrike" dirty="0">
                          <a:effectLst/>
                        </a:rPr>
                        <a:t>、ゴルフ場、陸上競技場、屋外テニス場、ゴルフ練習場、バッティング</a:t>
                      </a:r>
                      <a:r>
                        <a:rPr lang="ja-JP" altLang="en-US" sz="1600" u="none" strike="noStrike" dirty="0" smtClean="0">
                          <a:effectLst/>
                        </a:rPr>
                        <a:t>練習場、スポーツクラブ、ホットヨガ、ヨガスタジオ</a:t>
                      </a:r>
                      <a:r>
                        <a:rPr lang="ja-JP" altLang="en-US" sz="1600" u="none" strike="noStrike" dirty="0">
                          <a:effectLst/>
                        </a:rPr>
                        <a:t>　等</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1087774204"/>
                  </a:ext>
                </a:extLst>
              </a:tr>
              <a:tr h="398551">
                <a:tc>
                  <a:txBody>
                    <a:bodyPr/>
                    <a:lstStyle/>
                    <a:p>
                      <a:pPr marL="72000" algn="l" fontAlgn="ctr"/>
                      <a:r>
                        <a:rPr lang="ja-JP" altLang="en-US" sz="1600" b="1" u="none" strike="noStrike" dirty="0">
                          <a:effectLst/>
                        </a:rPr>
                        <a:t>博物館等</a:t>
                      </a:r>
                      <a:endPar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72000" algn="l" fontAlgn="ctr"/>
                      <a:r>
                        <a:rPr lang="ja-JP" altLang="en-US" sz="1600" b="0" i="0" u="none" strike="noStrike" dirty="0" smtClean="0">
                          <a:solidFill>
                            <a:schemeClr val="tx1"/>
                          </a:solidFill>
                          <a:effectLst/>
                          <a:latin typeface="+mn-lt"/>
                          <a:ea typeface="+mn-ea"/>
                        </a:rPr>
                        <a:t>博物館、美術館　等</a:t>
                      </a:r>
                      <a:endParaRPr lang="zh-TW" altLang="en-US" sz="1600" b="0" i="0" u="none" strike="noStrike" dirty="0">
                        <a:solidFill>
                          <a:srgbClr val="000000"/>
                        </a:solidFill>
                        <a:effectLst/>
                        <a:latin typeface="+mn-lt"/>
                        <a:ea typeface="游ゴシック" panose="020B0400000000000000" pitchFamily="50" charset="-128"/>
                      </a:endParaRPr>
                    </a:p>
                  </a:txBody>
                  <a:tcPr marL="9525" marR="9525" marT="9525" marB="0" anchor="ctr"/>
                </a:tc>
                <a:tc vMerge="1">
                  <a:txBody>
                    <a:bodyPr/>
                    <a:lstStyle/>
                    <a:p>
                      <a:endParaRPr kumimoji="1" lang="ja-JP" altLang="en-US"/>
                    </a:p>
                  </a:txBody>
                  <a:tcPr/>
                </a:tc>
                <a:extLst>
                  <a:ext uri="{0D108BD9-81ED-4DB2-BD59-A6C34878D82A}">
                    <a16:rowId xmlns:a16="http://schemas.microsoft.com/office/drawing/2014/main" val="558074618"/>
                  </a:ext>
                </a:extLst>
              </a:tr>
            </a:tbl>
          </a:graphicData>
        </a:graphic>
      </p:graphicFrame>
      <p:sp>
        <p:nvSpPr>
          <p:cNvPr id="11" name="正方形/長方形 10"/>
          <p:cNvSpPr/>
          <p:nvPr/>
        </p:nvSpPr>
        <p:spPr>
          <a:xfrm>
            <a:off x="514472" y="5790733"/>
            <a:ext cx="10767421" cy="310341"/>
          </a:xfrm>
          <a:prstGeom prst="rect">
            <a:avLst/>
          </a:prstGeom>
        </p:spPr>
        <p:txBody>
          <a:bodyPr wrap="square">
            <a:spAutoFit/>
          </a:bodyPr>
          <a:lstStyle/>
          <a:p>
            <a:pPr>
              <a:lnSpc>
                <a:spcPts val="1700"/>
              </a:lnSpc>
            </a:pPr>
            <a:r>
              <a:rPr lang="en-US" altLang="ja-JP" sz="1200" dirty="0" smtClean="0"/>
              <a:t>※</a:t>
            </a:r>
            <a:r>
              <a:rPr lang="ja-JP" altLang="en-US" sz="1200" dirty="0"/>
              <a:t>　</a:t>
            </a:r>
            <a:r>
              <a:rPr lang="ja-JP" altLang="en-US" sz="1200" dirty="0" smtClean="0"/>
              <a:t>飲食店</a:t>
            </a:r>
            <a:r>
              <a:rPr lang="ja-JP" altLang="en-US" sz="1200" dirty="0"/>
              <a:t>営業許可を受けている施設について</a:t>
            </a:r>
            <a:r>
              <a:rPr lang="ja-JP" altLang="en-US" sz="1200" dirty="0" smtClean="0"/>
              <a:t>、飲食店と同様の要請　　　　</a:t>
            </a:r>
            <a:endParaRPr lang="en-US" altLang="ja-JP" sz="1200" dirty="0" smtClean="0"/>
          </a:p>
        </p:txBody>
      </p:sp>
      <p:sp>
        <p:nvSpPr>
          <p:cNvPr id="18" name="スライド番号プレースホルダー 1"/>
          <p:cNvSpPr>
            <a:spLocks noGrp="1"/>
          </p:cNvSpPr>
          <p:nvPr>
            <p:ph type="sldNum" sz="quarter" idx="12"/>
          </p:nvPr>
        </p:nvSpPr>
        <p:spPr>
          <a:xfrm>
            <a:off x="10882648" y="6572538"/>
            <a:ext cx="1309352"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9" name="テキスト ボックス 8"/>
          <p:cNvSpPr txBox="1"/>
          <p:nvPr/>
        </p:nvSpPr>
        <p:spPr>
          <a:xfrm>
            <a:off x="236518" y="181870"/>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spTree>
    <p:extLst>
      <p:ext uri="{BB962C8B-B14F-4D97-AF65-F5344CB8AC3E}">
        <p14:creationId xmlns:p14="http://schemas.microsoft.com/office/powerpoint/2010/main" val="131437285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9080</TotalTime>
  <Words>2445</Words>
  <Application>Microsoft Office PowerPoint</Application>
  <PresentationFormat>ワイド画面</PresentationFormat>
  <Paragraphs>256</Paragraphs>
  <Slides>11</Slides>
  <Notes>8</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UD デジタル 教科書体 NK-B</vt:lpstr>
      <vt:lpstr>UD デジタル 教科書体 NP-B</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小原　朋子</dc:creator>
  <cp:lastModifiedBy>馬場　祐二</cp:lastModifiedBy>
  <cp:revision>640</cp:revision>
  <cp:lastPrinted>2022-03-18T03:03:51Z</cp:lastPrinted>
  <dcterms:created xsi:type="dcterms:W3CDTF">2020-04-06T02:06:27Z</dcterms:created>
  <dcterms:modified xsi:type="dcterms:W3CDTF">2022-03-18T05:41:56Z</dcterms:modified>
</cp:coreProperties>
</file>