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2" r:id="rId3"/>
    <p:sldId id="304" r:id="rId4"/>
    <p:sldId id="293" r:id="rId5"/>
    <p:sldId id="294" r:id="rId6"/>
    <p:sldId id="299" r:id="rId7"/>
    <p:sldId id="300" r:id="rId8"/>
    <p:sldId id="302" r:id="rId9"/>
    <p:sldId id="305"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6" y="132128"/>
            <a:ext cx="5729069"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まん延</a:t>
            </a:r>
            <a:r>
              <a:rPr lang="ja-JP" altLang="en-US" sz="2400" b="1" dirty="0" smtClean="0">
                <a:latin typeface="游ゴシック" panose="020F0502020204030204"/>
                <a:ea typeface="游ゴシック" panose="020B0400000000000000" pitchFamily="50" charset="-128"/>
              </a:rPr>
              <a:t>防止等重点措置に基づく要請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477328"/>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まん延防止等重点措置を実施すべき期間（</a:t>
            </a:r>
            <a:r>
              <a:rPr lang="ja-JP" altLang="en-US" sz="2000" b="1" u="sng" noProof="0" dirty="0" smtClean="0">
                <a:latin typeface="游ゴシック" panose="020F0502020204030204"/>
                <a:ea typeface="游ゴシック" panose="020B0400000000000000" pitchFamily="50" charset="-128"/>
              </a:rPr>
              <a:t>令和４年１</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27</a:t>
            </a:r>
            <a:r>
              <a:rPr lang="ja-JP" altLang="en-US" sz="2000" b="1" u="sng" dirty="0" smtClean="0">
                <a:latin typeface="游ゴシック" panose="020F0502020204030204"/>
                <a:ea typeface="游ゴシック" panose="020B0400000000000000" pitchFamily="50" charset="-128"/>
              </a:rPr>
              <a:t>日～２月</a:t>
            </a:r>
            <a:r>
              <a:rPr lang="en-US" altLang="ja-JP" sz="2000" b="1" u="sng" dirty="0">
                <a:latin typeface="游ゴシック" panose="020F0502020204030204"/>
                <a:ea typeface="游ゴシック" panose="020B0400000000000000" pitchFamily="50" charset="-128"/>
              </a:rPr>
              <a:t>20</a:t>
            </a:r>
            <a:r>
              <a:rPr lang="ja-JP" altLang="en-US" sz="2000" b="1" u="sng" dirty="0" smtClean="0">
                <a:latin typeface="游ゴシック" panose="020F0502020204030204"/>
                <a:ea typeface="游ゴシック" panose="020B0400000000000000" pitchFamily="50" charset="-128"/>
              </a:rPr>
              <a:t>日</a:t>
            </a:r>
            <a:r>
              <a:rPr lang="ja-JP" altLang="en-US" sz="1600" b="1" u="sng" dirty="0">
                <a:latin typeface="游ゴシック" panose="020F0502020204030204"/>
                <a:ea typeface="游ゴシック" panose="020B0400000000000000" pitchFamily="50" charset="-128"/>
              </a:rPr>
              <a:t>）</a:t>
            </a:r>
            <a:endParaRPr lang="en-US" altLang="ja-JP" sz="16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600" b="1" dirty="0">
                <a:latin typeface="游ゴシック" panose="020F0502020204030204"/>
                <a:ea typeface="游ゴシック" panose="020B0400000000000000" pitchFamily="50" charset="-128"/>
              </a:rPr>
              <a:t>　</a:t>
            </a:r>
            <a:r>
              <a:rPr lang="ja-JP" altLang="en-US" sz="1600" b="1" dirty="0" smtClean="0">
                <a:latin typeface="游ゴシック" panose="020F0502020204030204"/>
                <a:ea typeface="游ゴシック" panose="020B0400000000000000" pitchFamily="50" charset="-128"/>
              </a:rPr>
              <a:t>　　　　　　　　　　</a:t>
            </a:r>
            <a:r>
              <a:rPr lang="en-US" altLang="ja-JP" sz="1600" b="1" u="sng" dirty="0" smtClean="0">
                <a:latin typeface="游ゴシック" panose="020F0502020204030204"/>
                <a:ea typeface="游ゴシック" panose="020B0400000000000000" pitchFamily="50" charset="-128"/>
              </a:rPr>
              <a:t>【</a:t>
            </a:r>
            <a:r>
              <a:rPr lang="ja-JP" altLang="en-US" sz="1600" b="1" u="sng" dirty="0" smtClean="0">
                <a:latin typeface="游ゴシック" panose="020F0502020204030204"/>
                <a:ea typeface="游ゴシック" panose="020B0400000000000000" pitchFamily="50" charset="-128"/>
              </a:rPr>
              <a:t>大阪府が「まん延防止等重点措置を実施すべき区域」として公示されることを条件とする</a:t>
            </a:r>
            <a:r>
              <a:rPr lang="en-US" altLang="ja-JP" sz="1600" b="1" u="sng" dirty="0" smtClean="0">
                <a:latin typeface="游ゴシック" panose="020F0502020204030204"/>
                <a:ea typeface="游ゴシック" panose="020B0400000000000000" pitchFamily="50" charset="-128"/>
              </a:rPr>
              <a:t>】</a:t>
            </a:r>
            <a:endParaRPr kumimoji="1" lang="en-US" altLang="ja-JP" sz="16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2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6" y="211987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a:t>
            </a:r>
            <a:r>
              <a:rPr lang="ja-JP" altLang="en-US" sz="2000" noProof="0" dirty="0">
                <a:latin typeface="游ゴシック" panose="020F0502020204030204"/>
                <a:ea typeface="游ゴシック" panose="020B0400000000000000" pitchFamily="50" charset="-128"/>
              </a:rPr>
              <a:t>、</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第</a:t>
            </a:r>
            <a:r>
              <a:rPr kumimoji="1" lang="en-US" altLang="ja-JP"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31</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条の６第２項に基づく）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481363" y="2541138"/>
            <a:ext cx="11308530" cy="23277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481363" y="2608122"/>
            <a:ext cx="12127296" cy="5106526"/>
          </a:xfrm>
          <a:prstGeom prst="rect">
            <a:avLst/>
          </a:prstGeom>
        </p:spPr>
        <p:txBody>
          <a:bodyPr wrap="square">
            <a:spAutoFit/>
          </a:bodyPr>
          <a:lstStyle/>
          <a:p>
            <a:pPr lvl="0">
              <a:lnSpc>
                <a:spcPts val="2100"/>
              </a:lnSpc>
              <a:defRPr/>
            </a:pPr>
            <a:r>
              <a:rPr lang="ja-JP" altLang="en-US" sz="2000" b="1" dirty="0" smtClean="0"/>
              <a:t>○　混雑</a:t>
            </a:r>
            <a:r>
              <a:rPr lang="ja-JP" altLang="en-US" sz="2000" b="1" dirty="0"/>
              <a:t>した場所や感染リスクが高い場所への外出・移動を自粛する</a:t>
            </a:r>
            <a:r>
              <a:rPr lang="ja-JP" altLang="en-US" sz="2000" b="1" dirty="0" smtClean="0"/>
              <a:t>こと</a:t>
            </a:r>
            <a:r>
              <a:rPr lang="ja-JP" altLang="en-US" sz="1400" dirty="0" smtClean="0"/>
              <a:t>（法第</a:t>
            </a:r>
            <a:r>
              <a:rPr lang="en-US" altLang="ja-JP" sz="1400" dirty="0" smtClean="0"/>
              <a:t>24</a:t>
            </a:r>
            <a:r>
              <a:rPr lang="ja-JP" altLang="en-US" sz="1400" dirty="0" smtClean="0"/>
              <a:t>条第９項）</a:t>
            </a:r>
            <a:endParaRPr lang="en-US" altLang="ja-JP" sz="2000" b="1" dirty="0"/>
          </a:p>
          <a:p>
            <a:pPr lvl="0">
              <a:lnSpc>
                <a:spcPts val="2100"/>
              </a:lnSpc>
              <a:defRPr/>
            </a:pPr>
            <a:endParaRPr lang="en-US" altLang="ja-JP" sz="2000" b="1" dirty="0" smtClean="0"/>
          </a:p>
          <a:p>
            <a:pPr lvl="0">
              <a:lnSpc>
                <a:spcPts val="2100"/>
              </a:lnSpc>
              <a:defRPr/>
            </a:pPr>
            <a:r>
              <a:rPr lang="ja-JP" altLang="en-US" sz="2000" b="1" dirty="0" smtClean="0"/>
              <a:t>○　営業時間短縮を要請した時間以降、飲食店にみだりに出入りしないこと</a:t>
            </a:r>
            <a:r>
              <a:rPr lang="ja-JP" altLang="en-US" sz="1400" dirty="0" smtClean="0"/>
              <a:t>（法第</a:t>
            </a:r>
            <a:r>
              <a:rPr lang="en-US" altLang="ja-JP" sz="1400" dirty="0" smtClean="0"/>
              <a:t>31</a:t>
            </a:r>
            <a:r>
              <a:rPr lang="ja-JP" altLang="en-US" sz="1400" dirty="0" smtClean="0"/>
              <a:t>条の６第２項）</a:t>
            </a:r>
            <a:endParaRPr lang="en-US" altLang="ja-JP" sz="2000" b="1" dirty="0" smtClean="0"/>
          </a:p>
          <a:p>
            <a:pPr lvl="0">
              <a:lnSpc>
                <a:spcPts val="2100"/>
              </a:lnSpc>
              <a:defRPr/>
            </a:pPr>
            <a:endParaRPr lang="en-US" altLang="ja-JP" sz="2000" b="1" dirty="0"/>
          </a:p>
          <a:p>
            <a:pPr lvl="0">
              <a:lnSpc>
                <a:spcPts val="2100"/>
              </a:lnSpc>
              <a:defRPr/>
            </a:pPr>
            <a:r>
              <a:rPr lang="ja-JP" altLang="en-US" sz="2000" b="1" dirty="0"/>
              <a:t>○　会食を行う際は、４ルールに留意する</a:t>
            </a:r>
            <a:r>
              <a:rPr lang="ja-JP" altLang="en-US" sz="2000" b="1" dirty="0" smtClean="0"/>
              <a:t>こと</a:t>
            </a:r>
            <a:r>
              <a:rPr lang="ja-JP" altLang="en-US" sz="1400" dirty="0" smtClean="0"/>
              <a:t>（法第</a:t>
            </a:r>
            <a:r>
              <a:rPr lang="en-US" altLang="ja-JP" sz="1400" dirty="0" smtClean="0"/>
              <a:t>24</a:t>
            </a:r>
            <a:r>
              <a:rPr lang="ja-JP" altLang="en-US" sz="1400" dirty="0" smtClean="0"/>
              <a:t>条第９項）</a:t>
            </a:r>
            <a:endParaRPr lang="en-US" altLang="ja-JP" sz="2000" b="1" dirty="0"/>
          </a:p>
          <a:p>
            <a:pPr lvl="0">
              <a:lnSpc>
                <a:spcPts val="2100"/>
              </a:lnSpc>
              <a:defRPr/>
            </a:pP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1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1900"/>
              </a:lnSpc>
              <a:defRPr/>
            </a:pPr>
            <a:r>
              <a:rPr lang="ja-JP" altLang="en-US" sz="1600" b="1"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1400" spc="-150" dirty="0" smtClean="0"/>
          </a:p>
          <a:p>
            <a:pPr lvl="0">
              <a:lnSpc>
                <a:spcPts val="1900"/>
              </a:lnSpc>
              <a:defRPr/>
            </a:pPr>
            <a:endParaRPr lang="en-US" altLang="ja-JP" sz="1400" b="1" spc="-150" dirty="0"/>
          </a:p>
          <a:p>
            <a:pPr>
              <a:lnSpc>
                <a:spcPts val="2600"/>
              </a:lnSpc>
              <a:defRPr/>
            </a:pPr>
            <a:r>
              <a:rPr lang="ja-JP" altLang="en-US" sz="2000" b="1" dirty="0" smtClean="0"/>
              <a:t>○　</a:t>
            </a:r>
            <a:r>
              <a:rPr lang="ja-JP" altLang="en-US" sz="2000" dirty="0" smtClean="0"/>
              <a:t>感染防止対策（３密の回避、マスク着用、手洗い、こまめな換気等）の徹底</a:t>
            </a:r>
            <a:r>
              <a:rPr lang="ja-JP" altLang="en-US" sz="1400" dirty="0" smtClean="0"/>
              <a:t>（法第</a:t>
            </a:r>
            <a:r>
              <a:rPr lang="en-US" altLang="ja-JP" sz="1400" dirty="0" smtClean="0"/>
              <a:t>24</a:t>
            </a:r>
            <a:r>
              <a:rPr lang="ja-JP" altLang="en-US" sz="1400" dirty="0" smtClean="0"/>
              <a:t>条第９項）</a:t>
            </a:r>
            <a:endParaRPr lang="en-US" altLang="ja-JP" sz="2000" dirty="0" smtClean="0"/>
          </a:p>
          <a:p>
            <a:pPr lvl="0">
              <a:lnSpc>
                <a:spcPts val="2600"/>
              </a:lnSpc>
              <a:defRPr/>
            </a:pPr>
            <a:r>
              <a:rPr lang="ja-JP" altLang="en-US" sz="2000" b="1" dirty="0" smtClean="0"/>
              <a:t>○　</a:t>
            </a:r>
            <a:r>
              <a:rPr lang="ja-JP" altLang="en-US" sz="2000" spc="-170" dirty="0" smtClean="0">
                <a:solidFill>
                  <a:prstClr val="black"/>
                </a:solidFill>
              </a:rPr>
              <a:t>不要不急の都道府県間の移動は極力控えること</a:t>
            </a:r>
            <a:r>
              <a:rPr lang="ja-JP" altLang="en-US" sz="1600" spc="-170" dirty="0" smtClean="0">
                <a:solidFill>
                  <a:prstClr val="black"/>
                </a:solidFill>
              </a:rPr>
              <a:t>（対象者全員検査で陰性を確認した場合は対象外</a:t>
            </a:r>
            <a:r>
              <a:rPr lang="ja-JP" altLang="en-US" sz="1600" spc="-120" dirty="0" smtClean="0">
                <a:solidFill>
                  <a:prstClr val="black"/>
                </a:solidFill>
              </a:rPr>
              <a:t>）</a:t>
            </a:r>
            <a:r>
              <a:rPr lang="ja-JP" altLang="en-US" sz="1400" spc="-120" dirty="0" smtClean="0">
                <a:solidFill>
                  <a:prstClr val="black"/>
                </a:solidFill>
              </a:rPr>
              <a:t>（法第</a:t>
            </a:r>
            <a:r>
              <a:rPr lang="en-US" altLang="ja-JP" sz="1400" spc="-120" dirty="0" smtClean="0">
                <a:solidFill>
                  <a:prstClr val="black"/>
                </a:solidFill>
              </a:rPr>
              <a:t>24</a:t>
            </a:r>
            <a:r>
              <a:rPr lang="ja-JP" altLang="en-US" sz="1400" spc="-120" dirty="0" smtClean="0">
                <a:solidFill>
                  <a:prstClr val="black"/>
                </a:solidFill>
              </a:rPr>
              <a:t>条第９項）</a:t>
            </a:r>
            <a:endParaRPr lang="en-US" altLang="ja-JP" sz="2000" b="1" dirty="0"/>
          </a:p>
          <a:p>
            <a:pPr>
              <a:lnSpc>
                <a:spcPts val="26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6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a:t>)</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600"/>
              </a:lnSpc>
              <a:defRPr/>
            </a:pPr>
            <a:r>
              <a:rPr lang="ja-JP" altLang="en-US" sz="2000"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a:t>
            </a:r>
            <a:endParaRPr lang="en-US" altLang="ja-JP" sz="1400" dirty="0" smtClean="0"/>
          </a:p>
          <a:p>
            <a:pPr lvl="0">
              <a:lnSpc>
                <a:spcPts val="1900"/>
              </a:lnSpc>
              <a:defRPr/>
            </a:pPr>
            <a:endParaRPr lang="en-US" altLang="ja-JP" sz="1400" dirty="0"/>
          </a:p>
          <a:p>
            <a:pPr lvl="0">
              <a:lnSpc>
                <a:spcPts val="1900"/>
              </a:lnSpc>
              <a:defRPr/>
            </a:pPr>
            <a:endParaRPr lang="en-US" altLang="ja-JP" sz="2000" dirty="0" smtClean="0"/>
          </a:p>
          <a:p>
            <a:pPr lvl="0">
              <a:lnSpc>
                <a:spcPts val="1900"/>
              </a:lnSpc>
              <a:defRPr/>
            </a:pP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519756"/>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174653" y="1015347"/>
            <a:ext cx="11502118" cy="17327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960218"/>
            <a:ext cx="12165612" cy="2836674"/>
          </a:xfrm>
          <a:prstGeom prst="rect">
            <a:avLst/>
          </a:prstGeom>
        </p:spPr>
        <p:txBody>
          <a:bodyPr wrap="square">
            <a:spAutoFit/>
          </a:bodyPr>
          <a:lstStyle/>
          <a:p>
            <a:pPr>
              <a:lnSpc>
                <a:spcPts val="3700"/>
              </a:lnSpc>
              <a:defRPr/>
            </a:pPr>
            <a:r>
              <a:rPr lang="ja-JP" altLang="en-US" sz="2000" b="1" dirty="0" smtClean="0"/>
              <a:t>○</a:t>
            </a:r>
            <a:r>
              <a:rPr lang="ja-JP" altLang="en-US" sz="2000" b="1" dirty="0"/>
              <a:t>　発熱等の症状がある学生は、登校や活動参加を控えるよう、周知徹底する</a:t>
            </a:r>
            <a:r>
              <a:rPr lang="ja-JP" altLang="en-US" sz="2000" b="1" dirty="0" smtClean="0"/>
              <a:t>こと</a:t>
            </a:r>
            <a:endParaRPr lang="en-US" altLang="ja-JP" sz="2000" b="1" spc="-130" dirty="0"/>
          </a:p>
          <a:p>
            <a:pPr>
              <a:lnSpc>
                <a:spcPts val="3700"/>
              </a:lnSpc>
              <a:defRPr/>
            </a:pPr>
            <a:r>
              <a:rPr lang="ja-JP" altLang="en-US" sz="2000" b="1" dirty="0" smtClean="0"/>
              <a:t>○　部活動や課外活動における感染リスクの高い活動（合宿等）や前後の会食を自粛すること</a:t>
            </a:r>
            <a:endParaRPr lang="en-US" altLang="ja-JP" sz="2000" b="1" dirty="0"/>
          </a:p>
          <a:p>
            <a:pPr>
              <a:lnSpc>
                <a:spcPts val="2900"/>
              </a:lnSpc>
              <a:defRPr/>
            </a:pPr>
            <a:r>
              <a:rPr lang="en-US" altLang="ja-JP" sz="2000" b="1" dirty="0" smtClean="0"/>
              <a:t>       </a:t>
            </a:r>
            <a:r>
              <a:rPr lang="ja-JP" altLang="en-US" sz="1600" b="1" dirty="0" smtClean="0"/>
              <a:t>（対象者全員検査を実施する場合は活動可能）</a:t>
            </a:r>
            <a:endParaRPr lang="en-US" altLang="ja-JP" sz="2000" b="1" dirty="0" smtClean="0"/>
          </a:p>
          <a:p>
            <a:pPr>
              <a:lnSpc>
                <a:spcPts val="3700"/>
              </a:lnSpc>
              <a:defRPr/>
            </a:pPr>
            <a:r>
              <a:rPr lang="ja-JP" altLang="en-US" sz="2000" b="1" dirty="0" smtClean="0"/>
              <a:t>○　感染リスクの高い、自宅・友人宅での飲み会や多人数が集まる会食を自粛すること</a:t>
            </a:r>
            <a:endParaRPr lang="en-US" altLang="ja-JP" sz="1100" b="1" dirty="0"/>
          </a:p>
          <a:p>
            <a:pPr>
              <a:lnSpc>
                <a:spcPts val="3700"/>
              </a:lnSpc>
              <a:defRPr/>
            </a:pPr>
            <a:r>
              <a:rPr lang="ja-JP" altLang="en-US" sz="2000" b="1" spc="-100" dirty="0" smtClean="0"/>
              <a:t>○　</a:t>
            </a:r>
            <a:r>
              <a:rPr lang="ja-JP" altLang="en-US" sz="2000" spc="-100" dirty="0" smtClean="0"/>
              <a:t>感染防止と、面接授業・遠隔授業の効果的実施による学修機会の確保の両立を図ること</a:t>
            </a:r>
            <a:endParaRPr lang="en-US" altLang="ja-JP" sz="2000" spc="-100" dirty="0"/>
          </a:p>
          <a:p>
            <a:pPr>
              <a:lnSpc>
                <a:spcPts val="37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209984" y="965501"/>
            <a:ext cx="11463651" cy="5850319"/>
          </a:xfrm>
          <a:prstGeom prst="rect">
            <a:avLst/>
          </a:prstGeom>
        </p:spPr>
        <p:txBody>
          <a:bodyPr wrap="square">
            <a:spAutoFit/>
          </a:bodyPr>
          <a:lstStyle/>
          <a:p>
            <a:pPr>
              <a:lnSpc>
                <a:spcPts val="31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100"/>
              </a:lnSpc>
              <a:defRPr/>
            </a:pPr>
            <a:r>
              <a:rPr lang="ja-JP" altLang="en-US" sz="2000" b="1" spc="-100" dirty="0" smtClean="0"/>
              <a:t>○　休憩室、喫煙所、更衣室などでマスクを外した会話を控えること</a:t>
            </a:r>
            <a:endParaRPr lang="en-US" altLang="ja-JP" sz="2000" b="1" spc="-100" dirty="0" smtClean="0"/>
          </a:p>
          <a:p>
            <a:pPr>
              <a:lnSpc>
                <a:spcPts val="2500"/>
              </a:lnSpc>
              <a:defRPr/>
            </a:pPr>
            <a:r>
              <a:rPr lang="ja-JP" altLang="en-US" sz="2000" b="1" spc="-100" dirty="0" smtClean="0"/>
              <a:t>○　国民生活・国民経済の安定確保に不可欠な業務を行う事業者及びこれらの業務を支援する事業者</a:t>
            </a:r>
            <a:r>
              <a:rPr lang="en-US" altLang="ja-JP" sz="1600" b="1" spc="-100" dirty="0" smtClean="0"/>
              <a:t>※</a:t>
            </a:r>
            <a:r>
              <a:rPr lang="ja-JP" altLang="en-US" sz="2000" b="1" spc="-100" dirty="0"/>
              <a:t>　</a:t>
            </a:r>
            <a:r>
              <a:rPr lang="ja-JP" altLang="en-US" sz="2000" b="1" spc="-100" dirty="0" smtClean="0"/>
              <a:t>　　</a:t>
            </a:r>
            <a:endParaRPr lang="en-US" altLang="ja-JP" sz="2000" b="1" spc="-100" dirty="0" smtClean="0"/>
          </a:p>
          <a:p>
            <a:pPr>
              <a:lnSpc>
                <a:spcPts val="2500"/>
              </a:lnSpc>
              <a:defRPr/>
            </a:pPr>
            <a:r>
              <a:rPr lang="ja-JP" altLang="en-US" sz="2000" b="1" spc="-100" dirty="0" smtClean="0"/>
              <a:t>　　は、</a:t>
            </a:r>
            <a:r>
              <a:rPr lang="en-US" altLang="ja-JP" sz="2000" b="1" spc="-100" dirty="0" smtClean="0"/>
              <a:t>BCP</a:t>
            </a:r>
            <a:r>
              <a:rPr lang="ja-JP" altLang="en-US" sz="2000" b="1" spc="-100" dirty="0" smtClean="0"/>
              <a:t>（事業継続計画）の点検を行い、必要な業務を継続すること</a:t>
            </a:r>
            <a:r>
              <a:rPr lang="ja-JP" altLang="en-US" sz="1400" spc="-100" dirty="0" smtClean="0"/>
              <a:t>（法に基づかない働きかけ）</a:t>
            </a:r>
            <a:endParaRPr lang="en-US" altLang="ja-JP" sz="2000" b="1" spc="-100" dirty="0" smtClean="0"/>
          </a:p>
          <a:p>
            <a:pPr>
              <a:lnSpc>
                <a:spcPts val="2500"/>
              </a:lnSpc>
              <a:defRPr/>
            </a:pPr>
            <a:r>
              <a:rPr lang="ja-JP" altLang="en-US" sz="1600" b="1" spc="-100" dirty="0" smtClean="0"/>
              <a:t>　　　</a:t>
            </a:r>
            <a:r>
              <a:rPr lang="en-US" altLang="ja-JP" sz="1600" b="1" spc="-100" dirty="0" smtClean="0"/>
              <a:t>※</a:t>
            </a:r>
            <a:r>
              <a:rPr lang="ja-JP" altLang="en-US" sz="1600" b="1" spc="-100" dirty="0"/>
              <a:t>　国民生活・国民経済の安定確保に不可欠な業務を行う事業者及びこれらの業務を支援する</a:t>
            </a:r>
            <a:r>
              <a:rPr lang="ja-JP" altLang="en-US" sz="1600" b="1" spc="-100" dirty="0" smtClean="0"/>
              <a:t>事業者（例）</a:t>
            </a:r>
            <a:endParaRPr lang="en-US" altLang="ja-JP" sz="1600" b="1" spc="-100" dirty="0" smtClean="0"/>
          </a:p>
          <a:p>
            <a:pPr>
              <a:lnSpc>
                <a:spcPts val="2500"/>
              </a:lnSpc>
              <a:defRPr/>
            </a:pPr>
            <a:r>
              <a:rPr lang="ja-JP" altLang="en-US" sz="1600" spc="-100" dirty="0"/>
              <a:t>　</a:t>
            </a:r>
            <a:r>
              <a:rPr lang="ja-JP" altLang="en-US" sz="1600" spc="-100" dirty="0" smtClean="0"/>
              <a:t>　　　　　・　医療関係（病院、薬局等）　　　　　　　・　生活支援関係（介護老人福祉施設、障がい者支援施設等）</a:t>
            </a:r>
            <a:endParaRPr lang="en-US" altLang="ja-JP" sz="1600" spc="-100" dirty="0" smtClean="0"/>
          </a:p>
          <a:p>
            <a:pPr>
              <a:lnSpc>
                <a:spcPts val="2500"/>
              </a:lnSpc>
              <a:defRPr/>
            </a:pPr>
            <a:r>
              <a:rPr lang="ja-JP" altLang="en-US" sz="1600" spc="-100" dirty="0"/>
              <a:t>　</a:t>
            </a:r>
            <a:r>
              <a:rPr lang="ja-JP" altLang="en-US" sz="1600" spc="-100" dirty="0" smtClean="0"/>
              <a:t>　　　　　・　インフラ運営関係（電力、ガス等）</a:t>
            </a:r>
            <a:r>
              <a:rPr lang="ja-JP" altLang="en-US" sz="1600" spc="-100" dirty="0"/>
              <a:t>　</a:t>
            </a:r>
            <a:r>
              <a:rPr lang="ja-JP" altLang="en-US" sz="1600" spc="-100" dirty="0" smtClean="0"/>
              <a:t>　　・　飲食料品供給関係（飲食料品の流通、ネット通販等）</a:t>
            </a:r>
            <a:endParaRPr lang="en-US" altLang="ja-JP" sz="1600" spc="-100" dirty="0" smtClean="0"/>
          </a:p>
          <a:p>
            <a:pPr>
              <a:lnSpc>
                <a:spcPts val="2500"/>
              </a:lnSpc>
              <a:defRPr/>
            </a:pPr>
            <a:r>
              <a:rPr lang="ja-JP" altLang="en-US" sz="1600" spc="-100" dirty="0"/>
              <a:t>　</a:t>
            </a:r>
            <a:r>
              <a:rPr lang="ja-JP" altLang="en-US" sz="1600" spc="-100" dirty="0" smtClean="0"/>
              <a:t>　　　　　・　生活必需物資供給関係（家庭用品の流通、ネット通販等）</a:t>
            </a:r>
            <a:endParaRPr lang="en-US" altLang="ja-JP" sz="1600" spc="-100" dirty="0" smtClean="0"/>
          </a:p>
          <a:p>
            <a:pPr>
              <a:lnSpc>
                <a:spcPts val="2500"/>
              </a:lnSpc>
              <a:defRPr/>
            </a:pPr>
            <a:r>
              <a:rPr lang="ja-JP" altLang="en-US" sz="1600" spc="-100" dirty="0"/>
              <a:t>　</a:t>
            </a:r>
            <a:r>
              <a:rPr lang="ja-JP" altLang="en-US" sz="1600" spc="-100" dirty="0" smtClean="0"/>
              <a:t>　　　　　・　宅配・テイクアウト、生活必需物資の小売関係（百貨店・スーパー、コンビニ等）</a:t>
            </a:r>
            <a:endParaRPr lang="en-US" altLang="ja-JP" sz="1600" spc="-100" dirty="0" smtClean="0"/>
          </a:p>
          <a:p>
            <a:pPr>
              <a:lnSpc>
                <a:spcPts val="2500"/>
              </a:lnSpc>
              <a:defRPr/>
            </a:pPr>
            <a:r>
              <a:rPr lang="ja-JP" altLang="en-US" sz="1600" spc="-100" dirty="0"/>
              <a:t>　</a:t>
            </a:r>
            <a:r>
              <a:rPr lang="ja-JP" altLang="en-US" sz="1600" spc="-100" dirty="0" smtClean="0"/>
              <a:t>　　　　　・　生活必需サービス（ホテル・宿泊、銭湯、理美容等）</a:t>
            </a:r>
            <a:endParaRPr lang="en-US" altLang="ja-JP" sz="1600" spc="-100" dirty="0"/>
          </a:p>
          <a:p>
            <a:pPr>
              <a:lnSpc>
                <a:spcPts val="2500"/>
              </a:lnSpc>
              <a:defRPr/>
            </a:pPr>
            <a:r>
              <a:rPr lang="ja-JP" altLang="en-US" sz="1600" spc="-100" dirty="0" smtClean="0"/>
              <a:t>　　　　　　・　金融サービス（銀行、クレジットカードその他決済サービス等）</a:t>
            </a:r>
            <a:endParaRPr lang="en-US" altLang="ja-JP" sz="1600" spc="-100" dirty="0" smtClean="0"/>
          </a:p>
          <a:p>
            <a:pPr>
              <a:lnSpc>
                <a:spcPts val="2500"/>
              </a:lnSpc>
              <a:defRPr/>
            </a:pPr>
            <a:r>
              <a:rPr lang="ja-JP" altLang="en-US" sz="1600" spc="-100" dirty="0"/>
              <a:t>　</a:t>
            </a:r>
            <a:r>
              <a:rPr lang="ja-JP" altLang="en-US" sz="1600" spc="-100" dirty="0" smtClean="0"/>
              <a:t>　　　　　・　物流・運輸サービス（鉄道、バス・タクシー・トラック、航空、郵便等）</a:t>
            </a:r>
            <a:r>
              <a:rPr lang="ja-JP" altLang="en-US" sz="1600" spc="-100" dirty="0"/>
              <a:t>　</a:t>
            </a:r>
            <a:r>
              <a:rPr lang="ja-JP" altLang="en-US" sz="1600" spc="-100" dirty="0" smtClean="0"/>
              <a:t>　　</a:t>
            </a:r>
            <a:endParaRPr lang="en-US" altLang="ja-JP" sz="1600" spc="-100" dirty="0" smtClean="0"/>
          </a:p>
          <a:p>
            <a:pPr>
              <a:lnSpc>
                <a:spcPts val="2500"/>
              </a:lnSpc>
              <a:defRPr/>
            </a:pPr>
            <a:r>
              <a:rPr lang="ja-JP" altLang="en-US" sz="1600" spc="-100" dirty="0"/>
              <a:t>　</a:t>
            </a:r>
            <a:r>
              <a:rPr lang="ja-JP" altLang="en-US" sz="1600" spc="-100" dirty="0" smtClean="0"/>
              <a:t>　　　　　・　育児サービス（保育所</a:t>
            </a:r>
            <a:r>
              <a:rPr lang="ja-JP" altLang="en-US" sz="1600" spc="-100" dirty="0"/>
              <a:t>等の児童福祉施設、放課後クラブ等</a:t>
            </a:r>
            <a:r>
              <a:rPr lang="ja-JP" altLang="en-US" sz="1600" spc="-100" dirty="0" smtClean="0"/>
              <a:t>）</a:t>
            </a:r>
            <a:endParaRPr lang="en-US" altLang="ja-JP" sz="2000" spc="-100" dirty="0" smtClean="0"/>
          </a:p>
          <a:p>
            <a:pPr>
              <a:lnSpc>
                <a:spcPts val="2500"/>
              </a:lnSpc>
              <a:defRPr/>
            </a:pPr>
            <a:endParaRPr lang="en-US" altLang="ja-JP" sz="2000" spc="-100" dirty="0" smtClean="0"/>
          </a:p>
          <a:p>
            <a:pPr>
              <a:lnSpc>
                <a:spcPts val="25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500"/>
              </a:lnSpc>
              <a:defRPr/>
            </a:pPr>
            <a:r>
              <a:rPr lang="ja-JP" altLang="en-US" sz="2000" spc="-100" dirty="0" smtClean="0"/>
              <a:t>　　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161773" y="45952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161773" y="816167"/>
            <a:ext cx="11560074" cy="45800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196889" y="229477"/>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87857"/>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92764"/>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775781"/>
            <a:ext cx="12104382" cy="5634876"/>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a:p>
          <a:p>
            <a:pPr>
              <a:lnSpc>
                <a:spcPts val="2100"/>
              </a:lnSpc>
            </a:pP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100"/>
              </a:lnSpc>
            </a:pP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１</a:t>
            </a:r>
            <a:r>
              <a:rPr lang="ja-JP" altLang="en-US" sz="1400" b="1" dirty="0"/>
              <a:t>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0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000"/>
              </a:lnSpc>
            </a:pPr>
            <a:r>
              <a:rPr lang="ja-JP" altLang="en-US" sz="1400" b="1" dirty="0"/>
              <a:t>　</a:t>
            </a:r>
            <a:r>
              <a:rPr lang="ja-JP" altLang="en-US" sz="1400" b="1" dirty="0" smtClean="0"/>
              <a:t>　</a:t>
            </a:r>
            <a:r>
              <a:rPr kumimoji="1" lang="en-US" altLang="ja-JP" sz="1400" b="1" dirty="0" smtClean="0"/>
              <a:t>※</a:t>
            </a:r>
            <a:r>
              <a:rPr lang="ja-JP" altLang="en-US" sz="1400" b="1" dirty="0"/>
              <a:t>２</a:t>
            </a:r>
            <a:r>
              <a:rPr kumimoji="1" lang="ja-JP" altLang="en-US" sz="1400" b="1" dirty="0" smtClean="0"/>
              <a:t>　参加人数が</a:t>
            </a:r>
            <a:r>
              <a:rPr kumimoji="1" lang="en-US" altLang="ja-JP" sz="1400" b="1" dirty="0" smtClean="0"/>
              <a:t>5000</a:t>
            </a:r>
            <a:r>
              <a:rPr kumimoji="1" lang="ja-JP" altLang="en-US" sz="1400" b="1" dirty="0" smtClean="0"/>
              <a:t>人超のイベントに適用</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３　対象者全員検査における陰性を確認する対象者は、人数上限（</a:t>
            </a:r>
            <a:r>
              <a:rPr lang="en-US" altLang="ja-JP" sz="1400" b="1" dirty="0" smtClean="0"/>
              <a:t>20,000</a:t>
            </a:r>
            <a:r>
              <a:rPr lang="ja-JP" altLang="en-US" sz="1400" b="1" dirty="0" smtClean="0"/>
              <a:t>人）を超える範囲の入場者とする</a:t>
            </a:r>
            <a:endParaRPr lang="en-US" altLang="ja-JP" sz="1400" b="1" dirty="0" smtClean="0"/>
          </a:p>
          <a:p>
            <a:pPr>
              <a:lnSpc>
                <a:spcPts val="2000"/>
              </a:lnSpc>
            </a:pPr>
            <a:r>
              <a:rPr kumimoji="1" lang="ja-JP" altLang="en-US" sz="1400" b="1" dirty="0"/>
              <a:t>　</a:t>
            </a:r>
            <a:r>
              <a:rPr kumimoji="1" lang="ja-JP" altLang="en-US" sz="1400" b="1" dirty="0" smtClean="0"/>
              <a:t>　　　　</a:t>
            </a:r>
            <a:r>
              <a:rPr lang="ja-JP" altLang="en-US" sz="1400" b="1" dirty="0"/>
              <a:t>対象者全員検査により行動制限の緩和の適用を受けようとする事業者は</a:t>
            </a:r>
            <a:r>
              <a:rPr lang="ja-JP" altLang="en-US" sz="1400" b="1" dirty="0" smtClean="0"/>
              <a:t>、府に登録が必要</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a:t>
            </a:r>
            <a:r>
              <a:rPr lang="ja-JP" altLang="en-US" sz="1400" b="1" dirty="0">
                <a:latin typeface="+mn-ea"/>
              </a:rPr>
              <a:t>は</a:t>
            </a:r>
            <a:r>
              <a:rPr lang="ja-JP" altLang="en-US" sz="1400" b="1" dirty="0" smtClean="0">
                <a:latin typeface="+mn-ea"/>
              </a:rPr>
              <a:t>、５時～</a:t>
            </a:r>
            <a:r>
              <a:rPr lang="en-US" altLang="ja-JP" sz="1400" b="1" dirty="0" smtClean="0">
                <a:latin typeface="+mn-ea"/>
              </a:rPr>
              <a:t>21</a:t>
            </a:r>
            <a:r>
              <a:rPr lang="ja-JP" altLang="en-US" sz="1400" b="1" dirty="0" smtClean="0">
                <a:latin typeface="+mn-ea"/>
              </a:rPr>
              <a:t>時。</a:t>
            </a:r>
            <a:r>
              <a:rPr lang="ja-JP" altLang="en-US" sz="1400" b="1" dirty="0">
                <a:latin typeface="+mn-ea"/>
              </a:rPr>
              <a:t>（酒類提供（参加者による持込みを含む）は</a:t>
            </a:r>
            <a:r>
              <a:rPr lang="en-US" altLang="ja-JP" sz="1400" b="1" dirty="0">
                <a:latin typeface="+mn-ea"/>
              </a:rPr>
              <a:t>11</a:t>
            </a:r>
            <a:r>
              <a:rPr lang="ja-JP" altLang="en-US" sz="1400" b="1" dirty="0">
                <a:latin typeface="+mn-ea"/>
              </a:rPr>
              <a:t>時～</a:t>
            </a:r>
            <a:r>
              <a:rPr lang="en-US" altLang="ja-JP" sz="1400" b="1" dirty="0">
                <a:latin typeface="+mn-ea"/>
              </a:rPr>
              <a:t>20</a:t>
            </a:r>
            <a:r>
              <a:rPr lang="ja-JP" altLang="en-US" sz="1400" b="1" dirty="0">
                <a:latin typeface="+mn-ea"/>
              </a:rPr>
              <a:t>時</a:t>
            </a:r>
            <a:r>
              <a:rPr lang="en-US" altLang="ja-JP" sz="1400" b="1" dirty="0">
                <a:latin typeface="+mn-ea"/>
              </a:rPr>
              <a:t>30</a:t>
            </a:r>
            <a:r>
              <a:rPr lang="ja-JP" altLang="en-US" sz="1400" b="1" dirty="0">
                <a:latin typeface="+mn-ea"/>
              </a:rPr>
              <a:t>分）</a:t>
            </a:r>
            <a:endParaRPr lang="en-US" altLang="ja-JP" sz="1400" b="1" dirty="0">
              <a:latin typeface="+mn-ea"/>
            </a:endParaRPr>
          </a:p>
          <a:p>
            <a:pPr>
              <a:lnSpc>
                <a:spcPts val="2000"/>
              </a:lnSpc>
            </a:pPr>
            <a:r>
              <a:rPr lang="ja-JP" altLang="en-US" sz="1400" b="1" dirty="0" smtClean="0">
                <a:latin typeface="+mn-ea"/>
              </a:rPr>
              <a:t>　　　　　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a:p>
            <a:pPr>
              <a:lnSpc>
                <a:spcPts val="2000"/>
              </a:lnSpc>
            </a:pPr>
            <a:r>
              <a:rPr lang="ja-JP" altLang="en-US" sz="1400" b="1" dirty="0">
                <a:latin typeface="+mn-ea"/>
              </a:rPr>
              <a:t>　</a:t>
            </a:r>
            <a:r>
              <a:rPr lang="ja-JP" altLang="en-US" sz="1400" b="1" dirty="0" smtClean="0">
                <a:latin typeface="+mn-ea"/>
              </a:rPr>
              <a:t>　</a:t>
            </a:r>
            <a:r>
              <a:rPr lang="ja-JP" altLang="en-US" dirty="0" smtClean="0"/>
              <a:t>　</a:t>
            </a:r>
            <a:endParaRPr lang="en-US" altLang="ja-JP" dirty="0" smtClean="0"/>
          </a:p>
          <a:p>
            <a:pPr>
              <a:lnSpc>
                <a:spcPts val="2100"/>
              </a:lnSpc>
            </a:pPr>
            <a:r>
              <a:rPr lang="ja-JP" altLang="en-US" sz="1600" dirty="0"/>
              <a:t>　</a:t>
            </a:r>
            <a:endParaRPr lang="en-US" altLang="ja-JP" sz="1600" b="1" dirty="0" smtClean="0"/>
          </a:p>
        </p:txBody>
      </p:sp>
      <p:sp>
        <p:nvSpPr>
          <p:cNvPr id="3" name="正方形/長方形 2"/>
          <p:cNvSpPr/>
          <p:nvPr/>
        </p:nvSpPr>
        <p:spPr>
          <a:xfrm>
            <a:off x="282441" y="1295137"/>
            <a:ext cx="11629623" cy="54690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4072502711"/>
              </p:ext>
            </p:extLst>
          </p:nvPr>
        </p:nvGraphicFramePr>
        <p:xfrm>
          <a:off x="573276" y="1329299"/>
          <a:ext cx="10726874" cy="12903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２</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１</a:t>
                      </a:r>
                      <a:endParaRPr kumimoji="1" lang="ja-JP" altLang="en-US" sz="1400" b="1" dirty="0"/>
                    </a:p>
                  </a:txBody>
                  <a:tcPr anchor="ctr"/>
                </a:tc>
                <a:tc>
                  <a:txBody>
                    <a:bodyPr/>
                    <a:lstStyle/>
                    <a:p>
                      <a:pPr algn="ctr"/>
                      <a:r>
                        <a:rPr kumimoji="1" lang="en-US" altLang="ja-JP" sz="1600" b="1" dirty="0" smtClean="0"/>
                        <a:t>20,000</a:t>
                      </a:r>
                      <a:r>
                        <a:rPr kumimoji="1" lang="ja-JP" altLang="en-US" sz="1600" b="1" dirty="0" smtClean="0"/>
                        <a:t>人まで</a:t>
                      </a:r>
                      <a:endParaRPr kumimoji="1" lang="en-US" altLang="ja-JP" sz="1600" b="1" dirty="0" smtClean="0"/>
                    </a:p>
                    <a:p>
                      <a:pPr algn="ctr"/>
                      <a:r>
                        <a:rPr kumimoji="1" lang="ja-JP" altLang="en-US" sz="1400" b="1" dirty="0" smtClean="0"/>
                        <a:t>（対象者全員検査により、収容定員まで追加可</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en-US" altLang="ja-JP" sz="1600" b="1" dirty="0" smtClean="0"/>
                        <a:t>5000</a:t>
                      </a:r>
                      <a:r>
                        <a:rPr kumimoji="1" lang="ja-JP" altLang="en-US" sz="1600" b="1" dirty="0" smtClean="0"/>
                        <a:t>人</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１</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
        <p:nvSpPr>
          <p:cNvPr id="4" name="テキスト ボックス 3"/>
          <p:cNvSpPr txBox="1"/>
          <p:nvPr/>
        </p:nvSpPr>
        <p:spPr>
          <a:xfrm>
            <a:off x="607969" y="983735"/>
            <a:ext cx="11784169" cy="307777"/>
          </a:xfrm>
          <a:prstGeom prst="rect">
            <a:avLst/>
          </a:prstGeom>
          <a:noFill/>
        </p:spPr>
        <p:txBody>
          <a:bodyPr wrap="square" rtlCol="0">
            <a:spAutoFit/>
          </a:bodyPr>
          <a:lstStyle/>
          <a:p>
            <a:r>
              <a:rPr lang="en-US" altLang="ja-JP" sz="1400" b="1" dirty="0" smtClean="0"/>
              <a:t>【</a:t>
            </a:r>
            <a:r>
              <a:rPr lang="ja-JP" altLang="en-US" sz="1400" b="1" dirty="0" smtClean="0"/>
              <a:t>チケット</a:t>
            </a:r>
            <a:r>
              <a:rPr lang="ja-JP" altLang="en-US" sz="1400" b="1" dirty="0"/>
              <a:t>販売が開始された</a:t>
            </a:r>
            <a:r>
              <a:rPr lang="ja-JP" altLang="en-US" sz="1400" b="1" dirty="0" smtClean="0"/>
              <a:t>場合に</a:t>
            </a:r>
            <a:r>
              <a:rPr lang="ja-JP" altLang="en-US" sz="1400" b="1" dirty="0"/>
              <a:t>は</a:t>
            </a:r>
            <a:r>
              <a:rPr lang="ja-JP" altLang="en-US" sz="1400" b="1" dirty="0" smtClean="0"/>
              <a:t>、１月</a:t>
            </a:r>
            <a:r>
              <a:rPr lang="en-US" altLang="ja-JP" sz="1400" b="1" dirty="0" smtClean="0"/>
              <a:t>28</a:t>
            </a:r>
            <a:r>
              <a:rPr lang="ja-JP" altLang="en-US" sz="1400" b="1" dirty="0" smtClean="0"/>
              <a:t>日まで販売</a:t>
            </a:r>
            <a:r>
              <a:rPr lang="ja-JP" altLang="en-US" sz="1400" b="1" dirty="0"/>
              <a:t>されたものに限り</a:t>
            </a:r>
            <a:r>
              <a:rPr lang="ja-JP" altLang="en-US" sz="1400" b="1" dirty="0" smtClean="0"/>
              <a:t>、</a:t>
            </a:r>
            <a:r>
              <a:rPr lang="ja-JP" altLang="en-US" sz="1400" b="1" dirty="0"/>
              <a:t>以下</a:t>
            </a:r>
            <a:r>
              <a:rPr lang="ja-JP" altLang="en-US" sz="1400" b="1" dirty="0" smtClean="0"/>
              <a:t>の要件</a:t>
            </a:r>
            <a:r>
              <a:rPr lang="ja-JP" altLang="en-US" sz="1400" b="1" dirty="0"/>
              <a:t>を満たさずとも</a:t>
            </a:r>
            <a:r>
              <a:rPr lang="ja-JP" altLang="en-US" sz="1400" b="1" dirty="0" smtClean="0"/>
              <a:t>、チケット</a:t>
            </a:r>
            <a:r>
              <a:rPr lang="ja-JP" altLang="en-US" sz="1400" b="1" dirty="0"/>
              <a:t>の</a:t>
            </a:r>
            <a:r>
              <a:rPr lang="ja-JP" altLang="en-US" sz="1400" b="1" dirty="0" smtClean="0"/>
              <a:t>キャンセル不要</a:t>
            </a:r>
            <a:r>
              <a:rPr lang="en-US" altLang="ja-JP" sz="1400" b="1" dirty="0" smtClean="0"/>
              <a:t>】</a:t>
            </a:r>
            <a:endParaRPr kumimoji="1" lang="ja-JP" altLang="en-US" dirty="0"/>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625585368"/>
              </p:ext>
            </p:extLst>
          </p:nvPr>
        </p:nvGraphicFramePr>
        <p:xfrm>
          <a:off x="443836" y="539205"/>
          <a:ext cx="11602069" cy="4257531"/>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99271">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52442">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（８ページ参照）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143013">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結婚式場等</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r>
                        <a:rPr lang="ja-JP" altLang="en-US" sz="1600" b="1" spc="0" baseline="0" dirty="0" smtClean="0">
                          <a:solidFill>
                            <a:schemeClr val="tx1"/>
                          </a:solidFill>
                        </a:rPr>
                        <a:t>○以下の①又は②のいずれかとすること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gn="l">
                        <a:lnSpc>
                          <a:spcPts val="2100"/>
                        </a:lnSpc>
                      </a:pP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a:t>
                      </a:r>
                      <a:r>
                        <a:rPr lang="en-US" altLang="ja-JP" sz="1200" b="1" spc="-70" baseline="0" dirty="0" smtClean="0">
                          <a:solidFill>
                            <a:schemeClr val="tx1"/>
                          </a:solidFill>
                        </a:rPr>
                        <a:t>※</a:t>
                      </a:r>
                      <a:r>
                        <a:rPr lang="ja-JP" altLang="en-US" sz="1200" b="1" spc="-70" baseline="0" dirty="0" smtClean="0">
                          <a:solidFill>
                            <a:schemeClr val="tx1"/>
                          </a:solidFill>
                        </a:rPr>
                        <a:t>対象者全員検査により行動制限の緩和の適用を受け</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ようとする事業者は、府に登録が必要</a:t>
                      </a:r>
                    </a:p>
                  </a:txBody>
                  <a:tcPr/>
                </a:tc>
                <a:tc>
                  <a:txBody>
                    <a:bodyPr/>
                    <a:lstStyle/>
                    <a:p>
                      <a:pPr>
                        <a:lnSpc>
                          <a:spcPts val="1800"/>
                        </a:lnSpc>
                      </a:pPr>
                      <a:r>
                        <a:rPr lang="ja-JP" altLang="en-US" sz="1600" b="1" spc="0" baseline="0" dirty="0" smtClean="0">
                          <a:solidFill>
                            <a:schemeClr val="tx1"/>
                          </a:solidFill>
                        </a:rPr>
                        <a:t>○以下のとおりとすること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graphicFrame>
        <p:nvGraphicFramePr>
          <p:cNvPr id="4" name="表 3"/>
          <p:cNvGraphicFramePr>
            <a:graphicFrameLocks noGrp="1"/>
          </p:cNvGraphicFramePr>
          <p:nvPr>
            <p:extLst>
              <p:ext uri="{D42A27DB-BD31-4B8C-83A1-F6EECF244321}">
                <p14:modId xmlns:p14="http://schemas.microsoft.com/office/powerpoint/2010/main" val="3395078590"/>
              </p:ext>
            </p:extLst>
          </p:nvPr>
        </p:nvGraphicFramePr>
        <p:xfrm>
          <a:off x="4604658" y="2013043"/>
          <a:ext cx="3727973" cy="104648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4207651449"/>
                    </a:ext>
                  </a:extLst>
                </a:gridCol>
                <a:gridCol w="1572327">
                  <a:extLst>
                    <a:ext uri="{9D8B030D-6E8A-4147-A177-3AD203B41FA5}">
                      <a16:colId xmlns:a16="http://schemas.microsoft.com/office/drawing/2014/main" val="2321445373"/>
                    </a:ext>
                  </a:extLst>
                </a:gridCol>
                <a:gridCol w="1947366">
                  <a:extLst>
                    <a:ext uri="{9D8B030D-6E8A-4147-A177-3AD203B41FA5}">
                      <a16:colId xmlns:a16="http://schemas.microsoft.com/office/drawing/2014/main" val="4219453912"/>
                    </a:ext>
                  </a:extLst>
                </a:gridCol>
              </a:tblGrid>
              <a:tr h="273541">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①</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21</a:t>
                      </a:r>
                      <a:r>
                        <a:rPr kumimoji="1" lang="ja-JP" altLang="en-US" sz="1400" b="1" dirty="0" smtClean="0"/>
                        <a:t>時</a:t>
                      </a:r>
                      <a:endParaRPr kumimoji="1" lang="ja-JP" altLang="en-US" sz="1400" b="1" dirty="0"/>
                    </a:p>
                  </a:txBody>
                  <a:tcPr anchor="ctr"/>
                </a:tc>
                <a:tc>
                  <a:txBody>
                    <a:bodyPr/>
                    <a:lstStyle/>
                    <a:p>
                      <a:pPr algn="ctr"/>
                      <a:r>
                        <a:rPr kumimoji="1" lang="en-US" altLang="ja-JP" sz="1400" b="1" dirty="0" smtClean="0"/>
                        <a:t>11</a:t>
                      </a:r>
                      <a:r>
                        <a:rPr kumimoji="1" lang="ja-JP" altLang="en-US" sz="1400" b="1" dirty="0" smtClean="0"/>
                        <a:t>時～</a:t>
                      </a:r>
                      <a:r>
                        <a:rPr kumimoji="1" lang="en-US" altLang="ja-JP" sz="1400" b="1" dirty="0" smtClean="0"/>
                        <a:t>20</a:t>
                      </a:r>
                      <a:r>
                        <a:rPr kumimoji="1" lang="ja-JP" altLang="en-US" sz="1400" b="1" dirty="0" smtClean="0"/>
                        <a:t>時</a:t>
                      </a:r>
                      <a:r>
                        <a:rPr kumimoji="1" lang="en-US" altLang="ja-JP" sz="1400" b="1" dirty="0" smtClean="0"/>
                        <a:t>30</a:t>
                      </a:r>
                      <a:r>
                        <a:rPr kumimoji="1" lang="ja-JP" altLang="en-US" sz="1400" b="1" dirty="0" smtClean="0"/>
                        <a:t>分</a:t>
                      </a:r>
                      <a:endParaRPr kumimoji="1" lang="ja-JP" altLang="en-US" sz="1400" b="1" dirty="0"/>
                    </a:p>
                  </a:txBody>
                  <a:tcPr anchor="ctr"/>
                </a:tc>
                <a:extLst>
                  <a:ext uri="{0D108BD9-81ED-4DB2-BD59-A6C34878D82A}">
                    <a16:rowId xmlns:a16="http://schemas.microsoft.com/office/drawing/2014/main" val="971702144"/>
                  </a:ext>
                </a:extLst>
              </a:tr>
              <a:tr h="370840">
                <a:tc>
                  <a:txBody>
                    <a:bodyPr/>
                    <a:lstStyle/>
                    <a:p>
                      <a:pPr algn="ctr"/>
                      <a:r>
                        <a:rPr kumimoji="1" lang="ja-JP" altLang="en-US" sz="1400" b="1" dirty="0" smtClean="0"/>
                        <a:t>②</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62821356"/>
              </p:ext>
            </p:extLst>
          </p:nvPr>
        </p:nvGraphicFramePr>
        <p:xfrm>
          <a:off x="8508774" y="2013043"/>
          <a:ext cx="3360988" cy="675640"/>
        </p:xfrm>
        <a:graphic>
          <a:graphicData uri="http://schemas.openxmlformats.org/drawingml/2006/table">
            <a:tbl>
              <a:tblPr firstRow="1" bandRow="1">
                <a:tableStyleId>{5940675A-B579-460E-94D1-54222C63F5DA}</a:tableStyleId>
              </a:tblPr>
              <a:tblGrid>
                <a:gridCol w="1372146">
                  <a:extLst>
                    <a:ext uri="{9D8B030D-6E8A-4147-A177-3AD203B41FA5}">
                      <a16:colId xmlns:a16="http://schemas.microsoft.com/office/drawing/2014/main" val="2321445373"/>
                    </a:ext>
                  </a:extLst>
                </a:gridCol>
                <a:gridCol w="1988842">
                  <a:extLst>
                    <a:ext uri="{9D8B030D-6E8A-4147-A177-3AD203B41FA5}">
                      <a16:colId xmlns:a16="http://schemas.microsoft.com/office/drawing/2014/main" val="4219453912"/>
                    </a:ext>
                  </a:extLst>
                </a:gridCol>
              </a:tblGrid>
              <a:tr h="273541">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sp>
        <p:nvSpPr>
          <p:cNvPr id="14" name="正方形/長方形 13"/>
          <p:cNvSpPr/>
          <p:nvPr/>
        </p:nvSpPr>
        <p:spPr>
          <a:xfrm>
            <a:off x="298529" y="4830382"/>
            <a:ext cx="12134348" cy="2190984"/>
          </a:xfrm>
          <a:prstGeom prst="rect">
            <a:avLst/>
          </a:prstGeom>
        </p:spPr>
        <p:txBody>
          <a:bodyPr wrap="square">
            <a:spAutoFit/>
          </a:bodyPr>
          <a:lstStyle/>
          <a:p>
            <a:pPr lvl="0">
              <a:lnSpc>
                <a:spcPts val="2100"/>
              </a:lnSpc>
              <a:defRPr/>
            </a:pPr>
            <a:r>
              <a:rPr lang="en-US" altLang="ja-JP" sz="1600" b="1" dirty="0"/>
              <a:t>【</a:t>
            </a:r>
            <a:r>
              <a:rPr lang="ja-JP" altLang="en-US" sz="1600" b="1" dirty="0"/>
              <a:t>営業にあたっての要請事項</a:t>
            </a:r>
            <a:r>
              <a:rPr lang="en-US" altLang="ja-JP" sz="1600" b="1" dirty="0"/>
              <a:t>】</a:t>
            </a:r>
          </a:p>
          <a:p>
            <a:pPr lvl="0">
              <a:lnSpc>
                <a:spcPts val="2100"/>
              </a:lnSpc>
              <a:defRPr/>
            </a:pPr>
            <a:r>
              <a:rPr lang="ja-JP" altLang="en-US" sz="1600" dirty="0"/>
              <a:t>（</a:t>
            </a:r>
            <a:r>
              <a:rPr lang="ja-JP" altLang="en-US" sz="1600" dirty="0" smtClean="0"/>
              <a:t>特措法第</a:t>
            </a:r>
            <a:r>
              <a:rPr lang="en-US" altLang="ja-JP" sz="1600" dirty="0" smtClean="0"/>
              <a:t>31</a:t>
            </a:r>
            <a:r>
              <a:rPr lang="ja-JP" altLang="en-US" sz="1600" dirty="0"/>
              <a:t>条の６</a:t>
            </a:r>
            <a:r>
              <a:rPr lang="ja-JP" altLang="en-US" sz="1600" dirty="0" smtClean="0"/>
              <a:t>第１項</a:t>
            </a:r>
            <a:r>
              <a:rPr lang="ja-JP" altLang="en-US" sz="1600" dirty="0"/>
              <a:t>に</a:t>
            </a:r>
            <a:r>
              <a:rPr lang="ja-JP" altLang="en-US" sz="1600" dirty="0" smtClean="0"/>
              <a:t>基づくもの）</a:t>
            </a:r>
            <a:endParaRPr lang="en-US" altLang="ja-JP" sz="1600" dirty="0" smtClean="0"/>
          </a:p>
          <a:p>
            <a:pPr lvl="0">
              <a:lnSpc>
                <a:spcPts val="2100"/>
              </a:lnSpc>
              <a:defRPr/>
            </a:pPr>
            <a:r>
              <a:rPr lang="ja-JP" altLang="en-US" sz="1600" b="1" dirty="0" smtClean="0"/>
              <a:t>　○</a:t>
            </a:r>
            <a:r>
              <a:rPr lang="ja-JP" altLang="en-US" sz="1600" b="1" dirty="0"/>
              <a:t>利用者へのマスク会食実施の周知及び正当な理由なく応じない利用者の入場禁止（退場を含む</a:t>
            </a:r>
            <a:r>
              <a:rPr lang="ja-JP" altLang="en-US" sz="1600" b="1" dirty="0" smtClean="0"/>
              <a:t>）</a:t>
            </a:r>
            <a:r>
              <a:rPr lang="ja-JP" altLang="en-US" sz="1600" b="1" dirty="0"/>
              <a:t>　</a:t>
            </a:r>
            <a:r>
              <a:rPr lang="en-US" altLang="ja-JP" sz="1600" b="1" dirty="0"/>
              <a:t> </a:t>
            </a:r>
            <a:r>
              <a:rPr lang="en-US" altLang="ja-JP" sz="1600" b="1" dirty="0" smtClean="0"/>
              <a:t> </a:t>
            </a:r>
            <a:r>
              <a:rPr lang="ja-JP" altLang="en-US" sz="1600" b="1" dirty="0" smtClean="0"/>
              <a:t>○</a:t>
            </a:r>
            <a:r>
              <a:rPr lang="ja-JP" altLang="en-US" sz="1600" b="1" dirty="0"/>
              <a:t>アクリル板の設置</a:t>
            </a:r>
            <a:r>
              <a:rPr lang="ja-JP" altLang="en-US" sz="1600" b="1" dirty="0" smtClean="0"/>
              <a:t>等　　</a:t>
            </a:r>
            <a:endParaRPr lang="en-US" altLang="ja-JP" sz="1600" b="1" dirty="0" smtClean="0"/>
          </a:p>
          <a:p>
            <a:pPr lvl="0">
              <a:lnSpc>
                <a:spcPts val="2100"/>
              </a:lnSpc>
              <a:defRPr/>
            </a:pPr>
            <a:r>
              <a:rPr lang="ja-JP" altLang="en-US" sz="1600" b="1" dirty="0"/>
              <a:t>　</a:t>
            </a:r>
            <a:r>
              <a:rPr lang="ja-JP" altLang="en-US" sz="1600" b="1" dirty="0" smtClean="0"/>
              <a:t>○</a:t>
            </a:r>
            <a:r>
              <a:rPr lang="ja-JP" altLang="en-US" sz="1600" b="1" dirty="0"/>
              <a:t>上記のほか、特措法施行令第５条の５各号に規定される措置（従業員への検査勧奨、入場者の整理誘導</a:t>
            </a:r>
            <a:r>
              <a:rPr lang="ja-JP" altLang="en-US" sz="1600" b="1" dirty="0" smtClean="0"/>
              <a:t>、発熱</a:t>
            </a:r>
            <a:r>
              <a:rPr lang="ja-JP" altLang="en-US" sz="1600" b="1" dirty="0"/>
              <a:t>等有症状者</a:t>
            </a:r>
            <a:r>
              <a:rPr lang="ja-JP" altLang="en-US" sz="1600" b="1" dirty="0" smtClean="0"/>
              <a:t>の</a:t>
            </a:r>
            <a:endParaRPr lang="en-US" altLang="ja-JP" sz="1600" b="1" dirty="0" smtClean="0"/>
          </a:p>
          <a:p>
            <a:pPr lvl="0">
              <a:lnSpc>
                <a:spcPts val="2100"/>
              </a:lnSpc>
              <a:defRPr/>
            </a:pPr>
            <a:r>
              <a:rPr lang="ja-JP" altLang="en-US" sz="1600" b="1" dirty="0"/>
              <a:t>　</a:t>
            </a:r>
            <a:r>
              <a:rPr lang="ja-JP" altLang="en-US" sz="1600" b="1" dirty="0" smtClean="0"/>
              <a:t>　入場</a:t>
            </a:r>
            <a:r>
              <a:rPr lang="ja-JP" altLang="en-US" sz="1600" b="1" dirty="0"/>
              <a:t>禁止</a:t>
            </a:r>
            <a:r>
              <a:rPr lang="ja-JP" altLang="en-US" sz="1600" b="1" dirty="0" smtClean="0"/>
              <a:t>、手指</a:t>
            </a:r>
            <a:r>
              <a:rPr lang="ja-JP" altLang="en-US" sz="1600" b="1" dirty="0"/>
              <a:t>の消毒設備の設置</a:t>
            </a:r>
            <a:r>
              <a:rPr lang="ja-JP" altLang="en-US" sz="1600" b="1" dirty="0" smtClean="0"/>
              <a:t>、施設</a:t>
            </a:r>
            <a:r>
              <a:rPr lang="ja-JP" altLang="en-US" sz="1600" b="1" dirty="0"/>
              <a:t>の消毒、施設の換気）</a:t>
            </a:r>
            <a:endParaRPr lang="en-US" altLang="ja-JP" sz="1600" b="1" dirty="0"/>
          </a:p>
          <a:p>
            <a:pPr lvl="0">
              <a:lnSpc>
                <a:spcPts val="2100"/>
              </a:lnSpc>
              <a:defRPr/>
            </a:pPr>
            <a:r>
              <a:rPr lang="ja-JP" altLang="en-US" sz="1600" dirty="0"/>
              <a:t>（特措法第</a:t>
            </a:r>
            <a:r>
              <a:rPr lang="en-US" altLang="ja-JP" sz="1600" dirty="0"/>
              <a:t>24</a:t>
            </a:r>
            <a:r>
              <a:rPr lang="ja-JP" altLang="en-US" sz="1600" dirty="0"/>
              <a:t>条第９項に基づくもの</a:t>
            </a:r>
            <a:r>
              <a:rPr lang="ja-JP" altLang="en-US" sz="1600" dirty="0" smtClean="0"/>
              <a:t>）　</a:t>
            </a:r>
            <a:r>
              <a:rPr lang="ja-JP" altLang="en-US" sz="1600" b="1" dirty="0" smtClean="0"/>
              <a:t>○</a:t>
            </a:r>
            <a:r>
              <a:rPr lang="ja-JP" altLang="en-US" sz="1600" b="1" dirty="0"/>
              <a:t>業種別ガイドラインの遵守を</a:t>
            </a:r>
            <a:r>
              <a:rPr lang="ja-JP" altLang="en-US" sz="1600" b="1" dirty="0" smtClean="0"/>
              <a:t>徹底　　○利用者に対し２時間程度以内での利用を要請</a:t>
            </a:r>
            <a:endParaRPr lang="en-US" altLang="ja-JP" sz="1600" b="1" dirty="0" smtClean="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a:t>
            </a:r>
            <a:endParaRPr lang="en-US" altLang="ja-JP" sz="1600" b="1" dirty="0"/>
          </a:p>
          <a:p>
            <a:pPr lvl="0">
              <a:lnSpc>
                <a:spcPts val="1700"/>
              </a:lnSpc>
              <a:defRPr/>
            </a:pPr>
            <a:endParaRPr lang="en-US" altLang="ja-JP" sz="1400" b="1" dirty="0">
              <a:solidFill>
                <a:srgbClr val="00B0F0"/>
              </a:solidFill>
            </a:endParaRPr>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929175171"/>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正方形/長方形 6"/>
          <p:cNvSpPr/>
          <p:nvPr/>
        </p:nvSpPr>
        <p:spPr>
          <a:xfrm>
            <a:off x="3393625" y="796756"/>
            <a:ext cx="4681429" cy="387286"/>
          </a:xfrm>
          <a:prstGeom prst="rect">
            <a:avLst/>
          </a:prstGeom>
        </p:spPr>
        <p:txBody>
          <a:bodyPr wrap="squar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条の６第１項に基づく）</a:t>
            </a:r>
            <a:endParaRPr lang="ja-JP" altLang="en-US" sz="1600" u="sng" dirty="0"/>
          </a:p>
        </p:txBody>
      </p:sp>
    </p:spTree>
    <p:extLst>
      <p:ext uri="{BB962C8B-B14F-4D97-AF65-F5344CB8AC3E}">
        <p14:creationId xmlns:p14="http://schemas.microsoft.com/office/powerpoint/2010/main" val="84812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776781732"/>
              </p:ext>
            </p:extLst>
          </p:nvPr>
        </p:nvGraphicFramePr>
        <p:xfrm>
          <a:off x="514472" y="1177582"/>
          <a:ext cx="11266211" cy="4932796"/>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408339">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97721">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b="1" u="none" strike="noStrike" dirty="0" smtClean="0">
                          <a:solidFill>
                            <a:schemeClr val="tx1"/>
                          </a:solidFill>
                          <a:effectLst/>
                        </a:rPr>
                        <a:t>イベント開催時は、</a:t>
                      </a:r>
                      <a:endParaRPr lang="en-US" altLang="ja-JP" sz="1600" b="1" u="none" strike="noStrike" dirty="0" smtClean="0">
                        <a:solidFill>
                          <a:schemeClr val="tx1"/>
                        </a:solidFill>
                        <a:effectLst/>
                      </a:endParaRPr>
                    </a:p>
                    <a:p>
                      <a:pPr algn="l" fontAlgn="ctr"/>
                      <a:r>
                        <a:rPr lang="ja-JP" altLang="en-US" sz="1600" b="1" u="none" strike="noStrike" dirty="0" smtClean="0">
                          <a:solidFill>
                            <a:schemeClr val="tx1"/>
                          </a:solidFill>
                          <a:effectLst/>
                        </a:rPr>
                        <a:t>　イベント開催制限と同じ</a:t>
                      </a:r>
                      <a:r>
                        <a:rPr lang="ja-JP" altLang="en-US" sz="1200" b="0" u="none" strike="noStrike" dirty="0" smtClean="0">
                          <a:solidFill>
                            <a:schemeClr val="tx1"/>
                          </a:solidFill>
                          <a:effectLst/>
                        </a:rPr>
                        <a:t>（法第</a:t>
                      </a:r>
                      <a:r>
                        <a:rPr lang="en-US" altLang="ja-JP" sz="1200" b="0" u="none" strike="noStrike" dirty="0" smtClean="0">
                          <a:solidFill>
                            <a:schemeClr val="tx1"/>
                          </a:solidFill>
                          <a:effectLst/>
                        </a:rPr>
                        <a:t>24</a:t>
                      </a:r>
                      <a:r>
                        <a:rPr lang="ja-JP" altLang="en-US" sz="1200" b="0" u="none" strike="noStrike" dirty="0" smtClean="0">
                          <a:solidFill>
                            <a:schemeClr val="tx1"/>
                          </a:solidFill>
                          <a:effectLst/>
                        </a:rPr>
                        <a:t>条第９項）</a:t>
                      </a:r>
                      <a:endParaRPr lang="en-US" altLang="ja-JP" sz="1600" b="1"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ja-JP" altLang="en-US" sz="1600" b="1" dirty="0" smtClean="0">
                          <a:solidFill>
                            <a:schemeClr val="tx1"/>
                          </a:solidFill>
                        </a:rPr>
                        <a:t>（</a:t>
                      </a:r>
                      <a:r>
                        <a:rPr kumimoji="1" lang="en-US" altLang="ja-JP" sz="1600" b="1" dirty="0" smtClean="0">
                          <a:solidFill>
                            <a:schemeClr val="tx1"/>
                          </a:solidFill>
                        </a:rPr>
                        <a:t>1000</a:t>
                      </a:r>
                      <a:r>
                        <a:rPr kumimoji="1" lang="ja-JP" altLang="en-US" sz="1600" b="1" dirty="0" smtClean="0">
                          <a:solidFill>
                            <a:schemeClr val="tx1"/>
                          </a:solidFill>
                        </a:rPr>
                        <a:t>㎡超の施設に要請）</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a:t>
                      </a:r>
                      <a:r>
                        <a:rPr kumimoji="1" lang="ja-JP" altLang="en-US" sz="1600" b="1" u="none" strike="noStrike" kern="1200" smtClean="0">
                          <a:solidFill>
                            <a:schemeClr val="tx1"/>
                          </a:solidFill>
                          <a:effectLst/>
                        </a:rPr>
                        <a:t>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177192540"/>
                  </a:ext>
                </a:extLst>
              </a:tr>
              <a:tr h="559558">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600501">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614150">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322771">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829756">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6200229"/>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3614872" y="685624"/>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spTree>
    <p:extLst>
      <p:ext uri="{BB962C8B-B14F-4D97-AF65-F5344CB8AC3E}">
        <p14:creationId xmlns:p14="http://schemas.microsoft.com/office/powerpoint/2010/main" val="418386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本日</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1/25(</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火</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は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1/29(</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a:t>
            </a:r>
            <a:r>
              <a:rPr lang="en-US" altLang="ja-JP" sz="2200" b="1" noProof="0" dirty="0" smtClean="0">
                <a:latin typeface="游ゴシック" panose="020F0502020204030204"/>
                <a:ea typeface="游ゴシック" panose="020B0400000000000000" pitchFamily="50" charset="-128"/>
              </a:rPr>
              <a:t>1</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（日）は ９時</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B0F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9404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7897</TotalTime>
  <Words>2753</Words>
  <Application>Microsoft Office PowerPoint</Application>
  <PresentationFormat>ワイド画面</PresentationFormat>
  <Paragraphs>255</Paragraphs>
  <Slides>9</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542</cp:revision>
  <cp:lastPrinted>2022-01-25T05:10:46Z</cp:lastPrinted>
  <dcterms:created xsi:type="dcterms:W3CDTF">2020-04-06T02:06:27Z</dcterms:created>
  <dcterms:modified xsi:type="dcterms:W3CDTF">2022-01-25T08:39:33Z</dcterms:modified>
</cp:coreProperties>
</file>