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93" r:id="rId4"/>
    <p:sldId id="294" r:id="rId5"/>
    <p:sldId id="299" r:id="rId6"/>
    <p:sldId id="300" r:id="rId7"/>
    <p:sldId id="295" r:id="rId8"/>
    <p:sldId id="298"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8510" autoAdjust="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2021/10/21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592744"/>
          </a:xfrm>
          <a:prstGeom prst="rect">
            <a:avLst/>
          </a:prstGeom>
          <a:noFill/>
          <a:ln w="28575">
            <a:noFill/>
          </a:ln>
        </p:spPr>
        <p:txBody>
          <a:bodyPr wrap="square" rtlCol="0">
            <a:spAutoFit/>
          </a:bodyPr>
          <a:lstStyle/>
          <a:p>
            <a:pPr marL="0" marR="0" lvl="0" indent="0" algn="l" defTabSz="914400" rtl="0" eaLnBrk="1" fontAlgn="auto" latinLnBrk="0" hangingPunct="1">
              <a:lnSpc>
                <a:spcPts val="39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9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en-US" altLang="ja-JP" sz="2000" b="1" u="sng" noProof="0" dirty="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25</a:t>
            </a:r>
            <a:r>
              <a:rPr lang="ja-JP" altLang="en-US" sz="2000" b="1" u="sng" dirty="0" smtClean="0">
                <a:latin typeface="游ゴシック" panose="020F0502020204030204"/>
                <a:ea typeface="游ゴシック" panose="020B0400000000000000" pitchFamily="50" charset="-128"/>
              </a:rPr>
              <a:t>日～</a:t>
            </a:r>
            <a:r>
              <a:rPr lang="en-US" altLang="ja-JP" sz="2000" b="1" u="sng" dirty="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30</a:t>
            </a:r>
            <a:r>
              <a:rPr lang="ja-JP" altLang="en-US" sz="2000" b="1" u="sng" dirty="0" smtClean="0">
                <a:latin typeface="游ゴシック" panose="020F0502020204030204"/>
                <a:ea typeface="游ゴシック" panose="020B0400000000000000" pitchFamily="50" charset="-128"/>
              </a:rPr>
              <a:t>日</a:t>
            </a:r>
            <a:r>
              <a:rPr lang="ja-JP" altLang="en-US" b="1" u="sng" dirty="0">
                <a:latin typeface="游ゴシック" panose="020F0502020204030204"/>
                <a:ea typeface="游ゴシック" panose="020B0400000000000000" pitchFamily="50" charset="-128"/>
              </a:rPr>
              <a:t>（</a:t>
            </a:r>
            <a:r>
              <a:rPr lang="ja-JP" altLang="en-US" b="1" u="sng" spc="-70" dirty="0" smtClean="0">
                <a:latin typeface="游ゴシック" panose="020F0502020204030204"/>
                <a:ea typeface="游ゴシック" panose="020B0400000000000000" pitchFamily="50" charset="-128"/>
              </a:rPr>
              <a:t>ただし、今後の感染状況に応じて要請内容の変更を判断</a:t>
            </a:r>
            <a:r>
              <a:rPr lang="ja-JP" altLang="en-US" b="1" u="sng" dirty="0" smtClean="0">
                <a:latin typeface="游ゴシック" panose="020F0502020204030204"/>
                <a:ea typeface="游ゴシック" panose="020B0400000000000000" pitchFamily="50" charset="-128"/>
              </a:rPr>
              <a:t>）</a:t>
            </a:r>
            <a:r>
              <a:rPr lang="ja-JP" altLang="en-US"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9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4335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694681"/>
            <a:ext cx="11614429" cy="33326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18547" y="2886540"/>
            <a:ext cx="11904624" cy="3631763"/>
          </a:xfrm>
          <a:prstGeom prst="rect">
            <a:avLst/>
          </a:prstGeom>
        </p:spPr>
        <p:txBody>
          <a:bodyPr wrap="square">
            <a:spAutoFit/>
          </a:bodyPr>
          <a:lstStyle/>
          <a:p>
            <a:pPr lvl="0">
              <a:lnSpc>
                <a:spcPts val="2700"/>
              </a:lnSpc>
              <a:defRPr/>
            </a:pPr>
            <a:r>
              <a:rPr lang="ja-JP" altLang="en-US" sz="2000" dirty="0" smtClean="0"/>
              <a:t>○</a:t>
            </a:r>
            <a:r>
              <a:rPr lang="ja-JP" altLang="en-US" sz="2000" dirty="0"/>
              <a:t>　</a:t>
            </a:r>
            <a:r>
              <a:rPr lang="ja-JP" altLang="en-US" sz="2000" b="1" dirty="0" smtClean="0"/>
              <a:t>感染</a:t>
            </a:r>
            <a:r>
              <a:rPr lang="ja-JP" altLang="en-US" sz="2000" b="1" dirty="0"/>
              <a:t>防止</a:t>
            </a:r>
            <a:r>
              <a:rPr lang="ja-JP" altLang="en-US" sz="2000" b="1" dirty="0" smtClean="0"/>
              <a:t>対策（３密の回避、マスク</a:t>
            </a:r>
            <a:r>
              <a:rPr lang="ja-JP" altLang="en-US" sz="2000" b="1" dirty="0"/>
              <a:t>着用、手洗い、こまめな</a:t>
            </a:r>
            <a:r>
              <a:rPr lang="ja-JP" altLang="en-US" sz="2000" b="1" dirty="0" smtClean="0"/>
              <a:t>換気</a:t>
            </a:r>
            <a:r>
              <a:rPr lang="ja-JP" altLang="en-US" sz="2000" b="1" dirty="0"/>
              <a:t>等</a:t>
            </a:r>
            <a:r>
              <a:rPr lang="ja-JP" altLang="en-US" sz="2000" b="1" dirty="0" smtClean="0"/>
              <a:t>）の</a:t>
            </a:r>
            <a:r>
              <a:rPr lang="ja-JP" altLang="en-US" sz="2000" b="1" dirty="0"/>
              <a:t>徹底</a:t>
            </a:r>
            <a:endParaRPr lang="en-US" altLang="ja-JP" sz="2000" b="1" dirty="0" smtClean="0"/>
          </a:p>
          <a:p>
            <a:pPr lvl="0">
              <a:lnSpc>
                <a:spcPts val="2700"/>
              </a:lnSpc>
              <a:defRPr/>
            </a:pPr>
            <a:endParaRPr lang="en-US" altLang="ja-JP" sz="2000" b="1" dirty="0"/>
          </a:p>
          <a:p>
            <a:pPr lvl="0">
              <a:lnSpc>
                <a:spcPts val="2700"/>
              </a:lnSpc>
              <a:defRPr/>
            </a:pPr>
            <a:r>
              <a:rPr lang="ja-JP" altLang="en-US" sz="2000" b="1" dirty="0" smtClean="0"/>
              <a:t>○　</a:t>
            </a:r>
            <a:r>
              <a:rPr lang="ja-JP" altLang="en-US" sz="2000" b="1" dirty="0"/>
              <a:t>会食</a:t>
            </a:r>
            <a:r>
              <a:rPr lang="ja-JP" altLang="en-US" sz="2000" b="1" dirty="0" smtClean="0"/>
              <a:t>を行う際は、４ルールに留意すること</a:t>
            </a:r>
            <a:endParaRPr lang="en-US" altLang="ja-JP" sz="2000" b="1" dirty="0" smtClean="0"/>
          </a:p>
          <a:p>
            <a:pPr lvl="0">
              <a:lnSpc>
                <a:spcPts val="2700"/>
              </a:lnSpc>
              <a:defRPr/>
            </a:pPr>
            <a:r>
              <a:rPr lang="ja-JP" altLang="en-US" sz="2000" b="1" dirty="0"/>
              <a:t>　</a:t>
            </a:r>
            <a:r>
              <a:rPr lang="ja-JP" altLang="en-US" sz="2000" b="1" dirty="0" smtClean="0"/>
              <a:t>　　・同一テーブル４人</a:t>
            </a:r>
            <a:r>
              <a:rPr lang="ja-JP" altLang="en-US" sz="2000" b="1" dirty="0"/>
              <a:t>以内</a:t>
            </a:r>
            <a:r>
              <a:rPr lang="en-US" altLang="ja-JP" sz="1200" b="1" dirty="0" smtClean="0"/>
              <a:t>※</a:t>
            </a:r>
            <a:r>
              <a:rPr lang="ja-JP" altLang="en-US" sz="1200" b="1" dirty="0" smtClean="0"/>
              <a:t>１</a:t>
            </a:r>
            <a:r>
              <a:rPr lang="ja-JP" altLang="en-US" sz="2000" b="1" dirty="0"/>
              <a:t>　</a:t>
            </a:r>
            <a:r>
              <a:rPr lang="ja-JP" altLang="en-US" sz="2000" b="1" dirty="0" smtClean="0"/>
              <a:t>　　　　　　   ・２時間程度</a:t>
            </a:r>
            <a:r>
              <a:rPr lang="ja-JP" altLang="en-US" sz="2000" b="1" dirty="0"/>
              <a:t>以内</a:t>
            </a:r>
            <a:r>
              <a:rPr lang="ja-JP" altLang="en-US" sz="2000" b="1" dirty="0" smtClean="0"/>
              <a:t>での飲食</a:t>
            </a:r>
            <a:endParaRPr lang="en-US" altLang="ja-JP" sz="2000" b="1" dirty="0" smtClean="0"/>
          </a:p>
          <a:p>
            <a:pPr lvl="0">
              <a:lnSpc>
                <a:spcPts val="2700"/>
              </a:lnSpc>
              <a:defRPr/>
            </a:pPr>
            <a:r>
              <a:rPr lang="ja-JP" altLang="en-US" sz="2000" b="1" dirty="0"/>
              <a:t>　</a:t>
            </a:r>
            <a:r>
              <a:rPr lang="ja-JP" altLang="en-US" sz="2000" b="1" dirty="0" smtClean="0"/>
              <a:t>　　・ゴールドステッカー認証店舗を推奨　　　・マスク会食</a:t>
            </a:r>
            <a:r>
              <a:rPr lang="en-US" altLang="ja-JP" sz="1200" b="1" dirty="0" smtClean="0"/>
              <a:t>※</a:t>
            </a:r>
            <a:r>
              <a:rPr lang="ja-JP" altLang="en-US" sz="1200" b="1" dirty="0" smtClean="0"/>
              <a:t>２</a:t>
            </a:r>
            <a:r>
              <a:rPr lang="ja-JP" altLang="en-US" sz="2000" b="1" dirty="0" smtClean="0"/>
              <a:t>の徹底</a:t>
            </a:r>
            <a:endParaRPr lang="en-US" altLang="ja-JP" sz="2000" b="1" dirty="0" smtClean="0"/>
          </a:p>
          <a:p>
            <a:pPr lvl="0">
              <a:lnSpc>
                <a:spcPts val="2200"/>
              </a:lnSpc>
              <a:defRPr/>
            </a:pPr>
            <a:r>
              <a:rPr lang="ja-JP" altLang="en-US" sz="1600" b="1" dirty="0"/>
              <a:t>　</a:t>
            </a:r>
            <a:r>
              <a:rPr lang="ja-JP" altLang="en-US" sz="1600" b="1" dirty="0" smtClean="0"/>
              <a:t>　</a:t>
            </a:r>
            <a:r>
              <a:rPr lang="ja-JP" altLang="en-US" sz="1400" spc="-150" dirty="0" smtClean="0"/>
              <a:t>　　  </a:t>
            </a:r>
            <a:r>
              <a:rPr lang="en-US" altLang="ja-JP" sz="1400" spc="-150" dirty="0" smtClean="0"/>
              <a:t>※</a:t>
            </a:r>
            <a:r>
              <a:rPr lang="ja-JP" altLang="en-US" sz="1400" spc="-150" dirty="0"/>
              <a:t>１　</a:t>
            </a:r>
            <a:r>
              <a:rPr lang="ja-JP" altLang="en-US" sz="1400" dirty="0"/>
              <a:t>同居家族や乳幼児・子ども、高齢者・</a:t>
            </a:r>
            <a:r>
              <a:rPr lang="ja-JP" altLang="en-US" sz="1400" dirty="0" err="1"/>
              <a:t>障がい</a:t>
            </a:r>
            <a:r>
              <a:rPr lang="ja-JP" altLang="en-US" sz="1400" dirty="0"/>
              <a:t>者の介助者などはこの限りではない</a:t>
            </a:r>
            <a:endParaRPr lang="en-US" altLang="ja-JP" sz="1400" dirty="0"/>
          </a:p>
          <a:p>
            <a:pPr lvl="0">
              <a:lnSpc>
                <a:spcPts val="1900"/>
              </a:lnSpc>
              <a:defRPr/>
            </a:pPr>
            <a:r>
              <a:rPr lang="ja-JP" altLang="en-US" sz="1400" spc="-150" dirty="0" smtClean="0"/>
              <a:t>　　　　　</a:t>
            </a:r>
            <a:r>
              <a:rPr lang="en-US" altLang="ja-JP" sz="1400" spc="-150" dirty="0" smtClean="0"/>
              <a:t>※</a:t>
            </a:r>
            <a:r>
              <a:rPr lang="ja-JP" altLang="en-US" sz="1400" spc="-150" dirty="0"/>
              <a:t>２　疾患等によりマスクの着用が困難な場合などはこの限りでない</a:t>
            </a:r>
            <a:endParaRPr lang="en-US" altLang="ja-JP" sz="1400" b="1" spc="-150" dirty="0"/>
          </a:p>
          <a:p>
            <a:pPr lvl="0">
              <a:lnSpc>
                <a:spcPts val="2700"/>
              </a:lnSpc>
              <a:defRPr/>
            </a:pPr>
            <a:endParaRPr lang="en-US" altLang="ja-JP" sz="2000" b="1" dirty="0" smtClean="0"/>
          </a:p>
          <a:p>
            <a:pPr>
              <a:lnSpc>
                <a:spcPts val="2700"/>
              </a:lnSpc>
              <a:defRPr/>
            </a:pPr>
            <a:r>
              <a:rPr lang="ja-JP" altLang="en-US" sz="2000" b="1" dirty="0" smtClean="0"/>
              <a:t>○　</a:t>
            </a:r>
            <a:r>
              <a:rPr lang="ja-JP" altLang="en-US" sz="2000" b="1" dirty="0" smtClean="0">
                <a:latin typeface="游ゴシック" panose="020B0400000000000000" pitchFamily="50" charset="-128"/>
              </a:rPr>
              <a:t>ハロウィン</a:t>
            </a:r>
            <a:r>
              <a:rPr lang="ja-JP" altLang="en-US" sz="2000" b="1" dirty="0">
                <a:latin typeface="游ゴシック" panose="020B0400000000000000" pitchFamily="50" charset="-128"/>
              </a:rPr>
              <a:t>等</a:t>
            </a:r>
            <a:r>
              <a:rPr lang="ja-JP" altLang="en-US" sz="2000" b="1" dirty="0" smtClean="0">
                <a:latin typeface="游ゴシック" panose="020B0400000000000000" pitchFamily="50" charset="-128"/>
              </a:rPr>
              <a:t>の主催者</a:t>
            </a:r>
            <a:r>
              <a:rPr lang="ja-JP" altLang="en-US" sz="2000" b="1" dirty="0">
                <a:latin typeface="游ゴシック" panose="020B0400000000000000" pitchFamily="50" charset="-128"/>
              </a:rPr>
              <a:t>が</a:t>
            </a:r>
            <a:r>
              <a:rPr lang="ja-JP" altLang="en-US" sz="2000" b="1" dirty="0" smtClean="0">
                <a:latin typeface="游ゴシック" panose="020B0400000000000000" pitchFamily="50" charset="-128"/>
              </a:rPr>
              <a:t>いない</a:t>
            </a:r>
            <a:r>
              <a:rPr lang="ja-JP" altLang="en-US" sz="2000" b="1" dirty="0">
                <a:latin typeface="游ゴシック" panose="020B0400000000000000" pitchFamily="50" charset="-128"/>
              </a:rPr>
              <a:t>集まり</a:t>
            </a:r>
            <a:r>
              <a:rPr lang="ja-JP" altLang="en-US" sz="2000" b="1" dirty="0" smtClean="0">
                <a:latin typeface="游ゴシック" panose="020B0400000000000000" pitchFamily="50" charset="-128"/>
              </a:rPr>
              <a:t>への参加</a:t>
            </a:r>
            <a:r>
              <a:rPr lang="ja-JP" altLang="en-US" sz="2000" b="1" dirty="0">
                <a:latin typeface="游ゴシック" panose="020B0400000000000000" pitchFamily="50" charset="-128"/>
              </a:rPr>
              <a:t>を</a:t>
            </a:r>
            <a:r>
              <a:rPr lang="ja-JP" altLang="en-US" sz="2000" b="1" dirty="0" smtClean="0">
                <a:latin typeface="游ゴシック" panose="020B0400000000000000" pitchFamily="50" charset="-128"/>
              </a:rPr>
              <a:t>控える</a:t>
            </a:r>
            <a:r>
              <a:rPr lang="ja-JP" altLang="en-US" sz="2000" b="1" dirty="0">
                <a:latin typeface="游ゴシック" panose="020B0400000000000000" pitchFamily="50" charset="-128"/>
              </a:rPr>
              <a:t>こと</a:t>
            </a:r>
            <a:endParaRPr lang="en-US" altLang="ja-JP" sz="2000" b="1" dirty="0">
              <a:latin typeface="游ゴシック" panose="020B0400000000000000" pitchFamily="50" charset="-128"/>
            </a:endParaRPr>
          </a:p>
          <a:p>
            <a:pPr>
              <a:lnSpc>
                <a:spcPts val="2700"/>
              </a:lnSpc>
              <a:defRPr/>
            </a:pPr>
            <a:endParaRPr lang="en-US" altLang="ja-JP" sz="1400" dirty="0" smtClean="0"/>
          </a:p>
          <a:p>
            <a:pPr lvl="0">
              <a:lnSpc>
                <a:spcPts val="1900"/>
              </a:lnSpc>
              <a:defRPr/>
            </a:pPr>
            <a:r>
              <a:rPr lang="ja-JP" altLang="en-US" sz="2000" dirty="0" smtClean="0"/>
              <a:t>　　</a:t>
            </a:r>
            <a:endParaRPr lang="en-US" altLang="ja-JP" sz="2000" spc="-150"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1977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277684" y="675555"/>
            <a:ext cx="11502118" cy="23216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638247"/>
            <a:ext cx="12165612" cy="3801041"/>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a:p>
          <a:p>
            <a:pPr>
              <a:defRPr/>
            </a:pPr>
            <a:endParaRPr lang="en-US" altLang="ja-JP" sz="1100" b="1" dirty="0"/>
          </a:p>
          <a:p>
            <a:pPr>
              <a:defRPr/>
            </a:pPr>
            <a:r>
              <a:rPr lang="ja-JP" altLang="en-US" sz="2000" b="1" dirty="0" smtClean="0"/>
              <a:t>○　学生に対し、ハロウィン等の主催者がいない集まりへの参加は、控えるよう徹底すること</a:t>
            </a:r>
            <a:endParaRPr lang="en-US" altLang="ja-JP" sz="2000" b="1" dirty="0" smtClean="0"/>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374107" y="4935049"/>
            <a:ext cx="11463651" cy="1515800"/>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77684" y="43628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277684" y="4868914"/>
            <a:ext cx="11560074" cy="11208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36610" y="1367461"/>
            <a:ext cx="11728233" cy="5068054"/>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smtClean="0"/>
              <a:t>４</a:t>
            </a:r>
            <a:r>
              <a:rPr lang="ja-JP" altLang="en-US" sz="1400" b="1" dirty="0">
                <a:latin typeface="+mn-ea"/>
              </a:rPr>
              <a:t>　飲食</a:t>
            </a:r>
            <a:r>
              <a:rPr lang="ja-JP" altLang="en-US" sz="1400" b="1" dirty="0" smtClean="0">
                <a:latin typeface="+mn-ea"/>
              </a:rPr>
              <a:t>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を条件とする</a:t>
            </a:r>
            <a:r>
              <a:rPr lang="ja-JP" altLang="en-US" sz="1400" b="1" dirty="0" smtClean="0">
                <a:latin typeface="+mn-ea"/>
              </a:rPr>
              <a:t>。</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endParaRPr lang="en-US" altLang="ja-JP" dirty="0" smtClean="0"/>
          </a:p>
          <a:p>
            <a:pPr>
              <a:lnSpc>
                <a:spcPts val="1500"/>
              </a:lnSpc>
            </a:pP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2215365044"/>
              </p:ext>
            </p:extLst>
          </p:nvPr>
        </p:nvGraphicFramePr>
        <p:xfrm>
          <a:off x="599983" y="1041195"/>
          <a:ext cx="11201485" cy="2147601"/>
        </p:xfrm>
        <a:graphic>
          <a:graphicData uri="http://schemas.openxmlformats.org/drawingml/2006/table">
            <a:tbl>
              <a:tblPr firstRow="1" bandRow="1">
                <a:tableStyleId>{5940675A-B579-460E-94D1-54222C63F5DA}</a:tableStyleId>
              </a:tblPr>
              <a:tblGrid>
                <a:gridCol w="2748524">
                  <a:extLst>
                    <a:ext uri="{9D8B030D-6E8A-4147-A177-3AD203B41FA5}">
                      <a16:colId xmlns:a16="http://schemas.microsoft.com/office/drawing/2014/main" val="357257813"/>
                    </a:ext>
                  </a:extLst>
                </a:gridCol>
                <a:gridCol w="3979572">
                  <a:extLst>
                    <a:ext uri="{9D8B030D-6E8A-4147-A177-3AD203B41FA5}">
                      <a16:colId xmlns:a16="http://schemas.microsoft.com/office/drawing/2014/main" val="958918944"/>
                    </a:ext>
                  </a:extLst>
                </a:gridCol>
                <a:gridCol w="4473389">
                  <a:extLst>
                    <a:ext uri="{9D8B030D-6E8A-4147-A177-3AD203B41FA5}">
                      <a16:colId xmlns:a16="http://schemas.microsoft.com/office/drawing/2014/main" val="2497627986"/>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l"/>
                      <a:r>
                        <a:rPr kumimoji="1" lang="en-US" altLang="ja-JP" sz="1600" b="1" u="sng" dirty="0" smtClean="0">
                          <a:solidFill>
                            <a:schemeClr val="tx1"/>
                          </a:solidFill>
                        </a:rPr>
                        <a:t>【10</a:t>
                      </a:r>
                      <a:r>
                        <a:rPr kumimoji="1" lang="ja-JP" altLang="en-US" sz="1600" b="1" u="sng" dirty="0" smtClean="0">
                          <a:solidFill>
                            <a:schemeClr val="tx1"/>
                          </a:solidFill>
                        </a:rPr>
                        <a:t>月</a:t>
                      </a:r>
                      <a:r>
                        <a:rPr kumimoji="1" lang="en-US" altLang="ja-JP" sz="1600" b="1" u="sng" dirty="0" smtClean="0">
                          <a:solidFill>
                            <a:schemeClr val="tx1"/>
                          </a:solidFill>
                        </a:rPr>
                        <a:t>25</a:t>
                      </a:r>
                      <a:r>
                        <a:rPr kumimoji="1" lang="ja-JP" altLang="en-US" sz="1600" b="1" u="sng" dirty="0" smtClean="0">
                          <a:solidFill>
                            <a:schemeClr val="tx1"/>
                          </a:solidFill>
                        </a:rPr>
                        <a:t>日～</a:t>
                      </a:r>
                      <a:r>
                        <a:rPr kumimoji="1" lang="en-US" altLang="ja-JP" sz="1600" b="1" u="sng" dirty="0" smtClean="0">
                          <a:solidFill>
                            <a:schemeClr val="tx1"/>
                          </a:solidFill>
                        </a:rPr>
                        <a:t>10</a:t>
                      </a:r>
                      <a:r>
                        <a:rPr kumimoji="1" lang="ja-JP" altLang="en-US" sz="1600" b="1" u="sng" dirty="0" smtClean="0">
                          <a:solidFill>
                            <a:schemeClr val="tx1"/>
                          </a:solidFill>
                        </a:rPr>
                        <a:t>月</a:t>
                      </a:r>
                      <a:r>
                        <a:rPr kumimoji="1" lang="en-US" altLang="ja-JP" sz="1600" b="1" u="sng" dirty="0" smtClean="0">
                          <a:solidFill>
                            <a:schemeClr val="tx1"/>
                          </a:solidFill>
                        </a:rPr>
                        <a:t>31</a:t>
                      </a:r>
                      <a:r>
                        <a:rPr kumimoji="1" lang="ja-JP" altLang="en-US" sz="1600" b="1" u="sng" dirty="0" smtClean="0">
                          <a:solidFill>
                            <a:schemeClr val="tx1"/>
                          </a:solidFill>
                        </a:rPr>
                        <a:t>日</a:t>
                      </a:r>
                      <a:r>
                        <a:rPr kumimoji="1" lang="en-US" altLang="ja-JP" sz="1600" b="1" u="sng" dirty="0" smtClean="0">
                          <a:solidFill>
                            <a:schemeClr val="tx1"/>
                          </a:solidFill>
                        </a:rPr>
                        <a:t>】</a:t>
                      </a:r>
                    </a:p>
                    <a:p>
                      <a:pPr algn="l"/>
                      <a:r>
                        <a:rPr kumimoji="1" lang="en-US" altLang="ja-JP" sz="1600" dirty="0" smtClean="0">
                          <a:solidFill>
                            <a:schemeClr val="tx1"/>
                          </a:solidFill>
                        </a:rPr>
                        <a:t>5,000</a:t>
                      </a:r>
                      <a:r>
                        <a:rPr kumimoji="1" lang="ja-JP" altLang="en-US" sz="1600" dirty="0" smtClean="0">
                          <a:solidFill>
                            <a:schemeClr val="tx1"/>
                          </a:solidFill>
                        </a:rPr>
                        <a:t>人</a:t>
                      </a:r>
                      <a:r>
                        <a:rPr kumimoji="1" lang="ja-JP" altLang="en-US" sz="1600" b="0" dirty="0" smtClean="0">
                          <a:solidFill>
                            <a:schemeClr val="tx1"/>
                          </a:solidFill>
                        </a:rPr>
                        <a:t>又は収容定員</a:t>
                      </a:r>
                      <a:r>
                        <a:rPr kumimoji="1" lang="en-US" altLang="ja-JP" sz="1600" b="0" dirty="0" smtClean="0">
                          <a:solidFill>
                            <a:schemeClr val="tx1"/>
                          </a:solidFill>
                        </a:rPr>
                        <a:t>50</a:t>
                      </a:r>
                      <a:r>
                        <a:rPr kumimoji="1" lang="ja-JP" altLang="en-US" sz="1600" b="0" dirty="0" smtClean="0">
                          <a:solidFill>
                            <a:schemeClr val="tx1"/>
                          </a:solidFill>
                        </a:rPr>
                        <a:t>％以内</a:t>
                      </a:r>
                      <a:r>
                        <a:rPr kumimoji="1" lang="ja-JP" altLang="en-US" sz="1600" b="1" u="sng" dirty="0" smtClean="0">
                          <a:solidFill>
                            <a:schemeClr val="tx1"/>
                          </a:solidFill>
                        </a:rPr>
                        <a:t>（≦</a:t>
                      </a:r>
                      <a:r>
                        <a:rPr kumimoji="1" lang="en-US" altLang="ja-JP" sz="1600" b="1" u="sng" dirty="0" smtClean="0">
                          <a:solidFill>
                            <a:schemeClr val="tx1"/>
                          </a:solidFill>
                        </a:rPr>
                        <a:t>10,000</a:t>
                      </a:r>
                      <a:r>
                        <a:rPr kumimoji="1" lang="ja-JP" altLang="en-US" sz="1600" b="1" u="sng" dirty="0" smtClean="0">
                          <a:solidFill>
                            <a:schemeClr val="tx1"/>
                          </a:solidFill>
                        </a:rPr>
                        <a:t>人）</a:t>
                      </a:r>
                      <a:r>
                        <a:rPr kumimoji="1" lang="ja-JP" altLang="en-US" sz="1600" b="0" dirty="0" smtClean="0">
                          <a:solidFill>
                            <a:schemeClr val="tx1"/>
                          </a:solidFill>
                        </a:rPr>
                        <a:t>のいずれか大きい方</a:t>
                      </a:r>
                      <a:endParaRPr kumimoji="1" lang="en-US" altLang="ja-JP" sz="1600" b="0" dirty="0" smtClean="0">
                        <a:solidFill>
                          <a:schemeClr val="tx1"/>
                        </a:solidFill>
                      </a:endParaRPr>
                    </a:p>
                    <a:p>
                      <a:pPr algn="l"/>
                      <a:endParaRPr kumimoji="1" lang="en-US" altLang="ja-JP" sz="1600" b="0" dirty="0" smtClean="0">
                        <a:solidFill>
                          <a:schemeClr val="tx1"/>
                        </a:solidFill>
                      </a:endParaRPr>
                    </a:p>
                    <a:p>
                      <a:pPr algn="l"/>
                      <a:r>
                        <a:rPr kumimoji="1" lang="en-US" altLang="ja-JP" sz="1600" b="1" u="sng" dirty="0" smtClean="0">
                          <a:solidFill>
                            <a:schemeClr val="tx1"/>
                          </a:solidFill>
                        </a:rPr>
                        <a:t>【11</a:t>
                      </a:r>
                      <a:r>
                        <a:rPr kumimoji="1" lang="ja-JP" altLang="en-US" sz="1600" b="1" u="sng" dirty="0" smtClean="0">
                          <a:solidFill>
                            <a:schemeClr val="tx1"/>
                          </a:solidFill>
                        </a:rPr>
                        <a:t>月１日～</a:t>
                      </a:r>
                      <a:r>
                        <a:rPr kumimoji="1" lang="en-US" altLang="ja-JP" sz="1600" b="1" u="sng" dirty="0" smtClean="0">
                          <a:solidFill>
                            <a:schemeClr val="tx1"/>
                          </a:solidFill>
                        </a:rPr>
                        <a:t>11</a:t>
                      </a:r>
                      <a:r>
                        <a:rPr kumimoji="1" lang="ja-JP" altLang="en-US" sz="1600" b="1" u="sng" dirty="0" smtClean="0">
                          <a:solidFill>
                            <a:schemeClr val="tx1"/>
                          </a:solidFill>
                        </a:rPr>
                        <a:t>月</a:t>
                      </a:r>
                      <a:r>
                        <a:rPr kumimoji="1" lang="en-US" altLang="ja-JP" sz="1600" b="1" u="sng" dirty="0" smtClean="0">
                          <a:solidFill>
                            <a:schemeClr val="tx1"/>
                          </a:solidFill>
                        </a:rPr>
                        <a:t>30</a:t>
                      </a:r>
                      <a:r>
                        <a:rPr kumimoji="1" lang="ja-JP" altLang="en-US" sz="1600" b="1" u="sng" dirty="0" smtClean="0">
                          <a:solidFill>
                            <a:schemeClr val="tx1"/>
                          </a:solidFill>
                        </a:rPr>
                        <a:t>日</a:t>
                      </a:r>
                      <a:r>
                        <a:rPr kumimoji="1" lang="en-US" altLang="ja-JP" sz="1600" b="1" u="sng" dirty="0" smtClean="0">
                          <a:solidFill>
                            <a:schemeClr val="tx1"/>
                          </a:solidFill>
                        </a:rPr>
                        <a:t>】</a:t>
                      </a:r>
                    </a:p>
                    <a:p>
                      <a:pPr algn="l"/>
                      <a:r>
                        <a:rPr kumimoji="1" lang="en-US" altLang="ja-JP" sz="1600" b="0" dirty="0" smtClean="0">
                          <a:solidFill>
                            <a:schemeClr val="tx1"/>
                          </a:solidFill>
                        </a:rPr>
                        <a:t>5,000</a:t>
                      </a:r>
                      <a:r>
                        <a:rPr kumimoji="1" lang="ja-JP" altLang="en-US" sz="1600" b="0" dirty="0" smtClean="0">
                          <a:solidFill>
                            <a:schemeClr val="tx1"/>
                          </a:solidFill>
                        </a:rPr>
                        <a:t>人又は収容定員</a:t>
                      </a:r>
                      <a:r>
                        <a:rPr kumimoji="1" lang="en-US" altLang="ja-JP" sz="1600" b="0" dirty="0" smtClean="0">
                          <a:solidFill>
                            <a:schemeClr val="tx1"/>
                          </a:solidFill>
                        </a:rPr>
                        <a:t>50</a:t>
                      </a:r>
                      <a:r>
                        <a:rPr kumimoji="1" lang="ja-JP" altLang="en-US" sz="1600" b="0" dirty="0" smtClean="0">
                          <a:solidFill>
                            <a:schemeClr val="tx1"/>
                          </a:solidFill>
                        </a:rPr>
                        <a:t>％以内のいずれか大きい方</a:t>
                      </a:r>
                      <a:endParaRPr kumimoji="1" lang="en-US" altLang="ja-JP" sz="1600" b="0" dirty="0" smtClean="0">
                        <a:solidFill>
                          <a:schemeClr val="tx1"/>
                        </a:solidFill>
                      </a:endParaRPr>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85913" y="975409"/>
            <a:ext cx="11629623" cy="54601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383467788"/>
              </p:ext>
            </p:extLst>
          </p:nvPr>
        </p:nvGraphicFramePr>
        <p:xfrm>
          <a:off x="443836" y="942167"/>
          <a:ext cx="11602069" cy="2903220"/>
        </p:xfrm>
        <a:graphic>
          <a:graphicData uri="http://schemas.openxmlformats.org/drawingml/2006/table">
            <a:tbl>
              <a:tblPr firstRow="1" bandRow="1">
                <a:tableStyleId>{5940675A-B579-460E-94D1-54222C63F5DA}</a:tableStyleId>
              </a:tblPr>
              <a:tblGrid>
                <a:gridCol w="4915296">
                  <a:extLst>
                    <a:ext uri="{9D8B030D-6E8A-4147-A177-3AD203B41FA5}">
                      <a16:colId xmlns:a16="http://schemas.microsoft.com/office/drawing/2014/main" val="1129165588"/>
                    </a:ext>
                  </a:extLst>
                </a:gridCol>
                <a:gridCol w="3376902">
                  <a:extLst>
                    <a:ext uri="{9D8B030D-6E8A-4147-A177-3AD203B41FA5}">
                      <a16:colId xmlns:a16="http://schemas.microsoft.com/office/drawing/2014/main" val="2135128828"/>
                    </a:ext>
                  </a:extLst>
                </a:gridCol>
                <a:gridCol w="3309871">
                  <a:extLst>
                    <a:ext uri="{9D8B030D-6E8A-4147-A177-3AD203B41FA5}">
                      <a16:colId xmlns:a16="http://schemas.microsoft.com/office/drawing/2014/main" val="3438338224"/>
                    </a:ext>
                  </a:extLst>
                </a:gridCol>
              </a:tblGrid>
              <a:tr h="350850">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5551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（７ページ参照）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1869495">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ナイトクラブ、インターネットカフェ・マンガ喫茶、カラオケボックス等で、食品衛生法の飲食店営業許可を受けている店舗</a:t>
                      </a:r>
                      <a:endParaRPr kumimoji="1" lang="en-US" altLang="ja-JP" sz="1600" spc="0" baseline="0" dirty="0" smtClean="0">
                        <a:solidFill>
                          <a:schemeClr val="tx1"/>
                        </a:solidFill>
                      </a:endParaRPr>
                    </a:p>
                  </a:txBody>
                  <a:tcPr anchor="ct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（５人以上のグループの場合、テーブ　　</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ルを２つ以上に分けること）</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3" name="正方形/長方形 12"/>
          <p:cNvSpPr/>
          <p:nvPr/>
        </p:nvSpPr>
        <p:spPr>
          <a:xfrm>
            <a:off x="609657" y="4828737"/>
            <a:ext cx="12134348" cy="335989"/>
          </a:xfrm>
          <a:prstGeom prst="rect">
            <a:avLst/>
          </a:prstGeom>
        </p:spPr>
        <p:txBody>
          <a:bodyPr wrap="square">
            <a:spAutoFit/>
          </a:bodyPr>
          <a:lstStyle/>
          <a:p>
            <a:pPr lvl="0">
              <a:lnSpc>
                <a:spcPts val="1900"/>
              </a:lnSpc>
              <a:defRPr/>
            </a:pPr>
            <a:r>
              <a:rPr lang="en-US" altLang="ja-JP" sz="1400" dirty="0" smtClean="0"/>
              <a:t>※</a:t>
            </a:r>
            <a:r>
              <a:rPr lang="ja-JP" altLang="en-US" sz="1400" dirty="0" smtClean="0"/>
              <a:t>　</a:t>
            </a:r>
            <a:r>
              <a:rPr lang="ja-JP" altLang="en-US" sz="1400" dirty="0" smtClean="0">
                <a:solidFill>
                  <a:prstClr val="black"/>
                </a:solidFill>
              </a:rPr>
              <a:t>同居</a:t>
            </a:r>
            <a:r>
              <a:rPr lang="ja-JP" altLang="en-US" sz="1400" dirty="0">
                <a:solidFill>
                  <a:prstClr val="black"/>
                </a:solidFill>
              </a:rPr>
              <a:t>家族や乳幼児・子ども、高齢者・障がい者の介助者などはこの限りでは</a:t>
            </a:r>
            <a:r>
              <a:rPr lang="ja-JP" altLang="en-US" sz="1400" dirty="0" smtClean="0">
                <a:solidFill>
                  <a:prstClr val="black"/>
                </a:solidFill>
              </a:rPr>
              <a:t>ない</a:t>
            </a:r>
            <a:endParaRPr lang="en-US" altLang="ja-JP" sz="1400" dirty="0">
              <a:solidFill>
                <a:prstClr val="black"/>
              </a:solidFill>
            </a:endParaRPr>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0" name="正方形/長方形 9"/>
          <p:cNvSpPr/>
          <p:nvPr/>
        </p:nvSpPr>
        <p:spPr>
          <a:xfrm>
            <a:off x="443836" y="5540619"/>
            <a:ext cx="12134348" cy="900246"/>
          </a:xfrm>
          <a:prstGeom prst="rect">
            <a:avLst/>
          </a:prstGeom>
        </p:spPr>
        <p:txBody>
          <a:bodyPr wrap="square">
            <a:spAutoFit/>
          </a:bodyPr>
          <a:lstStyle/>
          <a:p>
            <a:pPr lvl="0">
              <a:lnSpc>
                <a:spcPts val="2100"/>
              </a:lnSpc>
              <a:defRPr/>
            </a:pPr>
            <a:r>
              <a:rPr lang="en-US" altLang="ja-JP" sz="1600" b="1" dirty="0" smtClean="0"/>
              <a:t>【</a:t>
            </a:r>
            <a:r>
              <a:rPr lang="ja-JP" altLang="en-US" sz="1600" b="1" dirty="0" smtClean="0"/>
              <a:t>全ての飲食店等</a:t>
            </a:r>
            <a:r>
              <a:rPr lang="ja-JP" altLang="en-US" sz="1600" b="1" dirty="0"/>
              <a:t>へ</a:t>
            </a:r>
            <a:r>
              <a:rPr lang="ja-JP" altLang="en-US" sz="1600" b="1" dirty="0" smtClean="0"/>
              <a:t>の要請</a:t>
            </a:r>
            <a:r>
              <a:rPr lang="en-US" altLang="ja-JP" sz="1600" b="1" dirty="0" smtClean="0"/>
              <a:t>】</a:t>
            </a:r>
          </a:p>
          <a:p>
            <a:pPr lvl="0">
              <a:lnSpc>
                <a:spcPts val="2100"/>
              </a:lnSpc>
              <a:defRPr/>
            </a:pPr>
            <a:r>
              <a:rPr lang="ja-JP" altLang="en-US" sz="1600" b="1" dirty="0" smtClean="0"/>
              <a:t>　　○　利用者に対し、２時間程度以内での利用、マスク会食の徹底を求めること</a:t>
            </a:r>
            <a:r>
              <a:rPr lang="ja-JP" altLang="en-US" sz="1600" b="1" dirty="0"/>
              <a:t>　</a:t>
            </a:r>
            <a:r>
              <a:rPr lang="ja-JP" altLang="en-US" sz="1600" b="1" dirty="0" smtClean="0"/>
              <a:t>　</a:t>
            </a:r>
            <a:endParaRPr lang="en-US" altLang="ja-JP" sz="1600" b="1" dirty="0" smtClean="0"/>
          </a:p>
          <a:p>
            <a:pPr lvl="0">
              <a:lnSpc>
                <a:spcPts val="2100"/>
              </a:lnSpc>
              <a:defRPr/>
            </a:pPr>
            <a:r>
              <a:rPr lang="ja-JP" altLang="en-US" sz="1600" b="1" dirty="0" smtClean="0"/>
              <a:t>　　○　カラオケ</a:t>
            </a:r>
            <a:r>
              <a:rPr lang="ja-JP" altLang="en-US" sz="1600" b="1" dirty="0"/>
              <a:t>設備を利用する場合は</a:t>
            </a:r>
            <a:r>
              <a:rPr lang="ja-JP" altLang="en-US" sz="1600" b="1" dirty="0" smtClean="0"/>
              <a:t>、利用者</a:t>
            </a:r>
            <a:r>
              <a:rPr lang="ja-JP" altLang="en-US" sz="1600" b="1" dirty="0"/>
              <a:t>の密を避ける、換気の</a:t>
            </a:r>
            <a:r>
              <a:rPr lang="ja-JP" altLang="en-US" sz="1600" b="1" dirty="0" smtClean="0"/>
              <a:t>確保</a:t>
            </a:r>
            <a:r>
              <a:rPr lang="ja-JP" altLang="en-US" sz="1600" b="1" dirty="0"/>
              <a:t>等、感染対策を徹底する</a:t>
            </a:r>
            <a:r>
              <a:rPr lang="ja-JP" altLang="en-US" sz="1600" b="1" dirty="0" smtClean="0"/>
              <a:t>こと</a:t>
            </a:r>
            <a:endParaRPr lang="en-US" altLang="ja-JP" sz="1400" b="1" dirty="0"/>
          </a:p>
        </p:txBody>
      </p:sp>
      <p:sp>
        <p:nvSpPr>
          <p:cNvPr id="9" name="正方形/長方形 8"/>
          <p:cNvSpPr/>
          <p:nvPr/>
        </p:nvSpPr>
        <p:spPr>
          <a:xfrm>
            <a:off x="443836" y="4021897"/>
            <a:ext cx="12134348" cy="874598"/>
          </a:xfrm>
          <a:prstGeom prst="rect">
            <a:avLst/>
          </a:prstGeom>
        </p:spPr>
        <p:txBody>
          <a:bodyPr wrap="square">
            <a:spAutoFit/>
          </a:bodyPr>
          <a:lstStyle/>
          <a:p>
            <a:pPr lvl="0">
              <a:lnSpc>
                <a:spcPts val="2100"/>
              </a:lnSpc>
              <a:defRPr/>
            </a:pPr>
            <a:r>
              <a:rPr lang="en-US" altLang="ja-JP" sz="1600" b="1" dirty="0" smtClean="0"/>
              <a:t>【</a:t>
            </a:r>
            <a:r>
              <a:rPr lang="ja-JP" altLang="en-US" sz="1600" b="1" dirty="0"/>
              <a:t>結婚式場</a:t>
            </a:r>
            <a:r>
              <a:rPr lang="en-US" altLang="ja-JP" sz="1600" b="1" dirty="0" smtClean="0"/>
              <a:t>】</a:t>
            </a:r>
            <a:endParaRPr lang="en-US" altLang="ja-JP" sz="1600" b="1" dirty="0"/>
          </a:p>
          <a:p>
            <a:pPr lvl="0">
              <a:lnSpc>
                <a:spcPts val="2100"/>
              </a:lnSpc>
              <a:defRPr/>
            </a:pPr>
            <a:r>
              <a:rPr lang="ja-JP" altLang="en-US" sz="1600" b="1" dirty="0" smtClean="0"/>
              <a:t>　同一テーブル４人以内</a:t>
            </a:r>
            <a:r>
              <a:rPr lang="en-US" altLang="ja-JP" sz="1200" b="1" dirty="0" smtClean="0"/>
              <a:t>※</a:t>
            </a:r>
            <a:r>
              <a:rPr lang="ja-JP" altLang="en-US" sz="1200" b="1" dirty="0" smtClean="0"/>
              <a:t>　</a:t>
            </a:r>
            <a:r>
              <a:rPr lang="ja-JP" altLang="en-US" sz="1400" b="1" dirty="0" smtClean="0"/>
              <a:t>（出席者が５人以上の場合、テーブルを２つ以上に分けること）</a:t>
            </a:r>
            <a:endParaRPr lang="en-US" altLang="ja-JP" sz="1400" b="1" dirty="0"/>
          </a:p>
          <a:p>
            <a:pPr lvl="0">
              <a:lnSpc>
                <a:spcPts val="1900"/>
              </a:lnSpc>
              <a:defRPr/>
            </a:pP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343050788"/>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適切な入場整理等（人数管理、人数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制限、誘導等）の実施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848125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4063845769"/>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イベントの開催制限と同じ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　</a:t>
                      </a:r>
                      <a:r>
                        <a:rPr kumimoji="1" lang="ja-JP" altLang="en-US" sz="1600" u="none" strike="noStrike" kern="1200" dirty="0" smtClean="0">
                          <a:solidFill>
                            <a:schemeClr val="tx1"/>
                          </a:solidFill>
                          <a:effectLst/>
                        </a:rPr>
                        <a:t>適切な入場整理等（人</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数管理、人数制限、誘導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41838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1000274"/>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1400" dirty="0">
              <a:latin typeface="UD デジタル 教科書体 NP-B" panose="02020700000000000000" pitchFamily="18" charset="-128"/>
              <a:ea typeface="UD デジタル 教科書体 NP-B" panose="02020700000000000000" pitchFamily="18" charset="-128"/>
            </a:endParaRPr>
          </a:p>
          <a:p>
            <a:endParaRPr lang="en-US" altLang="ja-JP" sz="500"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3481706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基づく</a:t>
            </a:r>
            <a:r>
              <a:rPr kumimoji="1" lang="ja-JP" altLang="en-US" sz="2200" b="0" i="0" u="non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04698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2080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6886</TotalTime>
  <Words>1902</Words>
  <Application>Microsoft Office PowerPoint</Application>
  <PresentationFormat>ワイド画面</PresentationFormat>
  <Paragraphs>194</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馬場　祐二</dc:creator>
  <cp:lastModifiedBy>馬場　祐二</cp:lastModifiedBy>
  <cp:revision>452</cp:revision>
  <cp:lastPrinted>2021-10-21T04:05:58Z</cp:lastPrinted>
  <dcterms:created xsi:type="dcterms:W3CDTF">2020-04-06T02:06:27Z</dcterms:created>
  <dcterms:modified xsi:type="dcterms:W3CDTF">2021-10-21T06:36:48Z</dcterms:modified>
</cp:coreProperties>
</file>