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92" r:id="rId3"/>
    <p:sldId id="283" r:id="rId4"/>
    <p:sldId id="293" r:id="rId5"/>
    <p:sldId id="294" r:id="rId6"/>
    <p:sldId id="280" r:id="rId7"/>
    <p:sldId id="285" r:id="rId8"/>
    <p:sldId id="295" r:id="rId9"/>
    <p:sldId id="296"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2021/9/28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499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4</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0840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2021/9/28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965189"/>
            <a:ext cx="12541718" cy="1327543"/>
          </a:xfrm>
          <a:prstGeom prst="rect">
            <a:avLst/>
          </a:prstGeom>
          <a:noFill/>
          <a:ln w="28575">
            <a:noFill/>
          </a:ln>
        </p:spPr>
        <p:txBody>
          <a:bodyPr wrap="square" rtlCol="0">
            <a:spAutoFit/>
          </a:bodyPr>
          <a:lstStyle/>
          <a:p>
            <a:pPr marL="0" marR="0" lvl="0" indent="0" algn="l" defTabSz="914400" rtl="0" eaLnBrk="1" fontAlgn="auto" latinLnBrk="0" hangingPunct="1">
              <a:lnSpc>
                <a:spcPts val="33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3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en-US" altLang="ja-JP" sz="2000" b="1" u="sng" noProof="0" dirty="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ja-JP" altLang="en-US" sz="2000" b="1" u="sng" dirty="0">
                <a:latin typeface="游ゴシック" panose="020F0502020204030204"/>
                <a:ea typeface="游ゴシック" panose="020B0400000000000000" pitchFamily="50" charset="-128"/>
              </a:rPr>
              <a:t>１</a:t>
            </a:r>
            <a:r>
              <a:rPr lang="ja-JP" altLang="en-US" sz="2000" b="1" u="sng" dirty="0" smtClean="0">
                <a:latin typeface="游ゴシック" panose="020F0502020204030204"/>
                <a:ea typeface="游ゴシック" panose="020B0400000000000000" pitchFamily="50" charset="-128"/>
              </a:rPr>
              <a:t>日～</a:t>
            </a:r>
            <a:r>
              <a:rPr lang="en-US" altLang="ja-JP" sz="2000" b="1" u="sng" dirty="0" smtClean="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sz="1600" b="1" u="sng" dirty="0">
                <a:latin typeface="游ゴシック" panose="020F0502020204030204"/>
                <a:ea typeface="游ゴシック" panose="020B0400000000000000" pitchFamily="50" charset="-128"/>
              </a:rPr>
              <a:t>（</a:t>
            </a:r>
            <a:r>
              <a:rPr lang="ja-JP" altLang="en-US" sz="1600" b="1" u="sng" spc="-70" dirty="0" smtClean="0">
                <a:latin typeface="游ゴシック" panose="020F0502020204030204"/>
                <a:ea typeface="游ゴシック" panose="020B0400000000000000" pitchFamily="50" charset="-128"/>
              </a:rPr>
              <a:t>ただし、今後の感染状況に応じて要請内容を判断</a:t>
            </a:r>
            <a:r>
              <a:rPr lang="ja-JP" altLang="en-US" sz="1600" b="1" u="sng" dirty="0" smtClean="0">
                <a:latin typeface="游ゴシック" panose="020F0502020204030204"/>
                <a:ea typeface="游ゴシック" panose="020B0400000000000000" pitchFamily="50" charset="-128"/>
              </a:rPr>
              <a:t>）</a:t>
            </a:r>
            <a:r>
              <a:rPr lang="ja-JP" altLang="en-US" sz="1600"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3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374865"/>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7" y="2789044"/>
            <a:ext cx="11396447" cy="17958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77528" y="2856274"/>
            <a:ext cx="11404406" cy="3990836"/>
          </a:xfrm>
          <a:prstGeom prst="rect">
            <a:avLst/>
          </a:prstGeom>
        </p:spPr>
        <p:txBody>
          <a:bodyPr wrap="square">
            <a:spAutoFit/>
          </a:bodyPr>
          <a:lstStyle/>
          <a:p>
            <a:pPr>
              <a:lnSpc>
                <a:spcPts val="2700"/>
              </a:lnSpc>
              <a:defRPr/>
            </a:pPr>
            <a:r>
              <a:rPr lang="ja-JP" altLang="en-US" sz="2000" spc="-150" dirty="0"/>
              <a:t>○　</a:t>
            </a:r>
            <a:r>
              <a:rPr lang="ja-JP" altLang="en-US" sz="2000" b="1" spc="-150" dirty="0"/>
              <a:t>混雑している場所や時間を避けて少人数で行動すること</a:t>
            </a:r>
            <a:endParaRPr lang="en-US" altLang="ja-JP" sz="2000" b="1" spc="-150" dirty="0"/>
          </a:p>
          <a:p>
            <a:pPr>
              <a:lnSpc>
                <a:spcPts val="2700"/>
              </a:lnSpc>
              <a:defRPr/>
            </a:pPr>
            <a:endParaRPr lang="en-US" altLang="ja-JP" sz="2000" dirty="0" smtClean="0"/>
          </a:p>
          <a:p>
            <a:pPr>
              <a:lnSpc>
                <a:spcPts val="2700"/>
              </a:lnSpc>
              <a:defRPr/>
            </a:pPr>
            <a:r>
              <a:rPr lang="ja-JP" altLang="en-US" sz="2000" dirty="0" smtClean="0"/>
              <a:t>○　</a:t>
            </a:r>
            <a:r>
              <a:rPr lang="ja-JP" altLang="en-US" sz="2000" b="1" dirty="0" smtClean="0"/>
              <a:t>要請</a:t>
            </a:r>
            <a:r>
              <a:rPr lang="ja-JP" altLang="en-US" sz="2000" b="1" dirty="0"/>
              <a:t>時間以降に営業したりカラオケを提供している飲食店等の利用を厳に控えること</a:t>
            </a:r>
            <a:endParaRPr lang="en-US" altLang="ja-JP" sz="2000" b="1" dirty="0"/>
          </a:p>
          <a:p>
            <a:pPr>
              <a:lnSpc>
                <a:spcPts val="2700"/>
              </a:lnSpc>
              <a:defRPr/>
            </a:pPr>
            <a:endParaRPr lang="en-US" altLang="ja-JP" sz="2000" b="1" dirty="0"/>
          </a:p>
          <a:p>
            <a:pPr lvl="0">
              <a:lnSpc>
                <a:spcPts val="1900"/>
              </a:lnSpc>
              <a:defRPr/>
            </a:pPr>
            <a:r>
              <a:rPr lang="ja-JP" altLang="en-US" sz="2000" dirty="0"/>
              <a:t>○　</a:t>
            </a:r>
            <a:r>
              <a:rPr lang="ja-JP" altLang="en-US" sz="2000" b="1" dirty="0"/>
              <a:t>都道府県間の移動の際は、感染防止対策を</a:t>
            </a:r>
            <a:r>
              <a:rPr lang="ja-JP" altLang="en-US" sz="2000" b="1" dirty="0" smtClean="0"/>
              <a:t>徹底</a:t>
            </a:r>
            <a:endParaRPr lang="en-US" altLang="ja-JP" sz="2000" b="1" dirty="0"/>
          </a:p>
          <a:p>
            <a:pPr lvl="0">
              <a:lnSpc>
                <a:spcPts val="1900"/>
              </a:lnSpc>
              <a:defRPr/>
            </a:pPr>
            <a:r>
              <a:rPr lang="ja-JP" altLang="en-US" sz="1600" dirty="0"/>
              <a:t>　　</a:t>
            </a:r>
            <a:endParaRPr lang="en-US" altLang="ja-JP" sz="2000" b="1" dirty="0" smtClean="0"/>
          </a:p>
          <a:p>
            <a:pPr>
              <a:lnSpc>
                <a:spcPts val="2700"/>
              </a:lnSpc>
              <a:defRPr/>
            </a:pPr>
            <a:r>
              <a:rPr lang="ja-JP" altLang="en-US" sz="2000" b="1" dirty="0" smtClean="0"/>
              <a:t>○</a:t>
            </a:r>
            <a:r>
              <a:rPr lang="ja-JP" altLang="en-US" sz="2000" b="1" dirty="0"/>
              <a:t>　</a:t>
            </a:r>
            <a:r>
              <a:rPr lang="ja-JP" altLang="en-US" sz="2000" dirty="0" smtClean="0"/>
              <a:t>感染防止対策を徹底すること。</a:t>
            </a:r>
            <a:r>
              <a:rPr lang="ja-JP" altLang="ja-JP" sz="2000" dirty="0" smtClean="0">
                <a:cs typeface="ＭＳ Ｐゴシック" panose="020B0600070205080204" pitchFamily="50" charset="-128"/>
              </a:rPr>
              <a:t>重症化</a:t>
            </a:r>
            <a:r>
              <a:rPr lang="ja-JP" altLang="ja-JP" sz="2000" dirty="0">
                <a:cs typeface="ＭＳ Ｐゴシック" panose="020B0600070205080204" pitchFamily="50" charset="-128"/>
              </a:rPr>
              <a:t>リスクが高い</a:t>
            </a:r>
            <a:r>
              <a:rPr lang="en-US" altLang="ja-JP" sz="2000" dirty="0">
                <a:cs typeface="ＭＳ Ｐゴシック" panose="020B0600070205080204" pitchFamily="50" charset="-128"/>
              </a:rPr>
              <a:t>40</a:t>
            </a:r>
            <a:r>
              <a:rPr lang="ja-JP" altLang="ja-JP" sz="2000" dirty="0">
                <a:cs typeface="ＭＳ Ｐゴシック" panose="020B0600070205080204" pitchFamily="50" charset="-128"/>
              </a:rPr>
              <a:t>代・</a:t>
            </a:r>
            <a:r>
              <a:rPr lang="en-US" altLang="ja-JP" sz="2000" dirty="0">
                <a:cs typeface="ＭＳ Ｐゴシック" panose="020B0600070205080204" pitchFamily="50" charset="-128"/>
              </a:rPr>
              <a:t>50</a:t>
            </a:r>
            <a:r>
              <a:rPr lang="ja-JP" altLang="ja-JP" sz="2000" dirty="0">
                <a:cs typeface="ＭＳ Ｐゴシック" panose="020B0600070205080204" pitchFamily="50" charset="-128"/>
              </a:rPr>
              <a:t>代は、特</a:t>
            </a:r>
            <a:r>
              <a:rPr lang="ja-JP" altLang="ja-JP" sz="2000" dirty="0" smtClean="0">
                <a:cs typeface="ＭＳ Ｐゴシック" panose="020B0600070205080204" pitchFamily="50" charset="-128"/>
              </a:rPr>
              <a:t>に</a:t>
            </a:r>
            <a:r>
              <a:rPr lang="ja-JP" altLang="en-US" sz="2000" dirty="0" smtClean="0">
                <a:cs typeface="ＭＳ Ｐゴシック" panose="020B0600070205080204" pitchFamily="50" charset="-128"/>
              </a:rPr>
              <a:t>、</a:t>
            </a:r>
            <a:r>
              <a:rPr lang="ja-JP" altLang="en-US" sz="2000" dirty="0">
                <a:cs typeface="ＭＳ Ｐゴシック" panose="020B0600070205080204" pitchFamily="50" charset="-128"/>
              </a:rPr>
              <a:t>注意</a:t>
            </a:r>
            <a:r>
              <a:rPr lang="ja-JP" altLang="ja-JP" sz="2000" dirty="0" smtClean="0">
                <a:cs typeface="ＭＳ Ｐゴシック" panose="020B0600070205080204" pitchFamily="50" charset="-128"/>
              </a:rPr>
              <a:t>すること</a:t>
            </a:r>
            <a:r>
              <a:rPr lang="en-US" altLang="ja-JP" sz="1400" dirty="0" smtClean="0"/>
              <a:t>            </a:t>
            </a:r>
          </a:p>
          <a:p>
            <a:pPr lvl="0">
              <a:lnSpc>
                <a:spcPts val="1900"/>
              </a:lnSpc>
              <a:defRPr/>
            </a:pPr>
            <a:r>
              <a:rPr lang="ja-JP" altLang="en-US" sz="2000" dirty="0" smtClean="0"/>
              <a:t>　　</a:t>
            </a:r>
            <a:endParaRPr lang="en-US" altLang="ja-JP" sz="2000" spc="-150" dirty="0" smtClean="0"/>
          </a:p>
          <a:p>
            <a:pPr>
              <a:lnSpc>
                <a:spcPts val="1900"/>
              </a:lnSpc>
              <a:defRPr/>
            </a:pPr>
            <a:r>
              <a:rPr lang="ja-JP" altLang="en-US" sz="2000" spc="-150" dirty="0" smtClean="0"/>
              <a:t>○　４人以下</a:t>
            </a:r>
            <a:r>
              <a:rPr lang="en-US" altLang="ja-JP" sz="1400" spc="-150" dirty="0" smtClean="0"/>
              <a:t>※</a:t>
            </a:r>
            <a:r>
              <a:rPr lang="ja-JP" altLang="en-US" sz="1400" spc="-150" dirty="0"/>
              <a:t>１</a:t>
            </a:r>
            <a:r>
              <a:rPr lang="ja-JP" altLang="en-US" sz="2000" spc="-150" dirty="0" smtClean="0"/>
              <a:t>でのマスク会食</a:t>
            </a:r>
            <a:r>
              <a:rPr lang="en-US" altLang="ja-JP" sz="1400" spc="-150" dirty="0" smtClean="0"/>
              <a:t>※</a:t>
            </a:r>
            <a:r>
              <a:rPr lang="ja-JP" altLang="en-US" sz="1400" spc="-150" dirty="0"/>
              <a:t>２</a:t>
            </a:r>
            <a:r>
              <a:rPr lang="ja-JP" altLang="en-US" sz="2000" spc="-150" dirty="0" smtClean="0"/>
              <a:t>の徹底</a:t>
            </a:r>
            <a:endParaRPr lang="en-US" altLang="ja-JP" sz="2000" spc="-150" dirty="0" smtClean="0"/>
          </a:p>
          <a:p>
            <a:pPr>
              <a:lnSpc>
                <a:spcPts val="1900"/>
              </a:lnSpc>
              <a:defRPr/>
            </a:pPr>
            <a:r>
              <a:rPr lang="ja-JP" altLang="en-US" sz="1400" spc="-150" dirty="0" smtClean="0"/>
              <a:t>　　　　</a:t>
            </a:r>
            <a:r>
              <a:rPr lang="en-US" altLang="ja-JP" sz="1400" spc="-150" dirty="0" smtClean="0"/>
              <a:t>※</a:t>
            </a:r>
            <a:r>
              <a:rPr lang="ja-JP" altLang="en-US" sz="1400" spc="-150" dirty="0"/>
              <a:t>１</a:t>
            </a:r>
            <a:r>
              <a:rPr lang="ja-JP" altLang="en-US" sz="1400" spc="-150" dirty="0" smtClean="0"/>
              <a:t>　家族や乳幼児・子ども、高齢者・</a:t>
            </a:r>
            <a:r>
              <a:rPr lang="ja-JP" altLang="en-US" sz="1400" spc="-150" dirty="0" err="1" smtClean="0"/>
              <a:t>障がい</a:t>
            </a:r>
            <a:r>
              <a:rPr lang="ja-JP" altLang="en-US" sz="1400" spc="-150" dirty="0" smtClean="0"/>
              <a:t>者の介助者などはこの限りではない</a:t>
            </a:r>
            <a:endParaRPr lang="en-US" altLang="ja-JP" sz="1400" spc="-150" dirty="0" smtClean="0"/>
          </a:p>
          <a:p>
            <a:pPr>
              <a:lnSpc>
                <a:spcPts val="1900"/>
              </a:lnSpc>
              <a:defRPr/>
            </a:pPr>
            <a:r>
              <a:rPr lang="ja-JP" altLang="en-US" sz="1400" spc="-150" dirty="0"/>
              <a:t>　</a:t>
            </a:r>
            <a:r>
              <a:rPr lang="ja-JP" altLang="en-US" sz="1400" spc="-150" dirty="0" smtClean="0"/>
              <a:t>　　　</a:t>
            </a:r>
            <a:r>
              <a:rPr lang="en-US" altLang="ja-JP" sz="1400" spc="-150" dirty="0" smtClean="0"/>
              <a:t>※</a:t>
            </a:r>
            <a:r>
              <a:rPr lang="ja-JP" altLang="en-US" sz="1400" spc="-150" dirty="0"/>
              <a:t>２</a:t>
            </a:r>
            <a:r>
              <a:rPr lang="ja-JP" altLang="en-US" sz="1400" spc="-150" dirty="0" smtClean="0"/>
              <a:t>　疾患等によりマスクの着用が困難な場合などはこの限りでない</a:t>
            </a:r>
            <a:endParaRPr lang="en-US" altLang="ja-JP" sz="2000" b="1" spc="-150" dirty="0"/>
          </a:p>
          <a:p>
            <a:pPr>
              <a:lnSpc>
                <a:spcPts val="1900"/>
              </a:lnSpc>
              <a:defRPr/>
            </a:pPr>
            <a:endParaRPr lang="en-US" altLang="ja-JP" sz="2000" spc="-150" dirty="0"/>
          </a:p>
          <a:p>
            <a:pPr>
              <a:lnSpc>
                <a:spcPts val="1900"/>
              </a:lnSpc>
              <a:defRPr/>
            </a:pPr>
            <a:r>
              <a:rPr lang="ja-JP" altLang="en-US" sz="2000" spc="-150" dirty="0" smtClean="0"/>
              <a:t>○　テレワーク等、柔軟な働き方を行うこと</a:t>
            </a:r>
            <a:endParaRPr lang="en-US" altLang="ja-JP" sz="1400" dirty="0" smtClean="0"/>
          </a:p>
          <a:p>
            <a:pPr>
              <a:lnSpc>
                <a:spcPts val="1700"/>
              </a:lnSpc>
              <a:defRPr/>
            </a:pPr>
            <a:endParaRPr lang="en-US" altLang="ja-JP" sz="2000" dirty="0" smtClean="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資料２－１</a:t>
            </a:r>
            <a:endParaRPr kumimoji="1" lang="ja-JP" altLang="en-US" sz="2400" b="1" dirty="0"/>
          </a:p>
        </p:txBody>
      </p:sp>
      <p:sp>
        <p:nvSpPr>
          <p:cNvPr id="12" name="テキスト ボックス 11"/>
          <p:cNvSpPr txBox="1"/>
          <p:nvPr/>
        </p:nvSpPr>
        <p:spPr>
          <a:xfrm>
            <a:off x="595510" y="653834"/>
            <a:ext cx="9591671" cy="387286"/>
          </a:xfrm>
          <a:prstGeom prst="rect">
            <a:avLst/>
          </a:prstGeom>
          <a:noFill/>
          <a:ln w="19050">
            <a:noFill/>
          </a:ln>
        </p:spPr>
        <p:txBody>
          <a:bodyPr wrap="square" rtlCol="0">
            <a:spAutoFit/>
          </a:bodyPr>
          <a:lstStyle/>
          <a:p>
            <a:pPr lvl="0">
              <a:lnSpc>
                <a:spcPts val="2300"/>
              </a:lnSpc>
              <a:defRPr/>
            </a:pPr>
            <a:r>
              <a:rPr lang="en-US" altLang="ja-JP" sz="1600" dirty="0" smtClean="0">
                <a:latin typeface="游ゴシック" panose="020F0502020204030204"/>
                <a:ea typeface="游ゴシック" panose="020B0400000000000000" pitchFamily="50" charset="-128"/>
              </a:rPr>
              <a:t>※</a:t>
            </a:r>
            <a:r>
              <a:rPr lang="ja-JP" altLang="en-US" sz="1600" dirty="0" smtClean="0">
                <a:latin typeface="游ゴシック" panose="020F0502020204030204"/>
                <a:ea typeface="游ゴシック" panose="020B0400000000000000" pitchFamily="50" charset="-128"/>
              </a:rPr>
              <a:t>政府対策本部において、大阪府が「緊急事態措置を実施すべき区域」から除外された場合に発効</a:t>
            </a:r>
            <a:endParaRPr kumimoji="1" lang="ja-JP" altLang="en-US" sz="16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16535"/>
            <a:ext cx="11502118" cy="19296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436597" y="967512"/>
            <a:ext cx="12165612" cy="424731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・クラスター発生のリスクがある部活動（特に、合宿や練習試合）</a:t>
            </a:r>
            <a:endParaRPr lang="en-US" altLang="ja-JP" sz="2000" b="1" dirty="0" smtClean="0"/>
          </a:p>
          <a:p>
            <a:pPr>
              <a:lnSpc>
                <a:spcPct val="150000"/>
              </a:lnSpc>
              <a:defRPr/>
            </a:pPr>
            <a:r>
              <a:rPr lang="ja-JP" altLang="en-US" sz="2000" b="1" dirty="0"/>
              <a:t>　</a:t>
            </a:r>
            <a:r>
              <a:rPr lang="ja-JP" altLang="en-US" sz="2000" b="1" dirty="0" smtClean="0"/>
              <a:t>　　・多人数が接触する活動及び前後の会食</a:t>
            </a:r>
            <a:endParaRPr lang="en-US" altLang="ja-JP" sz="2000" b="1" dirty="0" smtClean="0"/>
          </a:p>
          <a:p>
            <a:pPr>
              <a:lnSpc>
                <a:spcPct val="150000"/>
              </a:lnSpc>
              <a:defRPr/>
            </a:pPr>
            <a:r>
              <a:rPr lang="ja-JP" altLang="en-US" sz="2000" b="1" dirty="0"/>
              <a:t>　</a:t>
            </a:r>
            <a:r>
              <a:rPr lang="ja-JP" altLang="en-US" sz="2000" b="1" dirty="0" smtClean="0"/>
              <a:t>　　・旅行や、自宅</a:t>
            </a:r>
            <a:r>
              <a:rPr lang="ja-JP" altLang="en-US" sz="2000" b="1" dirty="0"/>
              <a:t>・</a:t>
            </a:r>
            <a:r>
              <a:rPr lang="ja-JP" altLang="en-US" sz="2000" b="1" dirty="0" smtClean="0"/>
              <a:t>友人宅での飲み会</a:t>
            </a:r>
            <a:endParaRPr lang="en-US" altLang="ja-JP" sz="2000" b="1" dirty="0" smtClean="0"/>
          </a:p>
          <a:p>
            <a:pPr>
              <a:lnSpc>
                <a:spcPct val="150000"/>
              </a:lnSpc>
              <a:defRPr/>
            </a:pPr>
            <a:r>
              <a:rPr lang="ja-JP" altLang="en-US" sz="2000" b="1" dirty="0" smtClean="0"/>
              <a:t>○</a:t>
            </a:r>
            <a:r>
              <a:rPr lang="ja-JP" altLang="en-US" sz="2000" b="1" dirty="0"/>
              <a:t>　</a:t>
            </a:r>
            <a:r>
              <a:rPr lang="ja-JP" altLang="en-US" sz="2000" dirty="0"/>
              <a:t>授業は、人と人との接触をなるべく減らす</a:t>
            </a:r>
            <a:r>
              <a:rPr lang="ja-JP" altLang="en-US" sz="2000" dirty="0" smtClean="0"/>
              <a:t>ためオンラインを活用するとともに、</a:t>
            </a:r>
            <a:endParaRPr lang="en-US" altLang="ja-JP" sz="2000" dirty="0"/>
          </a:p>
          <a:p>
            <a:pPr>
              <a:lnSpc>
                <a:spcPct val="150000"/>
              </a:lnSpc>
              <a:defRPr/>
            </a:pPr>
            <a:r>
              <a:rPr lang="ja-JP" altLang="en-US" sz="2000" dirty="0"/>
              <a:t>　　面接</a:t>
            </a:r>
            <a:r>
              <a:rPr lang="ja-JP" altLang="en-US" sz="2000" dirty="0" smtClean="0"/>
              <a:t>授業の場合、クラス</a:t>
            </a:r>
            <a:r>
              <a:rPr lang="ja-JP" altLang="en-US" sz="2000" dirty="0"/>
              <a:t>を分割した授業や大教室の活用等により密を回避する</a:t>
            </a:r>
            <a:r>
              <a:rPr lang="ja-JP" altLang="en-US" sz="2000" dirty="0" smtClean="0"/>
              <a:t>こと</a:t>
            </a:r>
            <a:endParaRPr lang="en-US" altLang="ja-JP" sz="2000" spc="-100" dirty="0" smtClean="0"/>
          </a:p>
          <a:p>
            <a:pPr>
              <a:lnSpc>
                <a:spcPct val="1500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ct val="1500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2" name="正方形/長方形 11"/>
          <p:cNvSpPr/>
          <p:nvPr/>
        </p:nvSpPr>
        <p:spPr>
          <a:xfrm>
            <a:off x="347513" y="1098456"/>
            <a:ext cx="11463651" cy="2464777"/>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在宅勤務（テレワーク）、休暇取得等による、出勤者数の</a:t>
            </a:r>
            <a:r>
              <a:rPr lang="ja-JP" altLang="en-US" sz="2000" b="1" spc="-100" dirty="0"/>
              <a:t>低減</a:t>
            </a:r>
            <a:r>
              <a:rPr lang="ja-JP" altLang="en-US" sz="2000" b="1" spc="-100" dirty="0" smtClean="0"/>
              <a:t>を行うこと</a:t>
            </a:r>
            <a:endParaRPr lang="en-US" altLang="ja-JP" sz="2000" b="1" spc="-100" dirty="0" smtClean="0"/>
          </a:p>
          <a:p>
            <a:pPr>
              <a:lnSpc>
                <a:spcPts val="3700"/>
              </a:lnSpc>
              <a:defRPr/>
            </a:pPr>
            <a:r>
              <a:rPr lang="ja-JP" altLang="en-US" sz="2000" b="1" spc="-100" dirty="0" smtClean="0"/>
              <a:t>○　職場に出勤する場合でも、時差出勤、自転車通勤等の人との接触を低減する取組みを強力に</a:t>
            </a:r>
            <a:r>
              <a:rPr lang="ja-JP" altLang="en-US" sz="2000" b="1" spc="-100" dirty="0" err="1" smtClean="0"/>
              <a:t>推進す</a:t>
            </a:r>
            <a:endParaRPr lang="en-US" altLang="ja-JP" sz="2000" b="1" spc="-100" dirty="0" smtClean="0"/>
          </a:p>
          <a:p>
            <a:pPr>
              <a:lnSpc>
                <a:spcPts val="3700"/>
              </a:lnSpc>
              <a:defRPr/>
            </a:pPr>
            <a:r>
              <a:rPr lang="ja-JP" altLang="en-US" sz="2000" b="1" spc="-100" dirty="0"/>
              <a:t>　</a:t>
            </a:r>
            <a:r>
              <a:rPr lang="ja-JP" altLang="en-US" sz="2000" b="1" spc="-100" dirty="0" err="1" smtClean="0"/>
              <a:t>る</a:t>
            </a:r>
            <a:r>
              <a:rPr lang="ja-JP" altLang="en-US" sz="2000" b="1" spc="-100" dirty="0" smtClean="0"/>
              <a:t>こと</a:t>
            </a:r>
            <a:endParaRPr lang="en-US" altLang="ja-JP" sz="2000" b="1" spc="-100" dirty="0" smtClean="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15" name="テキスト ボックス 14"/>
          <p:cNvSpPr txBox="1"/>
          <p:nvPr/>
        </p:nvSpPr>
        <p:spPr>
          <a:xfrm>
            <a:off x="251090" y="568471"/>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251090" y="1139501"/>
            <a:ext cx="11560074" cy="18999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72375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4</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871654"/>
            <a:ext cx="11728233" cy="5401479"/>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lang="en-US" altLang="ja-JP" sz="1400" b="1" dirty="0" smtClean="0"/>
          </a:p>
          <a:p>
            <a:pPr>
              <a:lnSpc>
                <a:spcPts val="2000"/>
              </a:lnSpc>
            </a:pPr>
            <a:r>
              <a:rPr kumimoji="1"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４　</a:t>
            </a:r>
            <a:r>
              <a:rPr lang="ja-JP" altLang="en-US" sz="1400" b="1" dirty="0">
                <a:latin typeface="+mn-ea"/>
              </a:rPr>
              <a:t>飲食の提供</a:t>
            </a:r>
            <a:r>
              <a:rPr lang="ja-JP" altLang="en-US" sz="1400" b="1" dirty="0" smtClean="0">
                <a:latin typeface="+mn-ea"/>
              </a:rPr>
              <a:t>は、</a:t>
            </a:r>
            <a:r>
              <a:rPr lang="en-US" altLang="ja-JP" sz="1400" b="1" dirty="0" smtClean="0">
                <a:latin typeface="+mn-ea"/>
              </a:rPr>
              <a:t>21</a:t>
            </a:r>
            <a:r>
              <a:rPr lang="ja-JP" altLang="en-US" sz="1400" b="1" dirty="0" smtClean="0">
                <a:latin typeface="+mn-ea"/>
              </a:rPr>
              <a:t>時まで。（酒類提供（参加者による持込みを含む）は、</a:t>
            </a:r>
            <a:r>
              <a:rPr lang="en-US" altLang="ja-JP" sz="1400" b="1" dirty="0" smtClean="0">
                <a:latin typeface="+mn-ea"/>
              </a:rPr>
              <a:t>11</a:t>
            </a:r>
            <a:r>
              <a:rPr lang="ja-JP" altLang="en-US" sz="1400" b="1" dirty="0" smtClean="0">
                <a:latin typeface="+mn-ea"/>
              </a:rPr>
              <a:t>時</a:t>
            </a:r>
            <a:r>
              <a:rPr lang="en-US" altLang="ja-JP" sz="1400" b="1" dirty="0" smtClean="0">
                <a:latin typeface="+mn-ea"/>
              </a:rPr>
              <a:t>~20</a:t>
            </a:r>
            <a:r>
              <a:rPr lang="ja-JP" altLang="en-US" sz="1400" b="1" dirty="0" smtClean="0">
                <a:latin typeface="+mn-ea"/>
              </a:rPr>
              <a:t>時</a:t>
            </a:r>
            <a:r>
              <a:rPr lang="en-US" altLang="ja-JP" sz="1400" b="1" dirty="0" smtClean="0">
                <a:latin typeface="+mn-ea"/>
              </a:rPr>
              <a:t>30</a:t>
            </a:r>
            <a:r>
              <a:rPr lang="ja-JP" altLang="en-US" sz="1400" b="1" dirty="0" smtClean="0">
                <a:latin typeface="+mn-ea"/>
              </a:rPr>
              <a:t>分）　</a:t>
            </a:r>
            <a:r>
              <a:rPr lang="ja-JP" altLang="en-US" sz="1400" dirty="0" smtClean="0">
                <a:latin typeface="+mn-ea"/>
              </a:rPr>
              <a:t>（法第</a:t>
            </a:r>
            <a:r>
              <a:rPr lang="en-US" altLang="ja-JP" sz="1400" dirty="0" smtClean="0">
                <a:latin typeface="+mn-ea"/>
              </a:rPr>
              <a:t>24</a:t>
            </a:r>
            <a:r>
              <a:rPr lang="ja-JP" altLang="en-US" sz="1400" dirty="0" smtClean="0">
                <a:latin typeface="+mn-ea"/>
              </a:rPr>
              <a:t>条第９項に基づく）</a:t>
            </a:r>
            <a:endParaRPr lang="en-US" altLang="ja-JP" sz="1400" b="1" dirty="0" smtClean="0">
              <a:latin typeface="+mn-ea"/>
            </a:endParaRPr>
          </a:p>
          <a:p>
            <a:pPr>
              <a:lnSpc>
                <a:spcPts val="2100"/>
              </a:lnSpc>
            </a:pPr>
            <a:r>
              <a:rPr lang="ja-JP" altLang="en-US" sz="1400" b="1" dirty="0">
                <a:latin typeface="+mn-ea"/>
              </a:rPr>
              <a:t>　</a:t>
            </a:r>
            <a:r>
              <a:rPr lang="ja-JP" altLang="en-US" sz="1400" b="1" dirty="0" smtClean="0">
                <a:latin typeface="+mn-ea"/>
              </a:rPr>
              <a:t>　　　　</a:t>
            </a:r>
            <a:r>
              <a:rPr lang="ja-JP" altLang="en-US" sz="1400" b="1" dirty="0">
                <a:latin typeface="+mn-ea"/>
              </a:rPr>
              <a:t>　酒類</a:t>
            </a:r>
            <a:r>
              <a:rPr lang="ja-JP" altLang="en-US" sz="1400" b="1" dirty="0" smtClean="0">
                <a:latin typeface="+mn-ea"/>
              </a:rPr>
              <a:t>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ガイドラインの遵守、同一グループ４人以内など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を条件とする</a:t>
            </a:r>
            <a:r>
              <a:rPr lang="ja-JP" altLang="en-US" sz="1400" b="1" dirty="0" smtClean="0">
                <a:latin typeface="+mn-ea"/>
              </a:rPr>
              <a:t>。</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3770010193"/>
              </p:ext>
            </p:extLst>
          </p:nvPr>
        </p:nvGraphicFramePr>
        <p:xfrm>
          <a:off x="599986" y="1041195"/>
          <a:ext cx="11201483" cy="1873281"/>
        </p:xfrm>
        <a:graphic>
          <a:graphicData uri="http://schemas.openxmlformats.org/drawingml/2006/table">
            <a:tbl>
              <a:tblPr firstRow="1" bandRow="1">
                <a:tableStyleId>{5940675A-B579-460E-94D1-54222C63F5DA}</a:tableStyleId>
              </a:tblPr>
              <a:tblGrid>
                <a:gridCol w="3044735">
                  <a:extLst>
                    <a:ext uri="{9D8B030D-6E8A-4147-A177-3AD203B41FA5}">
                      <a16:colId xmlns:a16="http://schemas.microsoft.com/office/drawing/2014/main" val="357257813"/>
                    </a:ext>
                  </a:extLst>
                </a:gridCol>
                <a:gridCol w="4005330">
                  <a:extLst>
                    <a:ext uri="{9D8B030D-6E8A-4147-A177-3AD203B41FA5}">
                      <a16:colId xmlns:a16="http://schemas.microsoft.com/office/drawing/2014/main" val="958918944"/>
                    </a:ext>
                  </a:extLst>
                </a:gridCol>
                <a:gridCol w="2498501">
                  <a:extLst>
                    <a:ext uri="{9D8B030D-6E8A-4147-A177-3AD203B41FA5}">
                      <a16:colId xmlns:a16="http://schemas.microsoft.com/office/drawing/2014/main" val="2497627986"/>
                    </a:ext>
                  </a:extLst>
                </a:gridCol>
                <a:gridCol w="1652917">
                  <a:extLst>
                    <a:ext uri="{9D8B030D-6E8A-4147-A177-3AD203B41FA5}">
                      <a16:colId xmlns:a16="http://schemas.microsoft.com/office/drawing/2014/main" val="713100402"/>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ctr"/>
                      <a:r>
                        <a:rPr kumimoji="1" lang="en-US" altLang="ja-JP" sz="1600" dirty="0" smtClean="0"/>
                        <a:t>5,000</a:t>
                      </a:r>
                      <a:r>
                        <a:rPr kumimoji="1" lang="ja-JP" altLang="en-US" sz="1600" dirty="0" smtClean="0"/>
                        <a:t>人</a:t>
                      </a:r>
                      <a:endParaRPr kumimoji="1" lang="en-US" altLang="ja-JP" sz="1600" dirty="0" smtClean="0"/>
                    </a:p>
                    <a:p>
                      <a:pPr algn="ctr"/>
                      <a:r>
                        <a:rPr kumimoji="1" lang="ja-JP" altLang="en-US" sz="1600" b="0" dirty="0" smtClean="0"/>
                        <a:t>又は</a:t>
                      </a:r>
                      <a:endParaRPr kumimoji="1" lang="en-US" altLang="ja-JP" sz="1600" b="0" dirty="0" smtClean="0"/>
                    </a:p>
                    <a:p>
                      <a:pPr algn="ctr"/>
                      <a:r>
                        <a:rPr kumimoji="1" lang="ja-JP" altLang="en-US" sz="1600" b="0" dirty="0" smtClean="0"/>
                        <a:t>収容定員</a:t>
                      </a:r>
                      <a:r>
                        <a:rPr kumimoji="1" lang="en-US" altLang="ja-JP" sz="1600" b="0" dirty="0" smtClean="0"/>
                        <a:t>50</a:t>
                      </a:r>
                      <a:r>
                        <a:rPr kumimoji="1" lang="ja-JP" altLang="en-US" sz="1600" b="0" dirty="0" smtClean="0"/>
                        <a:t>％以内（≦</a:t>
                      </a:r>
                      <a:r>
                        <a:rPr kumimoji="1" lang="en-US" altLang="ja-JP" sz="1600" b="0" dirty="0" smtClean="0"/>
                        <a:t>10,000</a:t>
                      </a:r>
                      <a:r>
                        <a:rPr kumimoji="1" lang="ja-JP" altLang="en-US" sz="1600" b="0" dirty="0" smtClean="0"/>
                        <a:t>人）</a:t>
                      </a:r>
                      <a:endParaRPr kumimoji="1" lang="en-US" altLang="ja-JP" sz="1600" b="0" dirty="0" smtClean="0"/>
                    </a:p>
                    <a:p>
                      <a:pPr algn="ctr"/>
                      <a:r>
                        <a:rPr kumimoji="1" lang="ja-JP" altLang="en-US" sz="1600" b="0" dirty="0" smtClean="0"/>
                        <a:t>のいずれか大きい方</a:t>
                      </a:r>
                      <a:endParaRPr kumimoji="1" lang="en-US" altLang="ja-JP" sz="1600" b="0" dirty="0" smtClean="0"/>
                    </a:p>
                  </a:txBody>
                  <a:tcPr anchor="ctr"/>
                </a:tc>
                <a:tc rowSpan="2">
                  <a:txBody>
                    <a:bodyPr/>
                    <a:lstStyle/>
                    <a:p>
                      <a:pPr algn="ctr"/>
                      <a:r>
                        <a:rPr kumimoji="1" lang="en-US" altLang="ja-JP" sz="1600" b="0" dirty="0" smtClean="0"/>
                        <a:t>21</a:t>
                      </a:r>
                      <a:r>
                        <a:rPr kumimoji="1" lang="ja-JP" altLang="en-US" sz="1600" b="0" dirty="0" smtClean="0"/>
                        <a:t>時まで</a:t>
                      </a:r>
                      <a:r>
                        <a:rPr kumimoji="1" lang="en-US" altLang="ja-JP" sz="1200" b="0" dirty="0" smtClean="0"/>
                        <a:t>※</a:t>
                      </a:r>
                      <a:r>
                        <a:rPr kumimoji="1" lang="ja-JP" altLang="en-US" sz="1200" b="0" dirty="0" smtClean="0"/>
                        <a:t>４</a:t>
                      </a:r>
                      <a:endParaRPr kumimoji="1" lang="en-US" altLang="ja-JP" sz="1200" b="0" dirty="0" smtClean="0"/>
                    </a:p>
                    <a:p>
                      <a:pPr algn="ctr"/>
                      <a:r>
                        <a:rPr kumimoji="1" lang="ja-JP" altLang="en-US" sz="1400" b="0" dirty="0" smtClean="0"/>
                        <a:t>（法に基づかない働きかけ）</a:t>
                      </a:r>
                      <a:endParaRPr kumimoji="1" lang="en-US" altLang="ja-JP" sz="1400" b="0" dirty="0" smtClean="0"/>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3" name="正方形/長方形 2"/>
          <p:cNvSpPr/>
          <p:nvPr/>
        </p:nvSpPr>
        <p:spPr>
          <a:xfrm>
            <a:off x="399245" y="935653"/>
            <a:ext cx="11629623" cy="56273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832306098"/>
              </p:ext>
            </p:extLst>
          </p:nvPr>
        </p:nvGraphicFramePr>
        <p:xfrm>
          <a:off x="207857" y="1004814"/>
          <a:ext cx="11284649" cy="3703320"/>
        </p:xfrm>
        <a:graphic>
          <a:graphicData uri="http://schemas.openxmlformats.org/drawingml/2006/table">
            <a:tbl>
              <a:tblPr firstRow="1" bandRow="1">
                <a:tableStyleId>{5940675A-B579-460E-94D1-54222C63F5DA}</a:tableStyleId>
              </a:tblPr>
              <a:tblGrid>
                <a:gridCol w="4780819">
                  <a:extLst>
                    <a:ext uri="{9D8B030D-6E8A-4147-A177-3AD203B41FA5}">
                      <a16:colId xmlns:a16="http://schemas.microsoft.com/office/drawing/2014/main" val="1129165588"/>
                    </a:ext>
                  </a:extLst>
                </a:gridCol>
                <a:gridCol w="3435440">
                  <a:extLst>
                    <a:ext uri="{9D8B030D-6E8A-4147-A177-3AD203B41FA5}">
                      <a16:colId xmlns:a16="http://schemas.microsoft.com/office/drawing/2014/main" val="2135128828"/>
                    </a:ext>
                  </a:extLst>
                </a:gridCol>
                <a:gridCol w="3068390">
                  <a:extLst>
                    <a:ext uri="{9D8B030D-6E8A-4147-A177-3AD203B41FA5}">
                      <a16:colId xmlns:a16="http://schemas.microsoft.com/office/drawing/2014/main" val="3438338224"/>
                    </a:ext>
                  </a:extLst>
                </a:gridCol>
              </a:tblGrid>
              <a:tr h="337577">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23288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（８ページ参照）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001906">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a:t>
                      </a:r>
                      <a:r>
                        <a:rPr kumimoji="1" lang="en-US" altLang="ja-JP" sz="1400" spc="0" baseline="0" dirty="0" smtClean="0">
                          <a:solidFill>
                            <a:schemeClr val="tx1"/>
                          </a:solidFill>
                        </a:rPr>
                        <a:t>※</a:t>
                      </a:r>
                      <a:r>
                        <a:rPr kumimoji="1" lang="ja-JP" altLang="en-US" sz="1400" spc="0" baseline="0" dirty="0" smtClean="0">
                          <a:solidFill>
                            <a:schemeClr val="tx1"/>
                          </a:solidFill>
                        </a:rPr>
                        <a:t>１</a:t>
                      </a:r>
                      <a:r>
                        <a:rPr kumimoji="1" lang="ja-JP" altLang="en-US" sz="1600" spc="0" baseline="0" dirty="0" smtClean="0">
                          <a:solidFill>
                            <a:schemeClr val="tx1"/>
                          </a:solidFill>
                        </a:rPr>
                        <a:t>、カラオケボックス</a:t>
                      </a:r>
                      <a:r>
                        <a:rPr kumimoji="1" lang="en-US" altLang="ja-JP" sz="1400" spc="0" baseline="0" dirty="0" smtClean="0">
                          <a:solidFill>
                            <a:schemeClr val="tx1"/>
                          </a:solidFill>
                        </a:rPr>
                        <a:t>※</a:t>
                      </a:r>
                      <a:r>
                        <a:rPr kumimoji="1" lang="ja-JP" altLang="en-US" sz="1400" spc="0" baseline="0" dirty="0" smtClean="0">
                          <a:solidFill>
                            <a:schemeClr val="tx1"/>
                          </a:solidFill>
                        </a:rPr>
                        <a:t>２</a:t>
                      </a:r>
                      <a:r>
                        <a:rPr kumimoji="1" lang="ja-JP" altLang="en-US" sz="1600" spc="0" baseline="0" dirty="0" smtClean="0">
                          <a:solidFill>
                            <a:schemeClr val="tx1"/>
                          </a:solidFill>
                        </a:rPr>
                        <a:t>等で、食品衛生法の飲食店営業許可を受けている店舗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baseline="0" dirty="0" smtClean="0"/>
                        <a:t>【</a:t>
                      </a:r>
                      <a:r>
                        <a:rPr kumimoji="1" lang="ja-JP" altLang="en-US" sz="1600" b="1" spc="0" baseline="0" dirty="0" smtClean="0"/>
                        <a:t>結婚式場</a:t>
                      </a:r>
                      <a:r>
                        <a:rPr kumimoji="1" lang="en-US" altLang="ja-JP" sz="1600" b="1" spc="0" baseline="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食品衛生法の飲食営業許可を受けている施設</a:t>
                      </a:r>
                      <a:endParaRPr kumimoji="1" lang="en-US" altLang="ja-JP" sz="1600" spc="0" baseline="0" dirty="0" smtClean="0"/>
                    </a:p>
                  </a:txBody>
                  <a:tcPr anchor="ctr"/>
                </a:tc>
                <a:tc>
                  <a:txBody>
                    <a:bodyPr/>
                    <a:lstStyle/>
                    <a:p>
                      <a:pPr>
                        <a:lnSpc>
                          <a:spcPts val="2100"/>
                        </a:lnSpc>
                      </a:pPr>
                      <a:r>
                        <a:rPr lang="ja-JP" altLang="en-US" sz="1600" b="1" spc="0" baseline="0" dirty="0" smtClean="0">
                          <a:solidFill>
                            <a:schemeClr val="tx1"/>
                          </a:solidFill>
                        </a:rPr>
                        <a:t>○営業時間短縮（</a:t>
                      </a:r>
                      <a:r>
                        <a:rPr lang="en-US" altLang="ja-JP" sz="1600" b="1" spc="0" baseline="0" dirty="0" smtClean="0">
                          <a:solidFill>
                            <a:schemeClr val="tx1"/>
                          </a:solidFill>
                        </a:rPr>
                        <a:t>21</a:t>
                      </a:r>
                      <a:r>
                        <a:rPr lang="ja-JP" altLang="en-US" sz="1600" b="1" spc="0" baseline="0" dirty="0" smtClean="0">
                          <a:solidFill>
                            <a:schemeClr val="tx1"/>
                          </a:solidFill>
                        </a:rPr>
                        <a:t>時まで）</a:t>
                      </a:r>
                      <a:endParaRPr lang="en-US" altLang="ja-JP" sz="1600" b="1" spc="0" baseline="0" dirty="0" smtClean="0">
                        <a:solidFill>
                          <a:schemeClr val="tx1"/>
                        </a:solidFill>
                      </a:endParaRPr>
                    </a:p>
                    <a:p>
                      <a:pPr>
                        <a:lnSpc>
                          <a:spcPts val="2100"/>
                        </a:lnSpc>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○酒類提供（利用者による店内　</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　持込みを含む）は</a:t>
                      </a:r>
                      <a:endParaRPr lang="en-US" altLang="ja-JP" sz="1600" b="1" spc="-7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spc="-70" baseline="0" dirty="0" smtClean="0">
                          <a:solidFill>
                            <a:schemeClr val="tx1"/>
                          </a:solidFill>
                        </a:rPr>
                        <a:t>　</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20</a:t>
                      </a:r>
                      <a:r>
                        <a:rPr lang="ja-JP" altLang="en-US" sz="1600" b="1" spc="-70" baseline="0" dirty="0" smtClean="0">
                          <a:solidFill>
                            <a:schemeClr val="tx1"/>
                          </a:solidFill>
                        </a:rPr>
                        <a:t>時</a:t>
                      </a:r>
                      <a:r>
                        <a:rPr lang="en-US" altLang="ja-JP" sz="1600" b="1" spc="-70" baseline="0" dirty="0" smtClean="0">
                          <a:solidFill>
                            <a:schemeClr val="tx1"/>
                          </a:solidFill>
                        </a:rPr>
                        <a:t>30</a:t>
                      </a:r>
                      <a:r>
                        <a:rPr lang="ja-JP" altLang="en-US" sz="1600" b="1" spc="-70" baseline="0" dirty="0" smtClean="0">
                          <a:solidFill>
                            <a:schemeClr val="tx1"/>
                          </a:solidFill>
                        </a:rPr>
                        <a:t>分</a:t>
                      </a:r>
                      <a:endParaRPr lang="en-US" altLang="ja-JP" sz="1600" b="1" spc="-7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spc="-7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○同一グループ・同一テーブル原則　</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r>
                        <a:rPr lang="ja-JP" altLang="en-US" sz="1400" b="1" spc="-70" baseline="0" dirty="0" smtClean="0">
                          <a:solidFill>
                            <a:schemeClr val="tx1"/>
                          </a:solidFill>
                        </a:rPr>
                        <a:t>３</a:t>
                      </a:r>
                      <a:endParaRPr lang="en-US" altLang="ja-JP" sz="1400" b="1"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tc>
                <a:tc>
                  <a:txBody>
                    <a:bodyPr/>
                    <a:lstStyle/>
                    <a:p>
                      <a:pPr>
                        <a:lnSpc>
                          <a:spcPts val="2100"/>
                        </a:lnSpc>
                      </a:pPr>
                      <a:r>
                        <a:rPr lang="ja-JP" altLang="en-US" sz="1600" b="1" spc="0" baseline="0" dirty="0" smtClean="0">
                          <a:solidFill>
                            <a:schemeClr val="tx1"/>
                          </a:solidFill>
                        </a:rPr>
                        <a:t>○営業時間短縮（</a:t>
                      </a:r>
                      <a:r>
                        <a:rPr lang="en-US" altLang="ja-JP" sz="1600" b="1" spc="0" baseline="0" dirty="0" smtClean="0">
                          <a:solidFill>
                            <a:schemeClr val="tx1"/>
                          </a:solidFill>
                        </a:rPr>
                        <a:t>20</a:t>
                      </a:r>
                      <a:r>
                        <a:rPr lang="ja-JP" altLang="en-US" sz="1600" b="1" spc="0" baseline="0" dirty="0" smtClean="0">
                          <a:solidFill>
                            <a:schemeClr val="tx1"/>
                          </a:solidFill>
                        </a:rPr>
                        <a:t>時まで）</a:t>
                      </a:r>
                      <a:endParaRPr lang="en-US" altLang="ja-JP" sz="1600" b="1" spc="0" baseline="0"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○酒類提供（利用者による店内</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　持込みを含む）は自粛</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原則４人以内</a:t>
                      </a:r>
                      <a:r>
                        <a:rPr lang="en-US" altLang="ja-JP" sz="1400" b="1" spc="-70" baseline="0" dirty="0" smtClean="0">
                          <a:solidFill>
                            <a:schemeClr val="tx1"/>
                          </a:solidFill>
                        </a:rPr>
                        <a:t>※</a:t>
                      </a:r>
                      <a:r>
                        <a:rPr lang="ja-JP" altLang="en-US" sz="1400" b="1" spc="-70" baseline="0" dirty="0" smtClean="0">
                          <a:solidFill>
                            <a:schemeClr val="tx1"/>
                          </a:solidFill>
                        </a:rPr>
                        <a:t>３</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2" name="正方形/長方形 11"/>
          <p:cNvSpPr/>
          <p:nvPr/>
        </p:nvSpPr>
        <p:spPr>
          <a:xfrm>
            <a:off x="177697" y="4953146"/>
            <a:ext cx="12134348" cy="523220"/>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の長時間滞在を目的とした利用が相当程度見込まれる施設は、営業時間短縮要請の対象外。</a:t>
            </a:r>
            <a:endParaRPr lang="en-US" altLang="ja-JP" sz="1400" dirty="0" smtClean="0"/>
          </a:p>
          <a:p>
            <a:pPr>
              <a:defRPr/>
            </a:pPr>
            <a:r>
              <a:rPr lang="ja-JP" altLang="en-US" sz="1400" dirty="0"/>
              <a:t>　</a:t>
            </a:r>
            <a:r>
              <a:rPr lang="ja-JP" altLang="en-US" sz="1400" dirty="0" smtClean="0"/>
              <a:t>　ただし、入場整理の実施、酒類提供の制限、カラオケ設備の</a:t>
            </a:r>
            <a:r>
              <a:rPr lang="ja-JP" altLang="en-US" sz="1400" dirty="0"/>
              <a:t>利用</a:t>
            </a:r>
            <a:r>
              <a:rPr lang="ja-JP" altLang="en-US" sz="1400" dirty="0" smtClean="0"/>
              <a:t>自粛を要請。</a:t>
            </a:r>
            <a:endParaRPr lang="en-US" altLang="ja-JP" sz="1400" dirty="0" smtClean="0"/>
          </a:p>
        </p:txBody>
      </p:sp>
      <p:sp>
        <p:nvSpPr>
          <p:cNvPr id="13" name="正方形/長方形 12"/>
          <p:cNvSpPr/>
          <p:nvPr/>
        </p:nvSpPr>
        <p:spPr>
          <a:xfrm>
            <a:off x="177698" y="6133088"/>
            <a:ext cx="12134348" cy="307777"/>
          </a:xfrm>
          <a:prstGeom prst="rect">
            <a:avLst/>
          </a:prstGeom>
        </p:spPr>
        <p:txBody>
          <a:bodyPr wrap="square">
            <a:spAutoFit/>
          </a:bodyPr>
          <a:lstStyle/>
          <a:p>
            <a:pPr>
              <a:defRPr/>
            </a:pPr>
            <a:r>
              <a:rPr lang="en-US" altLang="ja-JP" sz="1400" dirty="0" smtClean="0"/>
              <a:t>※</a:t>
            </a:r>
            <a:r>
              <a:rPr lang="ja-JP" altLang="en-US" sz="1400" dirty="0"/>
              <a:t>３</a:t>
            </a:r>
            <a:r>
              <a:rPr lang="ja-JP" altLang="en-US" sz="1400" dirty="0" smtClean="0"/>
              <a:t>　同居家族の場合は除く　</a:t>
            </a:r>
            <a:endParaRPr lang="en-US" altLang="ja-JP" sz="1400" dirty="0" smtClean="0"/>
          </a:p>
        </p:txBody>
      </p:sp>
      <p:sp>
        <p:nvSpPr>
          <p:cNvPr id="14" name="正方形/長方形 13"/>
          <p:cNvSpPr/>
          <p:nvPr/>
        </p:nvSpPr>
        <p:spPr>
          <a:xfrm>
            <a:off x="177697" y="5614074"/>
            <a:ext cx="12134348" cy="307777"/>
          </a:xfrm>
          <a:prstGeom prst="rect">
            <a:avLst/>
          </a:prstGeom>
        </p:spPr>
        <p:txBody>
          <a:bodyPr wrap="square">
            <a:spAutoFit/>
          </a:bodyPr>
          <a:lstStyle/>
          <a:p>
            <a:pPr>
              <a:defRPr/>
            </a:pPr>
            <a:r>
              <a:rPr lang="en-US" altLang="ja-JP" sz="1400" dirty="0" smtClean="0"/>
              <a:t>※</a:t>
            </a:r>
            <a:r>
              <a:rPr lang="ja-JP" altLang="en-US" sz="1400" dirty="0"/>
              <a:t>２</a:t>
            </a:r>
            <a:r>
              <a:rPr lang="ja-JP" altLang="en-US" sz="1400" dirty="0" smtClean="0"/>
              <a:t>　カラオケボックスは、カラオケ設備の利用自粛の対象外。ただし、利用者の密を避ける、換気の確保等、感染対策を徹底すること。</a:t>
            </a:r>
            <a:r>
              <a:rPr lang="ja-JP" altLang="en-US" sz="1400" dirty="0"/>
              <a:t>　</a:t>
            </a:r>
            <a:endParaRPr lang="en-US" altLang="ja-JP" sz="1400" dirty="0" smtClean="0"/>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977751352"/>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営業時間</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en-US" altLang="ja-JP" sz="1600" u="none" strike="noStrike" kern="1200" dirty="0" smtClean="0">
                          <a:solidFill>
                            <a:schemeClr val="tx1"/>
                          </a:solidFill>
                          <a:effectLst/>
                        </a:rPr>
                        <a:t>21</a:t>
                      </a:r>
                      <a:r>
                        <a:rPr kumimoji="1" lang="ja-JP" altLang="en-US" sz="1600" u="none" strike="noStrike" kern="1200" dirty="0" smtClean="0">
                          <a:solidFill>
                            <a:schemeClr val="tx1"/>
                          </a:solidFill>
                          <a:effectLst/>
                        </a:rPr>
                        <a:t>時まで</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（法に基づかない働きかけ）</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その他</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2555425549"/>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6478073">
                  <a:extLst>
                    <a:ext uri="{9D8B030D-6E8A-4147-A177-3AD203B41FA5}">
                      <a16:colId xmlns:a16="http://schemas.microsoft.com/office/drawing/2014/main" val="1868030769"/>
                    </a:ext>
                  </a:extLst>
                </a:gridCol>
                <a:gridCol w="2936383">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イベントの開催制限と同じ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73152" algn="l" rtl="0" eaLnBrk="1" fontAlgn="t" latinLnBrk="0" hangingPunct="1">
                        <a:spcBef>
                          <a:spcPts val="0"/>
                        </a:spcBef>
                        <a:spcAft>
                          <a:spcPts val="0"/>
                        </a:spcAft>
                      </a:pPr>
                      <a:r>
                        <a:rPr kumimoji="1" lang="en-US" altLang="ja-JP" sz="1600" b="1" u="none" strike="noStrike" kern="1200" dirty="0" smtClean="0">
                          <a:solidFill>
                            <a:schemeClr val="tx1"/>
                          </a:solidFill>
                          <a:effectLst/>
                        </a:rPr>
                        <a:t>【</a:t>
                      </a:r>
                      <a:r>
                        <a:rPr kumimoji="1" lang="ja-JP" altLang="en-US" sz="1600" b="1" u="none" strike="noStrike" kern="1200" dirty="0" smtClean="0">
                          <a:solidFill>
                            <a:schemeClr val="tx1"/>
                          </a:solidFill>
                          <a:effectLst/>
                        </a:rPr>
                        <a:t>営業時間</a:t>
                      </a:r>
                      <a:r>
                        <a:rPr kumimoji="1" lang="en-US" altLang="ja-JP" sz="1600" b="1" u="none" strike="noStrike" kern="1200" dirty="0" smtClean="0">
                          <a:solidFill>
                            <a:schemeClr val="tx1"/>
                          </a:solidFill>
                          <a:effectLst/>
                        </a:rPr>
                        <a:t>】</a:t>
                      </a: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en-US" altLang="ja-JP" sz="1600" u="none" strike="noStrike" kern="1200" dirty="0" smtClean="0">
                          <a:solidFill>
                            <a:schemeClr val="tx1"/>
                          </a:solidFill>
                          <a:effectLst/>
                        </a:rPr>
                        <a:t>21</a:t>
                      </a:r>
                      <a:r>
                        <a:rPr kumimoji="1" lang="ja-JP" altLang="en-US" sz="1600" u="none" strike="noStrike" kern="1200" dirty="0" smtClean="0">
                          <a:solidFill>
                            <a:schemeClr val="tx1"/>
                          </a:solidFill>
                          <a:effectLst/>
                        </a:rPr>
                        <a:t>時まで</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400" u="none" strike="noStrike" kern="1200" dirty="0" smtClean="0">
                          <a:solidFill>
                            <a:schemeClr val="tx1"/>
                          </a:solidFill>
                          <a:effectLst/>
                        </a:rPr>
                        <a:t>（法に基づかない働きかけ）</a:t>
                      </a:r>
                      <a:endParaRPr kumimoji="1" lang="en-US" altLang="ja-JP" sz="1400" u="none" strike="noStrike" kern="1200"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適切な入場整理等（人数管　</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理、人数制限、誘導等）の</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実施</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0011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78286" y="726820"/>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1670677" y="77635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1670677" y="2287323"/>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1670677" y="5040118"/>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3096515" y="2253427"/>
            <a:ext cx="9627812"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・症状のある従業員に対する「飲食店スマホ検査センター」の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積極的な利用の推奨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3286180" y="5040118"/>
            <a:ext cx="7308710" cy="1000274"/>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1400" dirty="0">
              <a:latin typeface="UD デジタル 教科書体 NP-B" panose="02020700000000000000" pitchFamily="18" charset="-128"/>
              <a:ea typeface="UD デジタル 教科書体 NP-B" panose="02020700000000000000" pitchFamily="18" charset="-128"/>
            </a:endParaRPr>
          </a:p>
          <a:p>
            <a:endParaRPr lang="en-US" altLang="ja-JP" sz="500"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1670677" y="167148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3096548" y="1702038"/>
            <a:ext cx="7558752"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pic>
        <p:nvPicPr>
          <p:cNvPr id="22" name="図 21"/>
          <p:cNvPicPr>
            <a:picLocks noChangeAspect="1"/>
          </p:cNvPicPr>
          <p:nvPr/>
        </p:nvPicPr>
        <p:blipFill>
          <a:blip r:embed="rId2"/>
          <a:stretch>
            <a:fillRect/>
          </a:stretch>
        </p:blipFill>
        <p:spPr>
          <a:xfrm>
            <a:off x="9598287" y="1631916"/>
            <a:ext cx="1993205" cy="2088626"/>
          </a:xfrm>
          <a:prstGeom prst="rect">
            <a:avLst/>
          </a:prstGeom>
        </p:spPr>
      </p:pic>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81706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5709700"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時短要請等コールセンター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特措法に基づく営業時間短縮要請等の内容にかかる府民や事業者からの問い合わせに対応するため、コールセンターを設置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04698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99065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6368</TotalTime>
  <Words>2063</Words>
  <Application>Microsoft Office PowerPoint</Application>
  <PresentationFormat>ワイド画面</PresentationFormat>
  <Paragraphs>221</Paragraphs>
  <Slides>9</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404</cp:revision>
  <cp:lastPrinted>2021-09-28T04:38:37Z</cp:lastPrinted>
  <dcterms:created xsi:type="dcterms:W3CDTF">2020-04-06T02:06:27Z</dcterms:created>
  <dcterms:modified xsi:type="dcterms:W3CDTF">2021-09-28T09:15:35Z</dcterms:modified>
</cp:coreProperties>
</file>