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7"/>
  </p:notesMasterIdLst>
  <p:sldIdLst>
    <p:sldId id="256" r:id="rId5"/>
    <p:sldId id="257" r:id="rId6"/>
  </p:sldIdLst>
  <p:sldSz cx="6858000" cy="9906000" type="A4"/>
  <p:notesSz cx="6802438" cy="99345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97"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9933"/>
    <a:srgbClr val="70AD47"/>
    <a:srgbClr val="FF3300"/>
    <a:srgbClr val="FFE101"/>
    <a:srgbClr val="292929"/>
    <a:srgbClr val="162F92"/>
    <a:srgbClr val="FF8409"/>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260" y="72"/>
      </p:cViewPr>
      <p:guideLst>
        <p:guide orient="horz" pos="3097"/>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47722" cy="498454"/>
          </a:xfrm>
          <a:prstGeom prst="rect">
            <a:avLst/>
          </a:prstGeom>
        </p:spPr>
        <p:txBody>
          <a:bodyPr vert="horz" lIns="93169" tIns="46584" rIns="93169" bIns="4658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3142" y="3"/>
            <a:ext cx="2947722" cy="498454"/>
          </a:xfrm>
          <a:prstGeom prst="rect">
            <a:avLst/>
          </a:prstGeom>
        </p:spPr>
        <p:txBody>
          <a:bodyPr vert="horz" lIns="93169" tIns="46584" rIns="93169" bIns="46584" rtlCol="0"/>
          <a:lstStyle>
            <a:lvl1pPr algn="r">
              <a:defRPr sz="1200"/>
            </a:lvl1pPr>
          </a:lstStyle>
          <a:p>
            <a:fld id="{3565A95F-4832-4396-82B4-2DEA371224EF}" type="datetimeFigureOut">
              <a:rPr kumimoji="1" lang="ja-JP" altLang="en-US" smtClean="0"/>
              <a:t>2020/7/10</a:t>
            </a:fld>
            <a:endParaRPr kumimoji="1" lang="ja-JP" altLang="en-US"/>
          </a:p>
        </p:txBody>
      </p:sp>
      <p:sp>
        <p:nvSpPr>
          <p:cNvPr id="4" name="スライド イメージ プレースホルダー 3"/>
          <p:cNvSpPr>
            <a:spLocks noGrp="1" noRot="1" noChangeAspect="1"/>
          </p:cNvSpPr>
          <p:nvPr>
            <p:ph type="sldImg" idx="2"/>
          </p:nvPr>
        </p:nvSpPr>
        <p:spPr>
          <a:xfrm>
            <a:off x="2241550" y="1243013"/>
            <a:ext cx="2319338" cy="3352800"/>
          </a:xfrm>
          <a:prstGeom prst="rect">
            <a:avLst/>
          </a:prstGeom>
          <a:noFill/>
          <a:ln w="12700">
            <a:solidFill>
              <a:prstClr val="black"/>
            </a:solidFill>
          </a:ln>
        </p:spPr>
        <p:txBody>
          <a:bodyPr vert="horz" lIns="93169" tIns="46584" rIns="93169" bIns="46584" rtlCol="0" anchor="ctr"/>
          <a:lstStyle/>
          <a:p>
            <a:endParaRPr lang="ja-JP" altLang="en-US"/>
          </a:p>
        </p:txBody>
      </p:sp>
      <p:sp>
        <p:nvSpPr>
          <p:cNvPr id="5" name="ノート プレースホルダー 4"/>
          <p:cNvSpPr>
            <a:spLocks noGrp="1"/>
          </p:cNvSpPr>
          <p:nvPr>
            <p:ph type="body" sz="quarter" idx="3"/>
          </p:nvPr>
        </p:nvSpPr>
        <p:spPr>
          <a:xfrm>
            <a:off x="680245" y="4781014"/>
            <a:ext cx="5441950" cy="3911739"/>
          </a:xfrm>
          <a:prstGeom prst="rect">
            <a:avLst/>
          </a:prstGeom>
        </p:spPr>
        <p:txBody>
          <a:bodyPr vert="horz" lIns="93169" tIns="46584" rIns="93169" bIns="4658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36123"/>
            <a:ext cx="2947722" cy="498453"/>
          </a:xfrm>
          <a:prstGeom prst="rect">
            <a:avLst/>
          </a:prstGeom>
        </p:spPr>
        <p:txBody>
          <a:bodyPr vert="horz" lIns="93169" tIns="46584" rIns="93169" bIns="4658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3142" y="9436123"/>
            <a:ext cx="2947722" cy="498453"/>
          </a:xfrm>
          <a:prstGeom prst="rect">
            <a:avLst/>
          </a:prstGeom>
        </p:spPr>
        <p:txBody>
          <a:bodyPr vert="horz" lIns="93169" tIns="46584" rIns="93169" bIns="46584" rtlCol="0" anchor="b"/>
          <a:lstStyle>
            <a:lvl1pPr algn="r">
              <a:defRPr sz="1200"/>
            </a:lvl1pPr>
          </a:lstStyle>
          <a:p>
            <a:fld id="{8562AD69-BA67-46D6-B898-95EAAEA9A7D8}" type="slidenum">
              <a:rPr kumimoji="1" lang="ja-JP" altLang="en-US" smtClean="0"/>
              <a:t>‹#›</a:t>
            </a:fld>
            <a:endParaRPr kumimoji="1" lang="ja-JP" altLang="en-US"/>
          </a:p>
        </p:txBody>
      </p:sp>
    </p:spTree>
    <p:extLst>
      <p:ext uri="{BB962C8B-B14F-4D97-AF65-F5344CB8AC3E}">
        <p14:creationId xmlns:p14="http://schemas.microsoft.com/office/powerpoint/2010/main" val="22007725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3816220-3E71-4AC1-BAAF-3C6613E4D8B8}" type="datetimeFigureOut">
              <a:rPr kumimoji="1" lang="ja-JP" altLang="en-US" smtClean="0"/>
              <a:t>2020/7/10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5D03AE-532C-4AB0-879F-CD4D84752EAB}" type="slidenum">
              <a:rPr kumimoji="1" lang="ja-JP" altLang="en-US" smtClean="0"/>
              <a:t>‹#›</a:t>
            </a:fld>
            <a:endParaRPr kumimoji="1" lang="ja-JP" altLang="en-US"/>
          </a:p>
        </p:txBody>
      </p:sp>
    </p:spTree>
    <p:extLst>
      <p:ext uri="{BB962C8B-B14F-4D97-AF65-F5344CB8AC3E}">
        <p14:creationId xmlns:p14="http://schemas.microsoft.com/office/powerpoint/2010/main" val="2164905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3816220-3E71-4AC1-BAAF-3C6613E4D8B8}" type="datetimeFigureOut">
              <a:rPr kumimoji="1" lang="ja-JP" altLang="en-US" smtClean="0"/>
              <a:t>2020/7/10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5D03AE-532C-4AB0-879F-CD4D84752EAB}" type="slidenum">
              <a:rPr kumimoji="1" lang="ja-JP" altLang="en-US" smtClean="0"/>
              <a:t>‹#›</a:t>
            </a:fld>
            <a:endParaRPr kumimoji="1" lang="ja-JP" altLang="en-US"/>
          </a:p>
        </p:txBody>
      </p:sp>
    </p:spTree>
    <p:extLst>
      <p:ext uri="{BB962C8B-B14F-4D97-AF65-F5344CB8AC3E}">
        <p14:creationId xmlns:p14="http://schemas.microsoft.com/office/powerpoint/2010/main" val="311558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3816220-3E71-4AC1-BAAF-3C6613E4D8B8}" type="datetimeFigureOut">
              <a:rPr kumimoji="1" lang="ja-JP" altLang="en-US" smtClean="0"/>
              <a:t>2020/7/10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5D03AE-532C-4AB0-879F-CD4D84752EAB}" type="slidenum">
              <a:rPr kumimoji="1" lang="ja-JP" altLang="en-US" smtClean="0"/>
              <a:t>‹#›</a:t>
            </a:fld>
            <a:endParaRPr kumimoji="1" lang="ja-JP" altLang="en-US"/>
          </a:p>
        </p:txBody>
      </p:sp>
    </p:spTree>
    <p:extLst>
      <p:ext uri="{BB962C8B-B14F-4D97-AF65-F5344CB8AC3E}">
        <p14:creationId xmlns:p14="http://schemas.microsoft.com/office/powerpoint/2010/main" val="2719676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3816220-3E71-4AC1-BAAF-3C6613E4D8B8}" type="datetimeFigureOut">
              <a:rPr kumimoji="1" lang="ja-JP" altLang="en-US" smtClean="0"/>
              <a:t>2020/7/10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5D03AE-532C-4AB0-879F-CD4D84752EAB}" type="slidenum">
              <a:rPr kumimoji="1" lang="ja-JP" altLang="en-US" smtClean="0"/>
              <a:t>‹#›</a:t>
            </a:fld>
            <a:endParaRPr kumimoji="1" lang="ja-JP" altLang="en-US"/>
          </a:p>
        </p:txBody>
      </p:sp>
    </p:spTree>
    <p:extLst>
      <p:ext uri="{BB962C8B-B14F-4D97-AF65-F5344CB8AC3E}">
        <p14:creationId xmlns:p14="http://schemas.microsoft.com/office/powerpoint/2010/main" val="2736851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3816220-3E71-4AC1-BAAF-3C6613E4D8B8}" type="datetimeFigureOut">
              <a:rPr kumimoji="1" lang="ja-JP" altLang="en-US" smtClean="0"/>
              <a:t>2020/7/10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5D03AE-532C-4AB0-879F-CD4D84752EAB}" type="slidenum">
              <a:rPr kumimoji="1" lang="ja-JP" altLang="en-US" smtClean="0"/>
              <a:t>‹#›</a:t>
            </a:fld>
            <a:endParaRPr kumimoji="1" lang="ja-JP" altLang="en-US"/>
          </a:p>
        </p:txBody>
      </p:sp>
    </p:spTree>
    <p:extLst>
      <p:ext uri="{BB962C8B-B14F-4D97-AF65-F5344CB8AC3E}">
        <p14:creationId xmlns:p14="http://schemas.microsoft.com/office/powerpoint/2010/main" val="2096888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3816220-3E71-4AC1-BAAF-3C6613E4D8B8}" type="datetimeFigureOut">
              <a:rPr kumimoji="1" lang="ja-JP" altLang="en-US" smtClean="0"/>
              <a:t>2020/7/10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5D03AE-532C-4AB0-879F-CD4D84752EAB}" type="slidenum">
              <a:rPr kumimoji="1" lang="ja-JP" altLang="en-US" smtClean="0"/>
              <a:t>‹#›</a:t>
            </a:fld>
            <a:endParaRPr kumimoji="1" lang="ja-JP" altLang="en-US"/>
          </a:p>
        </p:txBody>
      </p:sp>
    </p:spTree>
    <p:extLst>
      <p:ext uri="{BB962C8B-B14F-4D97-AF65-F5344CB8AC3E}">
        <p14:creationId xmlns:p14="http://schemas.microsoft.com/office/powerpoint/2010/main" val="290530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3816220-3E71-4AC1-BAAF-3C6613E4D8B8}" type="datetimeFigureOut">
              <a:rPr kumimoji="1" lang="ja-JP" altLang="en-US" smtClean="0"/>
              <a:t>2020/7/10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B5D03AE-532C-4AB0-879F-CD4D84752EAB}" type="slidenum">
              <a:rPr kumimoji="1" lang="ja-JP" altLang="en-US" smtClean="0"/>
              <a:t>‹#›</a:t>
            </a:fld>
            <a:endParaRPr kumimoji="1" lang="ja-JP" altLang="en-US"/>
          </a:p>
        </p:txBody>
      </p:sp>
    </p:spTree>
    <p:extLst>
      <p:ext uri="{BB962C8B-B14F-4D97-AF65-F5344CB8AC3E}">
        <p14:creationId xmlns:p14="http://schemas.microsoft.com/office/powerpoint/2010/main" val="319213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3816220-3E71-4AC1-BAAF-3C6613E4D8B8}" type="datetimeFigureOut">
              <a:rPr kumimoji="1" lang="ja-JP" altLang="en-US" smtClean="0"/>
              <a:t>2020/7/10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B5D03AE-532C-4AB0-879F-CD4D84752EAB}" type="slidenum">
              <a:rPr kumimoji="1" lang="ja-JP" altLang="en-US" smtClean="0"/>
              <a:t>‹#›</a:t>
            </a:fld>
            <a:endParaRPr kumimoji="1" lang="ja-JP" altLang="en-US"/>
          </a:p>
        </p:txBody>
      </p:sp>
    </p:spTree>
    <p:extLst>
      <p:ext uri="{BB962C8B-B14F-4D97-AF65-F5344CB8AC3E}">
        <p14:creationId xmlns:p14="http://schemas.microsoft.com/office/powerpoint/2010/main" val="692989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816220-3E71-4AC1-BAAF-3C6613E4D8B8}" type="datetimeFigureOut">
              <a:rPr kumimoji="1" lang="ja-JP" altLang="en-US" smtClean="0"/>
              <a:t>2020/7/10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B5D03AE-532C-4AB0-879F-CD4D84752EAB}" type="slidenum">
              <a:rPr kumimoji="1" lang="ja-JP" altLang="en-US" smtClean="0"/>
              <a:t>‹#›</a:t>
            </a:fld>
            <a:endParaRPr kumimoji="1" lang="ja-JP" altLang="en-US"/>
          </a:p>
        </p:txBody>
      </p:sp>
    </p:spTree>
    <p:extLst>
      <p:ext uri="{BB962C8B-B14F-4D97-AF65-F5344CB8AC3E}">
        <p14:creationId xmlns:p14="http://schemas.microsoft.com/office/powerpoint/2010/main" val="601289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3816220-3E71-4AC1-BAAF-3C6613E4D8B8}" type="datetimeFigureOut">
              <a:rPr kumimoji="1" lang="ja-JP" altLang="en-US" smtClean="0"/>
              <a:t>2020/7/10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5D03AE-532C-4AB0-879F-CD4D84752EAB}" type="slidenum">
              <a:rPr kumimoji="1" lang="ja-JP" altLang="en-US" smtClean="0"/>
              <a:t>‹#›</a:t>
            </a:fld>
            <a:endParaRPr kumimoji="1" lang="ja-JP" altLang="en-US"/>
          </a:p>
        </p:txBody>
      </p:sp>
    </p:spTree>
    <p:extLst>
      <p:ext uri="{BB962C8B-B14F-4D97-AF65-F5344CB8AC3E}">
        <p14:creationId xmlns:p14="http://schemas.microsoft.com/office/powerpoint/2010/main" val="2102026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3816220-3E71-4AC1-BAAF-3C6613E4D8B8}" type="datetimeFigureOut">
              <a:rPr kumimoji="1" lang="ja-JP" altLang="en-US" smtClean="0"/>
              <a:t>2020/7/10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5D03AE-532C-4AB0-879F-CD4D84752EAB}" type="slidenum">
              <a:rPr kumimoji="1" lang="ja-JP" altLang="en-US" smtClean="0"/>
              <a:t>‹#›</a:t>
            </a:fld>
            <a:endParaRPr kumimoji="1" lang="ja-JP" altLang="en-US"/>
          </a:p>
        </p:txBody>
      </p:sp>
    </p:spTree>
    <p:extLst>
      <p:ext uri="{BB962C8B-B14F-4D97-AF65-F5344CB8AC3E}">
        <p14:creationId xmlns:p14="http://schemas.microsoft.com/office/powerpoint/2010/main" val="1562610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3816220-3E71-4AC1-BAAF-3C6613E4D8B8}" type="datetimeFigureOut">
              <a:rPr kumimoji="1" lang="ja-JP" altLang="en-US" smtClean="0"/>
              <a:t>2020/7/10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B5D03AE-532C-4AB0-879F-CD4D84752EAB}" type="slidenum">
              <a:rPr kumimoji="1" lang="ja-JP" altLang="en-US" smtClean="0"/>
              <a:t>‹#›</a:t>
            </a:fld>
            <a:endParaRPr kumimoji="1" lang="ja-JP" altLang="en-US"/>
          </a:p>
        </p:txBody>
      </p:sp>
    </p:spTree>
    <p:extLst>
      <p:ext uri="{BB962C8B-B14F-4D97-AF65-F5344CB8AC3E}">
        <p14:creationId xmlns:p14="http://schemas.microsoft.com/office/powerpoint/2010/main" val="6534606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06020" y="791289"/>
            <a:ext cx="6045959" cy="914400"/>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t>休業要請</a:t>
            </a:r>
            <a:r>
              <a:rPr kumimoji="1" lang="ja-JP" altLang="en-US" sz="4400" b="1" dirty="0" smtClean="0">
                <a:solidFill>
                  <a:schemeClr val="bg1"/>
                </a:solidFill>
                <a:effectLst>
                  <a:outerShdw blurRad="38100" dist="38100" dir="2700000" algn="tl">
                    <a:srgbClr val="000000">
                      <a:alpha val="43137"/>
                    </a:srgbClr>
                  </a:outerShdw>
                </a:effectLst>
              </a:rPr>
              <a:t>外</a:t>
            </a:r>
            <a:r>
              <a:rPr kumimoji="1" lang="ja-JP" altLang="en-US" sz="3200" b="1" dirty="0" smtClean="0"/>
              <a:t>支援金</a:t>
            </a:r>
            <a:r>
              <a:rPr kumimoji="1" lang="ja-JP" altLang="en-US" sz="1600" b="1" dirty="0" smtClean="0"/>
              <a:t>に関するお知らせ</a:t>
            </a:r>
            <a:endParaRPr kumimoji="1" lang="en-US" altLang="ja-JP" sz="2800" b="1" dirty="0"/>
          </a:p>
          <a:p>
            <a:pPr algn="ctr"/>
            <a:r>
              <a:rPr kumimoji="1" lang="ja-JP" altLang="en-US" sz="1600" b="1" dirty="0" smtClean="0"/>
              <a:t>（休業</a:t>
            </a:r>
            <a:r>
              <a:rPr kumimoji="1" lang="ja-JP" altLang="en-US" sz="1600" b="1" dirty="0"/>
              <a:t>要請支援金の不支給決定通知を受けられた方</a:t>
            </a:r>
            <a:r>
              <a:rPr kumimoji="1" lang="ja-JP" altLang="en-US" sz="1600" b="1" dirty="0" smtClean="0"/>
              <a:t>へ）</a:t>
            </a:r>
            <a:endParaRPr kumimoji="1" lang="en-US" altLang="ja-JP" sz="1600" b="1" dirty="0" smtClean="0"/>
          </a:p>
        </p:txBody>
      </p:sp>
      <p:sp>
        <p:nvSpPr>
          <p:cNvPr id="5" name="正方形/長方形 4"/>
          <p:cNvSpPr/>
          <p:nvPr/>
        </p:nvSpPr>
        <p:spPr>
          <a:xfrm>
            <a:off x="459185" y="296039"/>
            <a:ext cx="2156427" cy="4784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rgbClr val="162F92"/>
                </a:solidFill>
              </a:rPr>
              <a:t>大阪府</a:t>
            </a:r>
            <a:endParaRPr kumimoji="1" lang="ja-JP" altLang="en-US" sz="2400" dirty="0">
              <a:solidFill>
                <a:srgbClr val="162F92"/>
              </a:solidFill>
            </a:endParaRPr>
          </a:p>
        </p:txBody>
      </p:sp>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6020" y="259578"/>
            <a:ext cx="656078" cy="468000"/>
          </a:xfrm>
          <a:prstGeom prst="rect">
            <a:avLst/>
          </a:prstGeom>
        </p:spPr>
      </p:pic>
      <p:sp>
        <p:nvSpPr>
          <p:cNvPr id="7" name="正方形/長方形 6"/>
          <p:cNvSpPr/>
          <p:nvPr/>
        </p:nvSpPr>
        <p:spPr>
          <a:xfrm>
            <a:off x="4423144" y="395517"/>
            <a:ext cx="2434856" cy="4315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令和２年</a:t>
            </a:r>
            <a:r>
              <a:rPr kumimoji="1" lang="ja-JP" altLang="en-US" sz="1200" b="1" dirty="0" smtClean="0">
                <a:solidFill>
                  <a:schemeClr val="tx1"/>
                </a:solidFill>
              </a:rPr>
              <a:t>７月１</a:t>
            </a:r>
            <a:r>
              <a:rPr kumimoji="1" lang="ja-JP" altLang="en-US" sz="1200" b="1" dirty="0">
                <a:solidFill>
                  <a:schemeClr val="tx1"/>
                </a:solidFill>
              </a:rPr>
              <a:t>０</a:t>
            </a:r>
            <a:r>
              <a:rPr kumimoji="1" lang="ja-JP" altLang="en-US" sz="1200" b="1" dirty="0" smtClean="0">
                <a:solidFill>
                  <a:schemeClr val="tx1"/>
                </a:solidFill>
              </a:rPr>
              <a:t>日</a:t>
            </a:r>
            <a:endParaRPr kumimoji="1" lang="ja-JP" altLang="en-US" sz="1200" b="1" dirty="0">
              <a:solidFill>
                <a:schemeClr val="tx1"/>
              </a:solidFill>
            </a:endParaRPr>
          </a:p>
        </p:txBody>
      </p:sp>
      <p:sp>
        <p:nvSpPr>
          <p:cNvPr id="8" name="正方形/長方形 7"/>
          <p:cNvSpPr/>
          <p:nvPr/>
        </p:nvSpPr>
        <p:spPr>
          <a:xfrm>
            <a:off x="406020" y="1353607"/>
            <a:ext cx="6045959" cy="3232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400" b="1" dirty="0" smtClean="0">
                <a:solidFill>
                  <a:schemeClr val="tx1"/>
                </a:solidFill>
              </a:rPr>
              <a:t>Ⅰ</a:t>
            </a:r>
            <a:r>
              <a:rPr kumimoji="1" lang="ja-JP" altLang="en-US" sz="2400" b="1" dirty="0">
                <a:solidFill>
                  <a:schemeClr val="tx1"/>
                </a:solidFill>
              </a:rPr>
              <a:t> </a:t>
            </a:r>
            <a:r>
              <a:rPr kumimoji="1" lang="ja-JP" altLang="en-US" sz="2400" b="1" dirty="0" smtClean="0">
                <a:solidFill>
                  <a:schemeClr val="tx1"/>
                </a:solidFill>
              </a:rPr>
              <a:t>休業要請</a:t>
            </a:r>
            <a:r>
              <a:rPr kumimoji="1" lang="ja-JP" altLang="en-US" sz="2400" b="1" dirty="0" smtClean="0">
                <a:solidFill>
                  <a:srgbClr val="FF0000"/>
                </a:solidFill>
                <a:effectLst>
                  <a:outerShdw blurRad="38100" dist="38100" dir="2700000" algn="tl">
                    <a:srgbClr val="000000">
                      <a:alpha val="43137"/>
                    </a:srgbClr>
                  </a:outerShdw>
                </a:effectLst>
              </a:rPr>
              <a:t>外</a:t>
            </a:r>
            <a:r>
              <a:rPr kumimoji="1" lang="ja-JP" altLang="en-US" sz="2400" b="1" dirty="0" smtClean="0">
                <a:solidFill>
                  <a:schemeClr val="tx1"/>
                </a:solidFill>
              </a:rPr>
              <a:t>支援金とは？</a:t>
            </a:r>
            <a:endParaRPr kumimoji="1" lang="en-US" altLang="ja-JP" sz="2400" b="1" dirty="0" smtClean="0">
              <a:solidFill>
                <a:schemeClr val="tx1"/>
              </a:solidFill>
            </a:endParaRPr>
          </a:p>
          <a:p>
            <a:r>
              <a:rPr kumimoji="1" lang="ja-JP" altLang="en-US" dirty="0" smtClean="0">
                <a:solidFill>
                  <a:schemeClr val="tx1"/>
                </a:solidFill>
              </a:rPr>
              <a:t>　</a:t>
            </a:r>
            <a:r>
              <a:rPr kumimoji="1" lang="ja-JP" altLang="en-US" sz="1600" dirty="0" smtClean="0">
                <a:solidFill>
                  <a:schemeClr val="tx1"/>
                </a:solidFill>
              </a:rPr>
              <a:t>新型コロナウイルス感染症拡大防止のために、大阪府の施設の使用制限要請等</a:t>
            </a:r>
            <a:r>
              <a:rPr kumimoji="1" lang="en-US" altLang="ja-JP" sz="600" dirty="0" smtClean="0">
                <a:solidFill>
                  <a:schemeClr val="tx1"/>
                </a:solidFill>
              </a:rPr>
              <a:t>※</a:t>
            </a:r>
            <a:r>
              <a:rPr kumimoji="1" lang="ja-JP" altLang="en-US" sz="600" dirty="0" smtClean="0">
                <a:solidFill>
                  <a:schemeClr val="tx1"/>
                </a:solidFill>
              </a:rPr>
              <a:t>１</a:t>
            </a:r>
            <a:r>
              <a:rPr kumimoji="1" lang="ja-JP" altLang="en-US" sz="1600" dirty="0" smtClean="0">
                <a:solidFill>
                  <a:schemeClr val="tx1"/>
                </a:solidFill>
              </a:rPr>
              <a:t>に協力いただいた事業者には「休業要請支援金</a:t>
            </a:r>
            <a:r>
              <a:rPr kumimoji="1" lang="ja-JP" altLang="en-US" sz="1200" dirty="0" smtClean="0">
                <a:solidFill>
                  <a:schemeClr val="tx1"/>
                </a:solidFill>
              </a:rPr>
              <a:t>（府・市町村共同支援金）</a:t>
            </a:r>
            <a:r>
              <a:rPr kumimoji="1" lang="ja-JP" altLang="en-US" sz="1600" dirty="0" smtClean="0">
                <a:solidFill>
                  <a:schemeClr val="tx1"/>
                </a:solidFill>
              </a:rPr>
              <a:t>」</a:t>
            </a:r>
            <a:r>
              <a:rPr kumimoji="1" lang="en-US" altLang="ja-JP" sz="600" dirty="0" smtClean="0">
                <a:solidFill>
                  <a:schemeClr val="tx1"/>
                </a:solidFill>
              </a:rPr>
              <a:t>※</a:t>
            </a:r>
            <a:r>
              <a:rPr kumimoji="1" lang="ja-JP" altLang="en-US" sz="600" dirty="0" smtClean="0">
                <a:solidFill>
                  <a:schemeClr val="tx1"/>
                </a:solidFill>
              </a:rPr>
              <a:t>２</a:t>
            </a:r>
            <a:r>
              <a:rPr kumimoji="1" lang="ja-JP" altLang="en-US" sz="1600" dirty="0" smtClean="0">
                <a:solidFill>
                  <a:schemeClr val="tx1"/>
                </a:solidFill>
              </a:rPr>
              <a:t>を</a:t>
            </a:r>
            <a:r>
              <a:rPr kumimoji="1" lang="ja-JP" altLang="en-US" sz="1600" dirty="0">
                <a:solidFill>
                  <a:schemeClr val="tx1"/>
                </a:solidFill>
              </a:rPr>
              <a:t>支給</a:t>
            </a:r>
            <a:r>
              <a:rPr kumimoji="1" lang="ja-JP" altLang="en-US" sz="1600" dirty="0" smtClean="0">
                <a:solidFill>
                  <a:schemeClr val="tx1"/>
                </a:solidFill>
              </a:rPr>
              <a:t>しています。</a:t>
            </a:r>
            <a:endParaRPr kumimoji="1" lang="en-US" altLang="ja-JP" sz="1600" dirty="0" smtClean="0">
              <a:solidFill>
                <a:schemeClr val="tx1"/>
              </a:solidFill>
            </a:endParaRPr>
          </a:p>
          <a:p>
            <a:r>
              <a:rPr kumimoji="1" lang="ja-JP" altLang="en-US" sz="1600" dirty="0">
                <a:solidFill>
                  <a:schemeClr val="tx1"/>
                </a:solidFill>
              </a:rPr>
              <a:t>　</a:t>
            </a:r>
            <a:r>
              <a:rPr kumimoji="1" lang="ja-JP" altLang="en-US" sz="1600" dirty="0" smtClean="0">
                <a:solidFill>
                  <a:schemeClr val="tx1"/>
                </a:solidFill>
              </a:rPr>
              <a:t>「休業要請</a:t>
            </a:r>
            <a:r>
              <a:rPr kumimoji="1" lang="ja-JP" altLang="en-US" sz="1600" b="1" dirty="0" smtClean="0">
                <a:solidFill>
                  <a:srgbClr val="FF0000"/>
                </a:solidFill>
                <a:effectLst>
                  <a:outerShdw blurRad="38100" dist="38100" dir="2700000" algn="tl">
                    <a:srgbClr val="000000">
                      <a:alpha val="43137"/>
                    </a:srgbClr>
                  </a:outerShdw>
                </a:effectLst>
              </a:rPr>
              <a:t>外</a:t>
            </a:r>
            <a:r>
              <a:rPr kumimoji="1" lang="ja-JP" altLang="en-US" sz="1600" dirty="0" smtClean="0">
                <a:solidFill>
                  <a:schemeClr val="tx1"/>
                </a:solidFill>
              </a:rPr>
              <a:t>支援金」は</a:t>
            </a:r>
            <a:r>
              <a:rPr kumimoji="1" lang="ja-JP" altLang="en-US" sz="1600" dirty="0">
                <a:solidFill>
                  <a:schemeClr val="tx1"/>
                </a:solidFill>
              </a:rPr>
              <a:t>、この「休業要請支援金</a:t>
            </a:r>
            <a:r>
              <a:rPr kumimoji="1" lang="ja-JP" altLang="en-US" sz="1200" dirty="0">
                <a:solidFill>
                  <a:schemeClr val="tx1"/>
                </a:solidFill>
              </a:rPr>
              <a:t>（府・</a:t>
            </a:r>
            <a:r>
              <a:rPr kumimoji="1" lang="ja-JP" altLang="en-US" sz="1200" dirty="0" smtClean="0">
                <a:solidFill>
                  <a:schemeClr val="tx1"/>
                </a:solidFill>
              </a:rPr>
              <a:t>市町村共同</a:t>
            </a:r>
            <a:r>
              <a:rPr kumimoji="1" lang="ja-JP" altLang="en-US" sz="1200" dirty="0">
                <a:solidFill>
                  <a:schemeClr val="tx1"/>
                </a:solidFill>
              </a:rPr>
              <a:t>支援金）</a:t>
            </a:r>
            <a:r>
              <a:rPr kumimoji="1" lang="ja-JP" altLang="en-US" sz="1600" dirty="0" smtClean="0">
                <a:solidFill>
                  <a:schemeClr val="tx1"/>
                </a:solidFill>
              </a:rPr>
              <a:t>」支給対象外の事業者で、自主休業や外出自粛等に伴う売上げ減少等で経営に深刻な影響が生じている中小企業・その他の法人・個人事業主に対して、家賃等の固定費を支援し、事業継続を下支えする支援金を支給するものです。</a:t>
            </a:r>
            <a:endParaRPr kumimoji="1" lang="en-US" altLang="ja-JP" sz="1600" dirty="0" smtClean="0">
              <a:solidFill>
                <a:schemeClr val="tx1"/>
              </a:solidFill>
            </a:endParaRPr>
          </a:p>
        </p:txBody>
      </p:sp>
      <p:sp>
        <p:nvSpPr>
          <p:cNvPr id="10" name="正方形/長方形 9"/>
          <p:cNvSpPr/>
          <p:nvPr/>
        </p:nvSpPr>
        <p:spPr>
          <a:xfrm>
            <a:off x="442115" y="4574231"/>
            <a:ext cx="6045959" cy="8842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400" b="1" dirty="0">
                <a:solidFill>
                  <a:schemeClr val="tx1"/>
                </a:solidFill>
              </a:rPr>
              <a:t>Ⅱ</a:t>
            </a:r>
            <a:r>
              <a:rPr kumimoji="1" lang="ja-JP" altLang="en-US" sz="2400" b="1" dirty="0" smtClean="0">
                <a:solidFill>
                  <a:schemeClr val="tx1"/>
                </a:solidFill>
              </a:rPr>
              <a:t> 支給額</a:t>
            </a:r>
            <a:endParaRPr kumimoji="1" lang="en-US" altLang="ja-JP" sz="2400" b="1" dirty="0" smtClean="0">
              <a:solidFill>
                <a:schemeClr val="tx1"/>
              </a:solidFill>
            </a:endParaRPr>
          </a:p>
          <a:p>
            <a:endParaRPr kumimoji="1" lang="en-US" altLang="ja-JP" dirty="0">
              <a:solidFill>
                <a:schemeClr val="tx1"/>
              </a:solidFill>
            </a:endParaRPr>
          </a:p>
        </p:txBody>
      </p:sp>
      <p:sp>
        <p:nvSpPr>
          <p:cNvPr id="17" name="正方形/長方形 16"/>
          <p:cNvSpPr/>
          <p:nvPr/>
        </p:nvSpPr>
        <p:spPr>
          <a:xfrm>
            <a:off x="172930" y="4365854"/>
            <a:ext cx="6512138" cy="2292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400" dirty="0" smtClean="0">
                <a:solidFill>
                  <a:srgbClr val="FF0000"/>
                </a:solidFill>
                <a:latin typeface="Bahnschrift SemiBold Condensed" panose="020B0502040204020203" pitchFamily="34" charset="0"/>
              </a:rPr>
              <a:t>------------------------------</a:t>
            </a:r>
          </a:p>
        </p:txBody>
      </p:sp>
      <p:sp>
        <p:nvSpPr>
          <p:cNvPr id="18" name="正方形/長方形 17"/>
          <p:cNvSpPr/>
          <p:nvPr/>
        </p:nvSpPr>
        <p:spPr>
          <a:xfrm>
            <a:off x="172929" y="6550253"/>
            <a:ext cx="6512138" cy="2292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400" dirty="0" smtClean="0">
                <a:solidFill>
                  <a:srgbClr val="FF0000"/>
                </a:solidFill>
                <a:latin typeface="Bahnschrift SemiBold Condensed" panose="020B0502040204020203" pitchFamily="34" charset="0"/>
              </a:rPr>
              <a:t>------------------------------</a:t>
            </a:r>
          </a:p>
        </p:txBody>
      </p:sp>
      <p:sp>
        <p:nvSpPr>
          <p:cNvPr id="19" name="正方形/長方形 18"/>
          <p:cNvSpPr/>
          <p:nvPr/>
        </p:nvSpPr>
        <p:spPr>
          <a:xfrm>
            <a:off x="471217" y="6657526"/>
            <a:ext cx="6045959" cy="1586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400" b="1" dirty="0">
                <a:solidFill>
                  <a:schemeClr val="tx1"/>
                </a:solidFill>
              </a:rPr>
              <a:t>Ⅲ</a:t>
            </a:r>
            <a:r>
              <a:rPr kumimoji="1" lang="ja-JP" altLang="en-US" sz="2400" b="1" dirty="0" smtClean="0">
                <a:solidFill>
                  <a:schemeClr val="tx1"/>
                </a:solidFill>
              </a:rPr>
              <a:t> 対象要件</a:t>
            </a:r>
            <a:endParaRPr kumimoji="1" lang="en-US" altLang="ja-JP" sz="2400" b="1" dirty="0" smtClean="0">
              <a:solidFill>
                <a:schemeClr val="tx1"/>
              </a:solidFill>
            </a:endParaRPr>
          </a:p>
          <a:p>
            <a:r>
              <a:rPr kumimoji="1" lang="ja-JP" altLang="en-US" dirty="0" smtClean="0">
                <a:solidFill>
                  <a:schemeClr val="tx1"/>
                </a:solidFill>
              </a:rPr>
              <a:t>　</a:t>
            </a:r>
            <a:r>
              <a:rPr kumimoji="1" lang="ja-JP" altLang="en-US" sz="1600" b="1" dirty="0" smtClean="0">
                <a:solidFill>
                  <a:schemeClr val="tx1"/>
                </a:solidFill>
              </a:rPr>
              <a:t>令和２年３月３１日以前に開業・設立</a:t>
            </a:r>
            <a:r>
              <a:rPr kumimoji="1" lang="ja-JP" altLang="en-US" sz="1600" dirty="0" smtClean="0">
                <a:solidFill>
                  <a:schemeClr val="tx1"/>
                </a:solidFill>
              </a:rPr>
              <a:t>し、営業実態のある中小法人・個人事業主で、下記の</a:t>
            </a:r>
            <a:r>
              <a:rPr kumimoji="1" lang="ja-JP" altLang="en-US" sz="1600" dirty="0">
                <a:solidFill>
                  <a:schemeClr val="tx1"/>
                </a:solidFill>
              </a:rPr>
              <a:t>①</a:t>
            </a:r>
            <a:r>
              <a:rPr kumimoji="1" lang="ja-JP" altLang="en-US" sz="1600" dirty="0" smtClean="0">
                <a:solidFill>
                  <a:schemeClr val="tx1"/>
                </a:solidFill>
              </a:rPr>
              <a:t>～③の</a:t>
            </a:r>
            <a:r>
              <a:rPr kumimoji="1" lang="ja-JP" altLang="en-US" sz="1600" b="1" dirty="0" smtClean="0">
                <a:solidFill>
                  <a:schemeClr val="tx1"/>
                </a:solidFill>
              </a:rPr>
              <a:t>３つの要件を</a:t>
            </a:r>
            <a:r>
              <a:rPr kumimoji="1" lang="ja-JP" altLang="en-US" sz="1600" b="1" dirty="0" smtClean="0">
                <a:solidFill>
                  <a:srgbClr val="FF0000"/>
                </a:solidFill>
              </a:rPr>
              <a:t>全て</a:t>
            </a:r>
            <a:r>
              <a:rPr kumimoji="1" lang="ja-JP" altLang="en-US" sz="1600" b="1" dirty="0" smtClean="0">
                <a:solidFill>
                  <a:schemeClr val="tx1"/>
                </a:solidFill>
              </a:rPr>
              <a:t>満たすことが必要</a:t>
            </a:r>
            <a:r>
              <a:rPr kumimoji="1" lang="ja-JP" altLang="en-US" sz="1600" dirty="0" smtClean="0">
                <a:solidFill>
                  <a:schemeClr val="tx1"/>
                </a:solidFill>
              </a:rPr>
              <a:t>です。</a:t>
            </a:r>
            <a:endParaRPr kumimoji="1" lang="en-US" altLang="ja-JP" sz="1600" dirty="0" smtClean="0">
              <a:solidFill>
                <a:schemeClr val="tx1"/>
              </a:solidFill>
            </a:endParaRPr>
          </a:p>
        </p:txBody>
      </p:sp>
      <p:grpSp>
        <p:nvGrpSpPr>
          <p:cNvPr id="22" name="グループ化 21"/>
          <p:cNvGrpSpPr/>
          <p:nvPr/>
        </p:nvGrpSpPr>
        <p:grpSpPr>
          <a:xfrm>
            <a:off x="627627" y="5033320"/>
            <a:ext cx="5812466" cy="1562479"/>
            <a:chOff x="627627" y="5221703"/>
            <a:chExt cx="5812466" cy="1562479"/>
          </a:xfrm>
        </p:grpSpPr>
        <p:sp>
          <p:nvSpPr>
            <p:cNvPr id="11" name="角丸四角形 10"/>
            <p:cNvSpPr/>
            <p:nvPr/>
          </p:nvSpPr>
          <p:spPr>
            <a:xfrm>
              <a:off x="627627" y="5293893"/>
              <a:ext cx="1453836" cy="661737"/>
            </a:xfrm>
            <a:prstGeom prst="roundRect">
              <a:avLst/>
            </a:prstGeom>
            <a:solidFill>
              <a:srgbClr val="FF84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00" b="1" dirty="0" smtClean="0"/>
                <a:t>中小企業</a:t>
              </a:r>
              <a:endParaRPr kumimoji="1" lang="en-US" altLang="ja-JP" sz="1700" b="1" dirty="0" smtClean="0"/>
            </a:p>
            <a:p>
              <a:pPr algn="ctr"/>
              <a:r>
                <a:rPr kumimoji="1" lang="ja-JP" altLang="en-US" sz="1700" b="1" spc="-150" dirty="0" smtClean="0"/>
                <a:t>その他の法人</a:t>
              </a:r>
              <a:endParaRPr kumimoji="1" lang="en-US" altLang="ja-JP" sz="1700" b="1" spc="-150" dirty="0" smtClean="0"/>
            </a:p>
          </p:txBody>
        </p:sp>
        <p:sp>
          <p:nvSpPr>
            <p:cNvPr id="12" name="正方形/長方形 11"/>
            <p:cNvSpPr/>
            <p:nvPr/>
          </p:nvSpPr>
          <p:spPr>
            <a:xfrm>
              <a:off x="2241959" y="5221703"/>
              <a:ext cx="4184002" cy="8061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200"/>
                </a:lnSpc>
              </a:pPr>
              <a:r>
                <a:rPr kumimoji="1" lang="ja-JP" altLang="en-US" sz="1400" u="sng" dirty="0" smtClean="0">
                  <a:solidFill>
                    <a:schemeClr val="tx1"/>
                  </a:solidFill>
                </a:rPr>
                <a:t>府内に</a:t>
              </a:r>
              <a:r>
                <a:rPr kumimoji="1" lang="ja-JP" altLang="en-US" sz="1400" b="1" u="sng" dirty="0" smtClean="0">
                  <a:solidFill>
                    <a:schemeClr val="tx1"/>
                  </a:solidFill>
                </a:rPr>
                <a:t>２以上の事業所</a:t>
              </a:r>
              <a:r>
                <a:rPr kumimoji="1" lang="ja-JP" altLang="en-US" sz="1400" u="sng" dirty="0" smtClean="0">
                  <a:solidFill>
                    <a:schemeClr val="tx1"/>
                  </a:solidFill>
                </a:rPr>
                <a:t>がある場合 </a:t>
              </a:r>
              <a:r>
                <a:rPr kumimoji="1" lang="en-US" altLang="ja-JP" sz="2800" b="1" u="sng" dirty="0" smtClean="0">
                  <a:solidFill>
                    <a:schemeClr val="tx1"/>
                  </a:solidFill>
                </a:rPr>
                <a:t>100</a:t>
              </a:r>
              <a:r>
                <a:rPr kumimoji="1" lang="ja-JP" altLang="en-US" sz="1050" b="1" u="sng" dirty="0" smtClean="0">
                  <a:solidFill>
                    <a:schemeClr val="tx1"/>
                  </a:solidFill>
                </a:rPr>
                <a:t>万円</a:t>
              </a:r>
              <a:endParaRPr kumimoji="1" lang="en-US" altLang="ja-JP" sz="1050" b="1" u="sng" dirty="0" smtClean="0">
                <a:solidFill>
                  <a:schemeClr val="tx1"/>
                </a:solidFill>
              </a:endParaRPr>
            </a:p>
            <a:p>
              <a:pPr>
                <a:lnSpc>
                  <a:spcPts val="2200"/>
                </a:lnSpc>
              </a:pPr>
              <a:r>
                <a:rPr kumimoji="1" lang="ja-JP" altLang="en-US" sz="1400" b="1" u="sng" dirty="0" smtClean="0">
                  <a:solidFill>
                    <a:schemeClr val="tx1"/>
                  </a:solidFill>
                </a:rPr>
                <a:t>１事業所</a:t>
              </a:r>
              <a:r>
                <a:rPr kumimoji="1" lang="ja-JP" altLang="en-US" sz="1400" u="sng" dirty="0" smtClean="0">
                  <a:solidFill>
                    <a:schemeClr val="tx1"/>
                  </a:solidFill>
                </a:rPr>
                <a:t>の場合 </a:t>
              </a:r>
              <a:r>
                <a:rPr kumimoji="1" lang="en-US" altLang="ja-JP" sz="2800" b="1" u="sng" dirty="0" smtClean="0">
                  <a:solidFill>
                    <a:schemeClr val="tx1"/>
                  </a:solidFill>
                </a:rPr>
                <a:t>50</a:t>
              </a:r>
              <a:r>
                <a:rPr kumimoji="1" lang="ja-JP" altLang="en-US" sz="1050" b="1" u="sng" dirty="0" smtClean="0">
                  <a:solidFill>
                    <a:schemeClr val="tx1"/>
                  </a:solidFill>
                </a:rPr>
                <a:t>万円</a:t>
              </a:r>
              <a:endParaRPr kumimoji="1" lang="en-US" altLang="ja-JP" sz="1600" b="1" u="sng" dirty="0" smtClean="0">
                <a:solidFill>
                  <a:schemeClr val="tx1"/>
                </a:solidFill>
              </a:endParaRPr>
            </a:p>
          </p:txBody>
        </p:sp>
        <p:sp>
          <p:nvSpPr>
            <p:cNvPr id="15" name="角丸四角形 14"/>
            <p:cNvSpPr/>
            <p:nvPr/>
          </p:nvSpPr>
          <p:spPr>
            <a:xfrm>
              <a:off x="627627" y="6068053"/>
              <a:ext cx="1453836" cy="661737"/>
            </a:xfrm>
            <a:prstGeom prst="roundRect">
              <a:avLst/>
            </a:prstGeom>
            <a:solidFill>
              <a:srgbClr val="FF84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00" b="1" dirty="0" smtClean="0"/>
                <a:t>個人</a:t>
              </a:r>
              <a:r>
                <a:rPr kumimoji="1" lang="ja-JP" altLang="en-US" sz="1700" b="1" dirty="0"/>
                <a:t>事業主</a:t>
              </a:r>
              <a:endParaRPr kumimoji="1" lang="en-US" altLang="ja-JP" sz="1700" b="1" dirty="0" smtClean="0"/>
            </a:p>
          </p:txBody>
        </p:sp>
        <p:sp>
          <p:nvSpPr>
            <p:cNvPr id="16" name="正方形/長方形 15"/>
            <p:cNvSpPr/>
            <p:nvPr/>
          </p:nvSpPr>
          <p:spPr>
            <a:xfrm>
              <a:off x="2256091" y="5978066"/>
              <a:ext cx="4184002" cy="8061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200"/>
                </a:lnSpc>
              </a:pPr>
              <a:r>
                <a:rPr kumimoji="1" lang="ja-JP" altLang="en-US" sz="1400" u="sng" dirty="0" smtClean="0">
                  <a:solidFill>
                    <a:schemeClr val="tx1"/>
                  </a:solidFill>
                </a:rPr>
                <a:t>府内に</a:t>
              </a:r>
              <a:r>
                <a:rPr kumimoji="1" lang="ja-JP" altLang="en-US" sz="1400" b="1" u="sng" dirty="0" smtClean="0">
                  <a:solidFill>
                    <a:schemeClr val="tx1"/>
                  </a:solidFill>
                </a:rPr>
                <a:t>２以上の事業所</a:t>
              </a:r>
              <a:r>
                <a:rPr kumimoji="1" lang="ja-JP" altLang="en-US" sz="1400" u="sng" dirty="0" smtClean="0">
                  <a:solidFill>
                    <a:schemeClr val="tx1"/>
                  </a:solidFill>
                </a:rPr>
                <a:t>がある場合 </a:t>
              </a:r>
              <a:r>
                <a:rPr kumimoji="1" lang="en-US" altLang="ja-JP" sz="2800" b="1" u="sng" dirty="0" smtClean="0">
                  <a:solidFill>
                    <a:schemeClr val="tx1"/>
                  </a:solidFill>
                </a:rPr>
                <a:t>50</a:t>
              </a:r>
              <a:r>
                <a:rPr kumimoji="1" lang="ja-JP" altLang="en-US" sz="1050" b="1" u="sng" dirty="0" smtClean="0">
                  <a:solidFill>
                    <a:schemeClr val="tx1"/>
                  </a:solidFill>
                </a:rPr>
                <a:t>万円</a:t>
              </a:r>
              <a:endParaRPr kumimoji="1" lang="en-US" altLang="ja-JP" sz="1600" b="1" u="sng" dirty="0" smtClean="0">
                <a:solidFill>
                  <a:schemeClr val="tx1"/>
                </a:solidFill>
              </a:endParaRPr>
            </a:p>
            <a:p>
              <a:pPr>
                <a:lnSpc>
                  <a:spcPts val="2200"/>
                </a:lnSpc>
              </a:pPr>
              <a:r>
                <a:rPr kumimoji="1" lang="ja-JP" altLang="en-US" sz="1400" b="1" u="sng" dirty="0" smtClean="0">
                  <a:solidFill>
                    <a:schemeClr val="tx1"/>
                  </a:solidFill>
                </a:rPr>
                <a:t>１事業所</a:t>
              </a:r>
              <a:r>
                <a:rPr kumimoji="1" lang="ja-JP" altLang="en-US" sz="1400" u="sng" dirty="0" smtClean="0">
                  <a:solidFill>
                    <a:schemeClr val="tx1"/>
                  </a:solidFill>
                </a:rPr>
                <a:t>の場合 </a:t>
              </a:r>
              <a:r>
                <a:rPr kumimoji="1" lang="en-US" altLang="ja-JP" sz="2800" b="1" u="sng" dirty="0" smtClean="0">
                  <a:solidFill>
                    <a:schemeClr val="tx1"/>
                  </a:solidFill>
                </a:rPr>
                <a:t>25</a:t>
              </a:r>
              <a:r>
                <a:rPr kumimoji="1" lang="ja-JP" altLang="en-US" sz="1050" b="1" u="sng" dirty="0" smtClean="0">
                  <a:solidFill>
                    <a:schemeClr val="tx1"/>
                  </a:solidFill>
                </a:rPr>
                <a:t>万円</a:t>
              </a:r>
              <a:endParaRPr kumimoji="1" lang="en-US" altLang="ja-JP" sz="1050" b="1" u="sng" dirty="0" smtClean="0">
                <a:solidFill>
                  <a:schemeClr val="tx1"/>
                </a:solidFill>
              </a:endParaRPr>
            </a:p>
          </p:txBody>
        </p:sp>
      </p:grpSp>
      <p:sp>
        <p:nvSpPr>
          <p:cNvPr id="24" name="角丸四角形 23"/>
          <p:cNvSpPr/>
          <p:nvPr/>
        </p:nvSpPr>
        <p:spPr>
          <a:xfrm>
            <a:off x="548640" y="8099959"/>
            <a:ext cx="5779971" cy="1340137"/>
          </a:xfrm>
          <a:prstGeom prst="roundRect">
            <a:avLst>
              <a:gd name="adj" fmla="val 12698"/>
            </a:avLst>
          </a:prstGeom>
          <a:noFill/>
          <a:ln w="60325" cmpd="dbl">
            <a:solidFill>
              <a:srgbClr val="FF84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100"/>
              </a:lnSpc>
            </a:pPr>
            <a:r>
              <a:rPr kumimoji="1" lang="ja-JP" altLang="en-US" sz="1600" b="1" spc="-150" dirty="0" smtClean="0">
                <a:solidFill>
                  <a:schemeClr val="tx1"/>
                </a:solidFill>
              </a:rPr>
              <a:t>①  令和２年３月３１日時点で大阪</a:t>
            </a:r>
            <a:r>
              <a:rPr kumimoji="1" lang="ja-JP" altLang="en-US" sz="1600" b="1" spc="-150" dirty="0">
                <a:solidFill>
                  <a:schemeClr val="tx1"/>
                </a:solidFill>
              </a:rPr>
              <a:t>府内に事業所を有している</a:t>
            </a:r>
            <a:r>
              <a:rPr kumimoji="1" lang="ja-JP" altLang="en-US" sz="1600" b="1" spc="-150" dirty="0" smtClean="0">
                <a:solidFill>
                  <a:schemeClr val="tx1"/>
                </a:solidFill>
              </a:rPr>
              <a:t>こと</a:t>
            </a:r>
            <a:endParaRPr kumimoji="1" lang="en-US" altLang="ja-JP" sz="1600" b="1" spc="-150" dirty="0" smtClean="0">
              <a:solidFill>
                <a:schemeClr val="tx1"/>
              </a:solidFill>
            </a:endParaRPr>
          </a:p>
          <a:p>
            <a:pPr>
              <a:lnSpc>
                <a:spcPts val="2100"/>
              </a:lnSpc>
            </a:pPr>
            <a:r>
              <a:rPr kumimoji="1" lang="ja-JP" altLang="en-US" sz="1600" b="1" spc="-150" dirty="0" smtClean="0">
                <a:solidFill>
                  <a:schemeClr val="tx1"/>
                </a:solidFill>
              </a:rPr>
              <a:t>②  令和</a:t>
            </a:r>
            <a:r>
              <a:rPr kumimoji="1" lang="ja-JP" altLang="en-US" sz="1600" b="1" spc="-150" dirty="0">
                <a:solidFill>
                  <a:schemeClr val="tx1"/>
                </a:solidFill>
              </a:rPr>
              <a:t>２年</a:t>
            </a:r>
            <a:r>
              <a:rPr kumimoji="1" lang="ja-JP" altLang="en-US" sz="1600" b="1" spc="-150" dirty="0" smtClean="0">
                <a:solidFill>
                  <a:schemeClr val="tx1"/>
                </a:solidFill>
              </a:rPr>
              <a:t>４月</a:t>
            </a:r>
            <a:r>
              <a:rPr kumimoji="1" lang="ja-JP" altLang="en-US" sz="1600" b="1" spc="-150" dirty="0">
                <a:solidFill>
                  <a:schemeClr val="tx1"/>
                </a:solidFill>
              </a:rPr>
              <a:t>又</a:t>
            </a:r>
            <a:r>
              <a:rPr kumimoji="1" lang="ja-JP" altLang="en-US" sz="1600" b="1" spc="-150" dirty="0" smtClean="0">
                <a:solidFill>
                  <a:schemeClr val="tx1"/>
                </a:solidFill>
              </a:rPr>
              <a:t>は４月</a:t>
            </a:r>
            <a:r>
              <a:rPr kumimoji="1" lang="ja-JP" altLang="en-US" sz="1600" b="1" spc="-150" dirty="0">
                <a:solidFill>
                  <a:schemeClr val="tx1"/>
                </a:solidFill>
              </a:rPr>
              <a:t>・５月の平均</a:t>
            </a:r>
            <a:r>
              <a:rPr kumimoji="1" lang="ja-JP" altLang="en-US" sz="1600" b="1" spc="-150" dirty="0" smtClean="0">
                <a:solidFill>
                  <a:schemeClr val="tx1"/>
                </a:solidFill>
              </a:rPr>
              <a:t>の売上が前年同期間比で</a:t>
            </a:r>
            <a:endParaRPr kumimoji="1" lang="en-US" altLang="ja-JP" sz="1600" b="1" spc="-150" dirty="0" smtClean="0">
              <a:solidFill>
                <a:schemeClr val="tx1"/>
              </a:solidFill>
            </a:endParaRPr>
          </a:p>
          <a:p>
            <a:pPr>
              <a:lnSpc>
                <a:spcPts val="2100"/>
              </a:lnSpc>
            </a:pPr>
            <a:r>
              <a:rPr kumimoji="1" lang="ja-JP" altLang="en-US" sz="1600" b="1" spc="-150" dirty="0">
                <a:solidFill>
                  <a:schemeClr val="tx1"/>
                </a:solidFill>
              </a:rPr>
              <a:t>　</a:t>
            </a:r>
            <a:r>
              <a:rPr kumimoji="1" lang="ja-JP" altLang="en-US" sz="1600" b="1" spc="-150" dirty="0" smtClean="0">
                <a:solidFill>
                  <a:schemeClr val="tx1"/>
                </a:solidFill>
              </a:rPr>
              <a:t>５０％</a:t>
            </a:r>
            <a:r>
              <a:rPr kumimoji="1" lang="ja-JP" altLang="en-US" sz="1600" b="1" spc="-150" dirty="0">
                <a:solidFill>
                  <a:schemeClr val="tx1"/>
                </a:solidFill>
              </a:rPr>
              <a:t>以上減少している</a:t>
            </a:r>
            <a:r>
              <a:rPr kumimoji="1" lang="ja-JP" altLang="en-US" sz="1600" b="1" spc="-150" dirty="0" smtClean="0">
                <a:solidFill>
                  <a:schemeClr val="tx1"/>
                </a:solidFill>
              </a:rPr>
              <a:t>こと</a:t>
            </a:r>
            <a:endParaRPr kumimoji="1" lang="ja-JP" altLang="en-US" sz="1600" b="1" spc="-150" dirty="0">
              <a:solidFill>
                <a:schemeClr val="tx1"/>
              </a:solidFill>
            </a:endParaRPr>
          </a:p>
          <a:p>
            <a:pPr>
              <a:lnSpc>
                <a:spcPts val="2100"/>
              </a:lnSpc>
            </a:pPr>
            <a:r>
              <a:rPr kumimoji="1" lang="ja-JP" altLang="en-US" sz="1600" b="1" spc="-150" dirty="0">
                <a:solidFill>
                  <a:schemeClr val="tx1"/>
                </a:solidFill>
              </a:rPr>
              <a:t>③</a:t>
            </a:r>
            <a:r>
              <a:rPr kumimoji="1" lang="ja-JP" altLang="en-US" sz="1600" b="1" spc="-150" dirty="0" smtClean="0">
                <a:solidFill>
                  <a:schemeClr val="tx1"/>
                </a:solidFill>
              </a:rPr>
              <a:t>「</a:t>
            </a:r>
            <a:r>
              <a:rPr kumimoji="1" lang="ja-JP" altLang="en-US" sz="1600" b="1" spc="-150" dirty="0">
                <a:solidFill>
                  <a:schemeClr val="tx1"/>
                </a:solidFill>
              </a:rPr>
              <a:t>休業要請支援金</a:t>
            </a:r>
            <a:r>
              <a:rPr kumimoji="1" lang="ja-JP" altLang="en-US" sz="900" b="1" spc="-150" dirty="0">
                <a:solidFill>
                  <a:schemeClr val="tx1"/>
                </a:solidFill>
              </a:rPr>
              <a:t>（府・市町村共同支援金）</a:t>
            </a:r>
            <a:r>
              <a:rPr kumimoji="1" lang="ja-JP" altLang="en-US" sz="1600" b="1" spc="-150" dirty="0" smtClean="0">
                <a:solidFill>
                  <a:schemeClr val="tx1"/>
                </a:solidFill>
              </a:rPr>
              <a:t>」の受給対象でないこと</a:t>
            </a:r>
            <a:endParaRPr kumimoji="1" lang="ja-JP" altLang="en-US" sz="1600" b="1" spc="-150" dirty="0">
              <a:solidFill>
                <a:schemeClr val="tx1"/>
              </a:solidFill>
            </a:endParaRPr>
          </a:p>
        </p:txBody>
      </p:sp>
      <p:sp>
        <p:nvSpPr>
          <p:cNvPr id="25" name="正方形/長方形 24"/>
          <p:cNvSpPr/>
          <p:nvPr/>
        </p:nvSpPr>
        <p:spPr>
          <a:xfrm>
            <a:off x="2634916" y="9591591"/>
            <a:ext cx="1588168" cy="403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rPr>
              <a:t>裏面につづく</a:t>
            </a:r>
            <a:endParaRPr kumimoji="1" lang="ja-JP" altLang="en-US" sz="900" b="1" dirty="0">
              <a:solidFill>
                <a:schemeClr val="tx1"/>
              </a:solidFill>
            </a:endParaRPr>
          </a:p>
        </p:txBody>
      </p:sp>
      <p:sp>
        <p:nvSpPr>
          <p:cNvPr id="26" name="正方形/長方形 25"/>
          <p:cNvSpPr/>
          <p:nvPr/>
        </p:nvSpPr>
        <p:spPr>
          <a:xfrm>
            <a:off x="418052" y="3942463"/>
            <a:ext cx="5910559" cy="7398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800"/>
              </a:lnSpc>
            </a:pPr>
            <a:r>
              <a:rPr kumimoji="1" lang="en-US" altLang="ja-JP" sz="700" dirty="0" smtClean="0">
                <a:solidFill>
                  <a:schemeClr val="tx1"/>
                </a:solidFill>
              </a:rPr>
              <a:t>※</a:t>
            </a:r>
            <a:r>
              <a:rPr kumimoji="1" lang="ja-JP" altLang="en-US" sz="700" dirty="0" smtClean="0">
                <a:solidFill>
                  <a:schemeClr val="tx1"/>
                </a:solidFill>
              </a:rPr>
              <a:t>１）令和２年４月１４日から大阪府が行った「施設の使用制限の要請等」を指します。</a:t>
            </a:r>
            <a:endParaRPr kumimoji="1" lang="en-US" altLang="ja-JP" sz="700" dirty="0" smtClean="0">
              <a:solidFill>
                <a:schemeClr val="tx1"/>
              </a:solidFill>
            </a:endParaRPr>
          </a:p>
          <a:p>
            <a:pPr>
              <a:lnSpc>
                <a:spcPts val="800"/>
              </a:lnSpc>
            </a:pPr>
            <a:r>
              <a:rPr kumimoji="1" lang="en-US" altLang="ja-JP" sz="700" dirty="0" smtClean="0">
                <a:solidFill>
                  <a:schemeClr val="tx1"/>
                </a:solidFill>
              </a:rPr>
              <a:t>※</a:t>
            </a:r>
            <a:r>
              <a:rPr kumimoji="1" lang="ja-JP" altLang="en-US" sz="700" dirty="0" smtClean="0">
                <a:solidFill>
                  <a:schemeClr val="tx1"/>
                </a:solidFill>
              </a:rPr>
              <a:t>２）大阪府新型コロナウイルス感染症のまん延に係る休業要請に応じた事業者に対する支援金の支給に関する規則（大阪府規則第７５号）で　　</a:t>
            </a:r>
            <a:endParaRPr kumimoji="1" lang="en-US" altLang="ja-JP" sz="700" dirty="0" smtClean="0">
              <a:solidFill>
                <a:schemeClr val="tx1"/>
              </a:solidFill>
            </a:endParaRPr>
          </a:p>
          <a:p>
            <a:pPr>
              <a:lnSpc>
                <a:spcPts val="800"/>
              </a:lnSpc>
            </a:pPr>
            <a:r>
              <a:rPr kumimoji="1" lang="ja-JP" altLang="en-US" sz="700" dirty="0">
                <a:solidFill>
                  <a:schemeClr val="tx1"/>
                </a:solidFill>
              </a:rPr>
              <a:t>　</a:t>
            </a:r>
            <a:r>
              <a:rPr kumimoji="1" lang="ja-JP" altLang="en-US" sz="700" dirty="0" smtClean="0">
                <a:solidFill>
                  <a:schemeClr val="tx1"/>
                </a:solidFill>
              </a:rPr>
              <a:t>　　定める支援金をいいま</a:t>
            </a:r>
            <a:r>
              <a:rPr kumimoji="1" lang="ja-JP" altLang="en-US" sz="700" dirty="0">
                <a:solidFill>
                  <a:schemeClr val="tx1"/>
                </a:solidFill>
              </a:rPr>
              <a:t>す</a:t>
            </a:r>
            <a:r>
              <a:rPr kumimoji="1" lang="ja-JP" altLang="en-US" sz="700" dirty="0" smtClean="0">
                <a:solidFill>
                  <a:schemeClr val="tx1"/>
                </a:solidFill>
              </a:rPr>
              <a:t>。</a:t>
            </a:r>
            <a:endParaRPr kumimoji="1" lang="ja-JP" altLang="en-US" sz="700" dirty="0">
              <a:solidFill>
                <a:schemeClr val="tx1"/>
              </a:solidFill>
            </a:endParaRPr>
          </a:p>
        </p:txBody>
      </p:sp>
      <p:sp>
        <p:nvSpPr>
          <p:cNvPr id="20" name="正方形/長方形 19"/>
          <p:cNvSpPr/>
          <p:nvPr/>
        </p:nvSpPr>
        <p:spPr>
          <a:xfrm>
            <a:off x="172929" y="9442843"/>
            <a:ext cx="6512138" cy="2292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400" dirty="0" smtClean="0">
                <a:solidFill>
                  <a:srgbClr val="FF0000"/>
                </a:solidFill>
                <a:latin typeface="Bahnschrift SemiBold Condensed" panose="020B0502040204020203" pitchFamily="34" charset="0"/>
              </a:rPr>
              <a:t>------------------------------</a:t>
            </a:r>
          </a:p>
        </p:txBody>
      </p:sp>
    </p:spTree>
    <p:extLst>
      <p:ext uri="{BB962C8B-B14F-4D97-AF65-F5344CB8AC3E}">
        <p14:creationId xmlns:p14="http://schemas.microsoft.com/office/powerpoint/2010/main" val="28711728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06020" y="1443974"/>
            <a:ext cx="6139717" cy="266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400" b="1" dirty="0">
                <a:solidFill>
                  <a:schemeClr val="tx1"/>
                </a:solidFill>
              </a:rPr>
              <a:t>Ⅳ</a:t>
            </a:r>
            <a:r>
              <a:rPr kumimoji="1" lang="ja-JP" altLang="en-US" sz="2400" b="1" dirty="0" smtClean="0">
                <a:solidFill>
                  <a:schemeClr val="tx1"/>
                </a:solidFill>
              </a:rPr>
              <a:t> 申請手続き</a:t>
            </a:r>
            <a:endParaRPr kumimoji="1" lang="en-US" altLang="ja-JP" sz="2400" b="1" dirty="0" smtClean="0">
              <a:solidFill>
                <a:schemeClr val="tx1"/>
              </a:solidFill>
            </a:endParaRPr>
          </a:p>
          <a:p>
            <a:endParaRPr kumimoji="1" lang="en-US" altLang="ja-JP" sz="200" b="1" dirty="0" smtClean="0">
              <a:solidFill>
                <a:schemeClr val="tx1"/>
              </a:solidFill>
            </a:endParaRPr>
          </a:p>
          <a:p>
            <a:r>
              <a:rPr kumimoji="1" lang="ja-JP" altLang="en-US" b="1" u="sng" dirty="0" smtClean="0">
                <a:solidFill>
                  <a:schemeClr val="tx1"/>
                </a:solidFill>
              </a:rPr>
              <a:t>１．申請期間</a:t>
            </a:r>
            <a:endParaRPr kumimoji="1" lang="en-US" altLang="ja-JP" b="1" u="sng" dirty="0" smtClean="0">
              <a:solidFill>
                <a:schemeClr val="tx1"/>
              </a:solidFill>
            </a:endParaRPr>
          </a:p>
          <a:p>
            <a:r>
              <a:rPr kumimoji="1" lang="ja-JP" altLang="en-US" sz="1100" dirty="0" smtClean="0">
                <a:solidFill>
                  <a:schemeClr val="tx1"/>
                </a:solidFill>
              </a:rPr>
              <a:t>　休業要請支援金の不支給</a:t>
            </a:r>
            <a:r>
              <a:rPr kumimoji="1" lang="ja-JP" altLang="en-US" sz="1100" dirty="0">
                <a:solidFill>
                  <a:schemeClr val="tx1"/>
                </a:solidFill>
              </a:rPr>
              <a:t>決定通知書（郵便の不達等による再送付の場合は再送の案内）</a:t>
            </a:r>
            <a:r>
              <a:rPr kumimoji="1" lang="ja-JP" altLang="en-US" sz="1100" dirty="0" smtClean="0">
                <a:solidFill>
                  <a:schemeClr val="tx1"/>
                </a:solidFill>
              </a:rPr>
              <a:t>の</a:t>
            </a:r>
            <a:endParaRPr kumimoji="1" lang="en-US" altLang="ja-JP" sz="1100" dirty="0" smtClean="0">
              <a:solidFill>
                <a:schemeClr val="tx1"/>
              </a:solidFill>
            </a:endParaRPr>
          </a:p>
          <a:p>
            <a:r>
              <a:rPr kumimoji="1" lang="ja-JP" altLang="en-US" sz="1100" dirty="0">
                <a:solidFill>
                  <a:schemeClr val="tx1"/>
                </a:solidFill>
              </a:rPr>
              <a:t>　</a:t>
            </a:r>
            <a:r>
              <a:rPr kumimoji="1" lang="ja-JP" altLang="en-US" sz="1100" dirty="0" smtClean="0">
                <a:solidFill>
                  <a:schemeClr val="tx1"/>
                </a:solidFill>
              </a:rPr>
              <a:t>到達</a:t>
            </a:r>
            <a:r>
              <a:rPr kumimoji="1" lang="ja-JP" altLang="en-US" sz="1100" dirty="0">
                <a:solidFill>
                  <a:schemeClr val="tx1"/>
                </a:solidFill>
              </a:rPr>
              <a:t>日（特定記録郵便のお届け済み日）の翌日から起算して</a:t>
            </a:r>
            <a:r>
              <a:rPr kumimoji="1" lang="en-US" altLang="ja-JP" sz="1100" dirty="0">
                <a:solidFill>
                  <a:schemeClr val="tx1"/>
                </a:solidFill>
              </a:rPr>
              <a:t>20</a:t>
            </a:r>
            <a:r>
              <a:rPr kumimoji="1" lang="ja-JP" altLang="en-US" sz="1100" dirty="0">
                <a:solidFill>
                  <a:schemeClr val="tx1"/>
                </a:solidFill>
              </a:rPr>
              <a:t>日（当日消印有効）</a:t>
            </a:r>
            <a:r>
              <a:rPr kumimoji="1" lang="ja-JP" altLang="en-US" sz="1100" dirty="0" smtClean="0">
                <a:solidFill>
                  <a:schemeClr val="tx1"/>
                </a:solidFill>
              </a:rPr>
              <a:t>以内</a:t>
            </a:r>
            <a:endParaRPr kumimoji="1" lang="en-US" altLang="ja-JP" sz="1100" dirty="0" smtClean="0">
              <a:solidFill>
                <a:schemeClr val="tx1"/>
              </a:solidFill>
            </a:endParaRPr>
          </a:p>
          <a:p>
            <a:r>
              <a:rPr kumimoji="1" lang="ja-JP" altLang="en-US" sz="1100" dirty="0">
                <a:solidFill>
                  <a:schemeClr val="tx1"/>
                </a:solidFill>
              </a:rPr>
              <a:t>　　　　  </a:t>
            </a:r>
            <a:r>
              <a:rPr kumimoji="1" lang="ja-JP" altLang="en-US" sz="1100" dirty="0" smtClean="0">
                <a:solidFill>
                  <a:schemeClr val="tx1"/>
                </a:solidFill>
              </a:rPr>
              <a:t>　</a:t>
            </a:r>
            <a:endParaRPr kumimoji="1" lang="en-US" altLang="ja-JP" sz="800" dirty="0">
              <a:solidFill>
                <a:schemeClr val="tx1"/>
              </a:solidFill>
            </a:endParaRPr>
          </a:p>
          <a:p>
            <a:r>
              <a:rPr kumimoji="1" lang="ja-JP" altLang="en-US" b="1" u="sng" dirty="0" smtClean="0">
                <a:solidFill>
                  <a:schemeClr val="tx1"/>
                </a:solidFill>
              </a:rPr>
              <a:t>２．申請方法</a:t>
            </a:r>
            <a:endParaRPr kumimoji="1" lang="en-US" altLang="ja-JP" sz="1600" u="sng" dirty="0" smtClean="0">
              <a:solidFill>
                <a:schemeClr val="tx1"/>
              </a:solidFill>
            </a:endParaRPr>
          </a:p>
          <a:p>
            <a:r>
              <a:rPr kumimoji="1" lang="ja-JP" altLang="en-US" sz="1200" dirty="0" smtClean="0">
                <a:solidFill>
                  <a:schemeClr val="tx1"/>
                </a:solidFill>
              </a:rPr>
              <a:t>　</a:t>
            </a:r>
            <a:r>
              <a:rPr kumimoji="1" lang="ja-JP" altLang="en-US" sz="1100" dirty="0" smtClean="0">
                <a:solidFill>
                  <a:schemeClr val="tx1"/>
                </a:solidFill>
              </a:rPr>
              <a:t>＊支援金の申請にあたっては、下記の「休業要請外支援金ホームページ」の</a:t>
            </a:r>
            <a:r>
              <a:rPr kumimoji="1" lang="en-US" altLang="ja-JP" sz="1100" dirty="0" smtClean="0">
                <a:solidFill>
                  <a:schemeClr val="tx1"/>
                </a:solidFill>
              </a:rPr>
              <a:t>Web</a:t>
            </a:r>
            <a:r>
              <a:rPr kumimoji="1" lang="ja-JP" altLang="en-US" sz="1100" dirty="0" smtClean="0">
                <a:solidFill>
                  <a:schemeClr val="tx1"/>
                </a:solidFill>
              </a:rPr>
              <a:t>事前受付</a:t>
            </a:r>
            <a:endParaRPr kumimoji="1" lang="en-US" altLang="ja-JP" sz="1100" dirty="0" smtClean="0">
              <a:solidFill>
                <a:schemeClr val="tx1"/>
              </a:solidFill>
            </a:endParaRPr>
          </a:p>
          <a:p>
            <a:r>
              <a:rPr kumimoji="1" lang="ja-JP" altLang="en-US" sz="1100" dirty="0">
                <a:solidFill>
                  <a:schemeClr val="tx1"/>
                </a:solidFill>
              </a:rPr>
              <a:t>　</a:t>
            </a:r>
            <a:r>
              <a:rPr kumimoji="1" lang="ja-JP" altLang="en-US" sz="1100" dirty="0" smtClean="0">
                <a:solidFill>
                  <a:schemeClr val="tx1"/>
                </a:solidFill>
              </a:rPr>
              <a:t>　ページから、手順に従って申請者情報等を入力し、受付登録を行った後、申請書等を印刷</a:t>
            </a:r>
            <a:endParaRPr kumimoji="1" lang="en-US" altLang="ja-JP" sz="1100" dirty="0" smtClean="0">
              <a:solidFill>
                <a:schemeClr val="tx1"/>
              </a:solidFill>
            </a:endParaRPr>
          </a:p>
          <a:p>
            <a:r>
              <a:rPr kumimoji="1" lang="ja-JP" altLang="en-US" sz="1100" dirty="0">
                <a:solidFill>
                  <a:schemeClr val="tx1"/>
                </a:solidFill>
              </a:rPr>
              <a:t>　</a:t>
            </a:r>
            <a:r>
              <a:rPr kumimoji="1" lang="ja-JP" altLang="en-US" sz="1100" dirty="0" smtClean="0">
                <a:solidFill>
                  <a:schemeClr val="tx1"/>
                </a:solidFill>
              </a:rPr>
              <a:t>　して記入・押印の上、必要書類を郵送してください。また、申請</a:t>
            </a:r>
            <a:r>
              <a:rPr kumimoji="1" lang="ja-JP" altLang="en-US" sz="1100" dirty="0">
                <a:solidFill>
                  <a:schemeClr val="tx1"/>
                </a:solidFill>
              </a:rPr>
              <a:t>書類と併せ、休業</a:t>
            </a:r>
            <a:r>
              <a:rPr kumimoji="1" lang="ja-JP" altLang="en-US" sz="1100" dirty="0" smtClean="0">
                <a:solidFill>
                  <a:schemeClr val="tx1"/>
                </a:solidFill>
              </a:rPr>
              <a:t>要請支</a:t>
            </a:r>
            <a:endParaRPr kumimoji="1" lang="en-US" altLang="ja-JP" sz="1100" dirty="0" smtClean="0">
              <a:solidFill>
                <a:schemeClr val="tx1"/>
              </a:solidFill>
            </a:endParaRPr>
          </a:p>
          <a:p>
            <a:r>
              <a:rPr kumimoji="1" lang="ja-JP" altLang="en-US" sz="1100" dirty="0">
                <a:solidFill>
                  <a:schemeClr val="tx1"/>
                </a:solidFill>
              </a:rPr>
              <a:t>　</a:t>
            </a:r>
            <a:r>
              <a:rPr kumimoji="1" lang="ja-JP" altLang="en-US" sz="1100" dirty="0" smtClean="0">
                <a:solidFill>
                  <a:schemeClr val="tx1"/>
                </a:solidFill>
              </a:rPr>
              <a:t>　援</a:t>
            </a:r>
            <a:r>
              <a:rPr kumimoji="1" lang="ja-JP" altLang="en-US" sz="1100" dirty="0">
                <a:solidFill>
                  <a:schemeClr val="tx1"/>
                </a:solidFill>
              </a:rPr>
              <a:t>金の支援金不支給決定通知書の写し（再送付の</a:t>
            </a:r>
            <a:r>
              <a:rPr kumimoji="1" lang="ja-JP" altLang="en-US" sz="1100" dirty="0" smtClean="0">
                <a:solidFill>
                  <a:schemeClr val="tx1"/>
                </a:solidFill>
              </a:rPr>
              <a:t>場合は</a:t>
            </a:r>
            <a:r>
              <a:rPr kumimoji="1" lang="ja-JP" altLang="en-US" sz="1100" dirty="0">
                <a:solidFill>
                  <a:schemeClr val="tx1"/>
                </a:solidFill>
              </a:rPr>
              <a:t>、当初の支援金不支給決定</a:t>
            </a:r>
            <a:r>
              <a:rPr kumimoji="1" lang="ja-JP" altLang="en-US" sz="1100" dirty="0" smtClean="0">
                <a:solidFill>
                  <a:schemeClr val="tx1"/>
                </a:solidFill>
              </a:rPr>
              <a:t>通知書</a:t>
            </a:r>
            <a:endParaRPr kumimoji="1" lang="en-US" altLang="ja-JP" sz="1100" dirty="0" smtClean="0">
              <a:solidFill>
                <a:schemeClr val="tx1"/>
              </a:solidFill>
            </a:endParaRPr>
          </a:p>
          <a:p>
            <a:r>
              <a:rPr kumimoji="1" lang="ja-JP" altLang="en-US" sz="1100" dirty="0">
                <a:solidFill>
                  <a:schemeClr val="tx1"/>
                </a:solidFill>
              </a:rPr>
              <a:t>　</a:t>
            </a:r>
            <a:r>
              <a:rPr kumimoji="1" lang="ja-JP" altLang="en-US" sz="1100" dirty="0" smtClean="0">
                <a:solidFill>
                  <a:schemeClr val="tx1"/>
                </a:solidFill>
              </a:rPr>
              <a:t>　の</a:t>
            </a:r>
            <a:r>
              <a:rPr kumimoji="1" lang="ja-JP" altLang="en-US" sz="1100" dirty="0">
                <a:solidFill>
                  <a:schemeClr val="tx1"/>
                </a:solidFill>
              </a:rPr>
              <a:t>写しと再送の案内の写し）を添えてください。</a:t>
            </a:r>
            <a:endParaRPr kumimoji="1" lang="en-US" altLang="ja-JP" sz="1100" dirty="0" smtClean="0">
              <a:solidFill>
                <a:schemeClr val="tx1"/>
              </a:solidFill>
            </a:endParaRPr>
          </a:p>
          <a:p>
            <a:r>
              <a:rPr kumimoji="1" lang="ja-JP" altLang="en-US" sz="1100" dirty="0">
                <a:solidFill>
                  <a:schemeClr val="tx1"/>
                </a:solidFill>
              </a:rPr>
              <a:t>　</a:t>
            </a:r>
            <a:r>
              <a:rPr kumimoji="1" lang="ja-JP" altLang="en-US" sz="1100" dirty="0" smtClean="0">
                <a:solidFill>
                  <a:schemeClr val="tx1"/>
                </a:solidFill>
              </a:rPr>
              <a:t>＊個人事業主の方は、本支援金の申請が円滑に行えるよう、専門家</a:t>
            </a:r>
            <a:r>
              <a:rPr kumimoji="1" lang="ja-JP" altLang="en-US" sz="700" dirty="0" smtClean="0">
                <a:solidFill>
                  <a:schemeClr val="tx1"/>
                </a:solidFill>
              </a:rPr>
              <a:t>（行政書士、公認会計士、税理士、</a:t>
            </a:r>
            <a:endParaRPr kumimoji="1" lang="en-US" altLang="ja-JP" sz="700" dirty="0" smtClean="0">
              <a:solidFill>
                <a:schemeClr val="tx1"/>
              </a:solidFill>
            </a:endParaRPr>
          </a:p>
          <a:p>
            <a:r>
              <a:rPr kumimoji="1" lang="ja-JP" altLang="en-US" sz="700" dirty="0">
                <a:solidFill>
                  <a:schemeClr val="tx1"/>
                </a:solidFill>
              </a:rPr>
              <a:t>　</a:t>
            </a:r>
            <a:r>
              <a:rPr kumimoji="1" lang="ja-JP" altLang="en-US" sz="700" dirty="0" smtClean="0">
                <a:solidFill>
                  <a:schemeClr val="tx1"/>
                </a:solidFill>
              </a:rPr>
              <a:t>　　中小企業診断士</a:t>
            </a:r>
            <a:r>
              <a:rPr kumimoji="1" lang="ja-JP" altLang="en-US" sz="700" dirty="0" smtClean="0">
                <a:solidFill>
                  <a:srgbClr val="FF0000"/>
                </a:solidFill>
              </a:rPr>
              <a:t>、</a:t>
            </a:r>
            <a:r>
              <a:rPr kumimoji="1" lang="ja-JP" altLang="en-US" sz="700" dirty="0" smtClean="0">
                <a:solidFill>
                  <a:schemeClr val="tx1"/>
                </a:solidFill>
              </a:rPr>
              <a:t>司法書士、弁護士）</a:t>
            </a:r>
            <a:r>
              <a:rPr kumimoji="1" lang="ja-JP" altLang="en-US" sz="1100" dirty="0" smtClean="0">
                <a:solidFill>
                  <a:schemeClr val="tx1"/>
                </a:solidFill>
              </a:rPr>
              <a:t>による申請書類の事前確認を受けることができます。</a:t>
            </a:r>
            <a:endParaRPr kumimoji="1" lang="en-US" altLang="ja-JP" sz="1100" dirty="0" smtClean="0">
              <a:solidFill>
                <a:schemeClr val="tx1"/>
              </a:solidFill>
            </a:endParaRPr>
          </a:p>
          <a:p>
            <a:r>
              <a:rPr kumimoji="1" lang="ja-JP" altLang="en-US" sz="1100" dirty="0">
                <a:solidFill>
                  <a:schemeClr val="tx1"/>
                </a:solidFill>
              </a:rPr>
              <a:t>　</a:t>
            </a:r>
            <a:r>
              <a:rPr kumimoji="1" lang="ja-JP" altLang="en-US" sz="1050" dirty="0" smtClean="0">
                <a:solidFill>
                  <a:schemeClr val="tx1"/>
                </a:solidFill>
              </a:rPr>
              <a:t>　ただし、事前確認を行うことに同意した専門家に限ります。</a:t>
            </a:r>
            <a:endParaRPr kumimoji="1" lang="en-US" altLang="ja-JP" sz="1050" dirty="0" smtClean="0">
              <a:solidFill>
                <a:schemeClr val="tx1"/>
              </a:solidFill>
            </a:endParaRPr>
          </a:p>
          <a:p>
            <a:r>
              <a:rPr kumimoji="1" lang="ja-JP" altLang="en-US" sz="1100" dirty="0" smtClean="0">
                <a:solidFill>
                  <a:schemeClr val="tx1"/>
                </a:solidFill>
              </a:rPr>
              <a:t>　</a:t>
            </a:r>
            <a:endParaRPr kumimoji="1" lang="en-US" altLang="ja-JP" sz="1100" dirty="0" smtClean="0">
              <a:solidFill>
                <a:schemeClr val="tx1"/>
              </a:solidFill>
            </a:endParaRPr>
          </a:p>
          <a:p>
            <a:endParaRPr kumimoji="1" lang="en-US" altLang="ja-JP" sz="200" dirty="0" smtClean="0">
              <a:solidFill>
                <a:schemeClr val="tx1"/>
              </a:solidFill>
            </a:endParaRPr>
          </a:p>
          <a:p>
            <a:pPr marL="285750" indent="-285750">
              <a:buFont typeface="Wingdings" panose="05000000000000000000" pitchFamily="2" charset="2"/>
              <a:buChar char="Ø"/>
            </a:pPr>
            <a:r>
              <a:rPr kumimoji="1" lang="en-US" altLang="ja-JP" sz="1600" b="1" dirty="0" smtClean="0">
                <a:solidFill>
                  <a:schemeClr val="tx1"/>
                </a:solidFill>
              </a:rPr>
              <a:t>Web</a:t>
            </a:r>
            <a:r>
              <a:rPr kumimoji="1" lang="ja-JP" altLang="en-US" sz="1600" b="1" dirty="0" smtClean="0">
                <a:solidFill>
                  <a:schemeClr val="tx1"/>
                </a:solidFill>
              </a:rPr>
              <a:t>事前受付ページ（休業</a:t>
            </a:r>
            <a:r>
              <a:rPr kumimoji="1" lang="ja-JP" altLang="en-US" sz="1600" b="1" dirty="0">
                <a:solidFill>
                  <a:schemeClr val="tx1"/>
                </a:solidFill>
              </a:rPr>
              <a:t>要請外支援金</a:t>
            </a:r>
            <a:r>
              <a:rPr kumimoji="1" lang="ja-JP" altLang="en-US" sz="1600" b="1" dirty="0" smtClean="0">
                <a:solidFill>
                  <a:schemeClr val="tx1"/>
                </a:solidFill>
              </a:rPr>
              <a:t>ホームページ）</a:t>
            </a:r>
            <a:endParaRPr kumimoji="1" lang="en-US" altLang="ja-JP" sz="1600" b="1" dirty="0" smtClean="0">
              <a:solidFill>
                <a:schemeClr val="tx1"/>
              </a:solidFill>
            </a:endParaRPr>
          </a:p>
          <a:p>
            <a:pPr marL="285750" indent="-285750">
              <a:buFont typeface="Wingdings" panose="05000000000000000000" pitchFamily="2" charset="2"/>
              <a:buChar char="Ø"/>
            </a:pPr>
            <a:endParaRPr kumimoji="1" lang="en-US" altLang="ja-JP" b="1" dirty="0">
              <a:solidFill>
                <a:schemeClr val="tx1"/>
              </a:solidFill>
            </a:endParaRPr>
          </a:p>
          <a:p>
            <a:pPr marL="285750" indent="-285750">
              <a:buFont typeface="Wingdings" panose="05000000000000000000" pitchFamily="2" charset="2"/>
              <a:buChar char="Ø"/>
            </a:pPr>
            <a:endParaRPr kumimoji="1" lang="en-US" altLang="ja-JP" sz="100" b="1" dirty="0">
              <a:solidFill>
                <a:schemeClr val="tx1"/>
              </a:solidFill>
            </a:endParaRPr>
          </a:p>
          <a:p>
            <a:pPr marL="285750" indent="-285750">
              <a:buFont typeface="Wingdings" panose="05000000000000000000" pitchFamily="2" charset="2"/>
              <a:buChar char="Ø"/>
            </a:pPr>
            <a:endParaRPr kumimoji="1" lang="en-US" altLang="ja-JP" sz="1600" b="1" dirty="0" smtClean="0">
              <a:solidFill>
                <a:schemeClr val="tx1"/>
              </a:solidFill>
            </a:endParaRPr>
          </a:p>
          <a:p>
            <a:pPr marL="285750" indent="-285750">
              <a:buFont typeface="Wingdings" panose="05000000000000000000" pitchFamily="2" charset="2"/>
              <a:buChar char="Ø"/>
            </a:pPr>
            <a:r>
              <a:rPr kumimoji="1" lang="ja-JP" altLang="en-US" sz="1600" b="1" dirty="0" smtClean="0">
                <a:solidFill>
                  <a:schemeClr val="tx1"/>
                </a:solidFill>
              </a:rPr>
              <a:t>申請の手順</a:t>
            </a:r>
            <a:endParaRPr kumimoji="1" lang="en-US" altLang="ja-JP" sz="1600" b="1" dirty="0">
              <a:solidFill>
                <a:schemeClr val="tx1"/>
              </a:solidFill>
            </a:endParaRPr>
          </a:p>
          <a:p>
            <a:endParaRPr kumimoji="1" lang="en-US" altLang="ja-JP" sz="100" b="1" dirty="0" smtClean="0">
              <a:solidFill>
                <a:schemeClr val="tx1"/>
              </a:solidFill>
            </a:endParaRPr>
          </a:p>
          <a:p>
            <a:endParaRPr kumimoji="1" lang="en-US" altLang="ja-JP" sz="1600" b="1" dirty="0">
              <a:solidFill>
                <a:schemeClr val="tx1"/>
              </a:solidFill>
            </a:endParaRPr>
          </a:p>
          <a:p>
            <a:endParaRPr kumimoji="1" lang="en-US" altLang="ja-JP" sz="1600" dirty="0" smtClean="0">
              <a:solidFill>
                <a:schemeClr val="tx1"/>
              </a:solidFill>
            </a:endParaRPr>
          </a:p>
        </p:txBody>
      </p:sp>
      <p:sp>
        <p:nvSpPr>
          <p:cNvPr id="6" name="正方形/長方形 5"/>
          <p:cNvSpPr/>
          <p:nvPr/>
        </p:nvSpPr>
        <p:spPr>
          <a:xfrm>
            <a:off x="172930" y="26447"/>
            <a:ext cx="6512138" cy="2292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400" dirty="0" smtClean="0">
                <a:solidFill>
                  <a:srgbClr val="FF0000"/>
                </a:solidFill>
                <a:latin typeface="Bahnschrift SemiBold Condensed" panose="020B0502040204020203" pitchFamily="34" charset="0"/>
              </a:rPr>
              <a:t>------------------------------</a:t>
            </a:r>
          </a:p>
        </p:txBody>
      </p:sp>
      <p:sp>
        <p:nvSpPr>
          <p:cNvPr id="7" name="正方形/長方形 6"/>
          <p:cNvSpPr/>
          <p:nvPr/>
        </p:nvSpPr>
        <p:spPr>
          <a:xfrm>
            <a:off x="172930" y="7183781"/>
            <a:ext cx="6512138" cy="2292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400" dirty="0" smtClean="0">
                <a:solidFill>
                  <a:srgbClr val="FF0000"/>
                </a:solidFill>
                <a:latin typeface="Bahnschrift SemiBold Condensed" panose="020B0502040204020203" pitchFamily="34" charset="0"/>
              </a:rPr>
              <a:t>------------------------------</a:t>
            </a:r>
            <a:r>
              <a:rPr kumimoji="1" lang="ja-JP" altLang="en-US" sz="4400" dirty="0" smtClean="0">
                <a:solidFill>
                  <a:srgbClr val="FF0000"/>
                </a:solidFill>
                <a:latin typeface="Bahnschrift SemiBold Condensed" panose="020B0502040204020203" pitchFamily="34" charset="0"/>
              </a:rPr>
              <a:t>　</a:t>
            </a:r>
            <a:endParaRPr kumimoji="1" lang="en-US" altLang="ja-JP" sz="4400" dirty="0" smtClean="0">
              <a:solidFill>
                <a:srgbClr val="FF0000"/>
              </a:solidFill>
              <a:latin typeface="Bahnschrift SemiBold Condensed" panose="020B0502040204020203" pitchFamily="34" charset="0"/>
            </a:endParaRPr>
          </a:p>
        </p:txBody>
      </p:sp>
      <p:grpSp>
        <p:nvGrpSpPr>
          <p:cNvPr id="26" name="グループ化 25"/>
          <p:cNvGrpSpPr/>
          <p:nvPr/>
        </p:nvGrpSpPr>
        <p:grpSpPr>
          <a:xfrm>
            <a:off x="111967" y="4543665"/>
            <a:ext cx="6404706" cy="1637685"/>
            <a:chOff x="109322" y="2665355"/>
            <a:chExt cx="6404706" cy="1595621"/>
          </a:xfrm>
        </p:grpSpPr>
        <p:sp>
          <p:nvSpPr>
            <p:cNvPr id="8" name="角丸四角形 7"/>
            <p:cNvSpPr/>
            <p:nvPr/>
          </p:nvSpPr>
          <p:spPr>
            <a:xfrm>
              <a:off x="453727" y="3028947"/>
              <a:ext cx="4625461" cy="1232029"/>
            </a:xfrm>
            <a:prstGeom prst="roundRect">
              <a:avLst>
                <a:gd name="adj" fmla="val 5319"/>
              </a:avLst>
            </a:prstGeom>
            <a:noFill/>
            <a:ln w="28575" cmpd="sng">
              <a:solidFill>
                <a:srgbClr val="FF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endParaRPr kumimoji="1" lang="en-US" altLang="ja-JP" sz="1600" b="1" dirty="0" smtClean="0">
                <a:solidFill>
                  <a:schemeClr val="tx1"/>
                </a:solidFill>
              </a:endParaRPr>
            </a:p>
            <a:p>
              <a:pPr marL="285750" indent="-285750">
                <a:buFont typeface="Wingdings" panose="05000000000000000000" pitchFamily="2" charset="2"/>
                <a:buChar char="Ø"/>
              </a:pPr>
              <a:endParaRPr kumimoji="1" lang="en-US" altLang="ja-JP" sz="1600" b="1" dirty="0">
                <a:solidFill>
                  <a:schemeClr val="tx1"/>
                </a:solidFill>
              </a:endParaRPr>
            </a:p>
            <a:p>
              <a:endParaRPr kumimoji="1" lang="en-US" altLang="ja-JP" sz="800" b="1" dirty="0">
                <a:solidFill>
                  <a:schemeClr val="tx1"/>
                </a:solidFill>
              </a:endParaRPr>
            </a:p>
            <a:p>
              <a:pPr marL="285750" indent="-285750">
                <a:buFont typeface="Wingdings" panose="05000000000000000000" pitchFamily="2" charset="2"/>
                <a:buChar char="Ø"/>
              </a:pPr>
              <a:endParaRPr kumimoji="1" lang="en-US" altLang="ja-JP" sz="1600" b="1" dirty="0">
                <a:solidFill>
                  <a:schemeClr val="tx1"/>
                </a:solidFill>
              </a:endParaRPr>
            </a:p>
            <a:p>
              <a:pPr marL="285750" indent="-285750">
                <a:buFont typeface="Wingdings" panose="05000000000000000000" pitchFamily="2" charset="2"/>
                <a:buChar char="Ø"/>
              </a:pPr>
              <a:endParaRPr kumimoji="1" lang="en-US" altLang="ja-JP" sz="1600" b="1" dirty="0" smtClean="0">
                <a:solidFill>
                  <a:schemeClr val="tx1"/>
                </a:solidFill>
              </a:endParaRPr>
            </a:p>
            <a:p>
              <a:pPr marL="285750" indent="-285750">
                <a:buFont typeface="Wingdings" panose="05000000000000000000" pitchFamily="2" charset="2"/>
                <a:buChar char="Ø"/>
              </a:pPr>
              <a:endParaRPr kumimoji="1" lang="en-US" altLang="ja-JP" sz="1600" b="1" dirty="0">
                <a:solidFill>
                  <a:schemeClr val="tx1"/>
                </a:solidFill>
              </a:endParaRPr>
            </a:p>
            <a:p>
              <a:pPr marL="285750" indent="-285750">
                <a:buFont typeface="Wingdings" panose="05000000000000000000" pitchFamily="2" charset="2"/>
                <a:buChar char="Ø"/>
              </a:pPr>
              <a:endParaRPr kumimoji="1" lang="en-US" altLang="ja-JP" sz="1600" b="1" dirty="0" smtClean="0">
                <a:solidFill>
                  <a:schemeClr val="tx1"/>
                </a:solidFill>
              </a:endParaRPr>
            </a:p>
            <a:p>
              <a:pPr marL="285750" indent="-285750">
                <a:buFont typeface="Wingdings" panose="05000000000000000000" pitchFamily="2" charset="2"/>
                <a:buChar char="Ø"/>
              </a:pPr>
              <a:endParaRPr kumimoji="1" lang="en-US" altLang="ja-JP" sz="1600" b="1" dirty="0">
                <a:solidFill>
                  <a:schemeClr val="tx1"/>
                </a:solidFill>
              </a:endParaRPr>
            </a:p>
          </p:txBody>
        </p:sp>
        <p:pic>
          <p:nvPicPr>
            <p:cNvPr id="2" name="図 1"/>
            <p:cNvPicPr>
              <a:picLocks noChangeAspect="1"/>
            </p:cNvPicPr>
            <p:nvPr/>
          </p:nvPicPr>
          <p:blipFill>
            <a:blip r:embed="rId2">
              <a:extLst>
                <a:ext uri="{BEBA8EAE-BF5A-486C-A8C5-ECC9F3942E4B}">
                  <a14:imgProps xmlns:a14="http://schemas.microsoft.com/office/drawing/2010/main">
                    <a14:imgLayer r:embed="rId3">
                      <a14:imgEffect>
                        <a14:backgroundRemoval t="0" b="100000" l="15341" r="83442">
                          <a14:foregroundMark x1="25406" y1="84229" x2="25406" y2="84229"/>
                          <a14:foregroundMark x1="42532" y1="32929" x2="42532" y2="32929"/>
                          <a14:foregroundMark x1="30763" y1="8492" x2="30763" y2="8492"/>
                          <a14:foregroundMark x1="68994" y1="59099" x2="68994" y2="59099"/>
                          <a14:foregroundMark x1="69156" y1="7972" x2="68831" y2="8319"/>
                          <a14:foregroundMark x1="30925" y1="59445" x2="30925" y2="59445"/>
                          <a14:foregroundMark x1="30925" y1="59099" x2="68831" y2="8492"/>
                          <a14:foregroundMark x1="30844" y1="9532" x2="68994" y2="58406"/>
                          <a14:foregroundMark x1="25812" y1="96187" x2="25812" y2="96187"/>
                          <a14:foregroundMark x1="33279" y1="77816" x2="33279" y2="77816"/>
                          <a14:foregroundMark x1="41883" y1="78163" x2="41883" y2="78163"/>
                          <a14:foregroundMark x1="49919" y1="78336" x2="49919" y2="78336"/>
                          <a14:foregroundMark x1="58036" y1="77816" x2="58036" y2="77816"/>
                          <a14:foregroundMark x1="64692" y1="77643" x2="64692" y2="77643"/>
                          <a14:backgroundMark x1="14286" y1="36568" x2="14286" y2="36568"/>
                        </a14:backgroundRemoval>
                      </a14:imgEffect>
                    </a14:imgLayer>
                  </a14:imgProps>
                </a:ext>
              </a:extLst>
            </a:blip>
            <a:stretch>
              <a:fillRect/>
            </a:stretch>
          </p:blipFill>
          <p:spPr>
            <a:xfrm>
              <a:off x="109322" y="3150909"/>
              <a:ext cx="2229129" cy="1044000"/>
            </a:xfrm>
            <a:prstGeom prst="rect">
              <a:avLst/>
            </a:prstGeom>
          </p:spPr>
        </p:pic>
        <p:sp>
          <p:nvSpPr>
            <p:cNvPr id="3" name="正方形/長方形 2"/>
            <p:cNvSpPr/>
            <p:nvPr/>
          </p:nvSpPr>
          <p:spPr>
            <a:xfrm>
              <a:off x="671565" y="3309602"/>
              <a:ext cx="1108559" cy="3816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spc="-150" dirty="0" smtClean="0">
                  <a:solidFill>
                    <a:schemeClr val="tx1"/>
                  </a:solidFill>
                </a:rPr>
                <a:t>申請者情報</a:t>
              </a:r>
              <a:r>
                <a:rPr kumimoji="1" lang="ja-JP" altLang="en-US" sz="1200" b="1" spc="-150" dirty="0">
                  <a:solidFill>
                    <a:schemeClr val="tx1"/>
                  </a:solidFill>
                </a:rPr>
                <a:t>等</a:t>
              </a:r>
              <a:r>
                <a:rPr kumimoji="1" lang="ja-JP" altLang="en-US" sz="1200" b="1" dirty="0" smtClean="0">
                  <a:solidFill>
                    <a:schemeClr val="tx1"/>
                  </a:solidFill>
                </a:rPr>
                <a:t>の入力</a:t>
              </a:r>
              <a:endParaRPr kumimoji="1" lang="ja-JP" altLang="en-US" sz="1200" b="1" dirty="0">
                <a:solidFill>
                  <a:schemeClr val="tx1"/>
                </a:solidFill>
              </a:endParaRPr>
            </a:p>
          </p:txBody>
        </p:sp>
        <p:pic>
          <p:nvPicPr>
            <p:cNvPr id="11" name="図 10"/>
            <p:cNvPicPr>
              <a:picLocks noChangeAspect="1"/>
            </p:cNvPicPr>
            <p:nvPr/>
          </p:nvPicPr>
          <p:blipFill>
            <a:blip r:embed="rId2">
              <a:extLst>
                <a:ext uri="{BEBA8EAE-BF5A-486C-A8C5-ECC9F3942E4B}">
                  <a14:imgProps xmlns:a14="http://schemas.microsoft.com/office/drawing/2010/main">
                    <a14:imgLayer r:embed="rId3">
                      <a14:imgEffect>
                        <a14:backgroundRemoval t="0" b="100000" l="15341" r="83442">
                          <a14:foregroundMark x1="25406" y1="84229" x2="25406" y2="84229"/>
                          <a14:foregroundMark x1="42532" y1="32929" x2="42532" y2="32929"/>
                          <a14:foregroundMark x1="30763" y1="8492" x2="30763" y2="8492"/>
                          <a14:foregroundMark x1="68994" y1="59099" x2="68994" y2="59099"/>
                          <a14:foregroundMark x1="69156" y1="7972" x2="68831" y2="8319"/>
                          <a14:foregroundMark x1="30925" y1="59445" x2="30925" y2="59445"/>
                          <a14:foregroundMark x1="30925" y1="59099" x2="68831" y2="8492"/>
                          <a14:foregroundMark x1="30844" y1="9532" x2="68994" y2="58406"/>
                          <a14:foregroundMark x1="25812" y1="96187" x2="25812" y2="96187"/>
                          <a14:foregroundMark x1="33279" y1="77816" x2="33279" y2="77816"/>
                          <a14:foregroundMark x1="41883" y1="78163" x2="41883" y2="78163"/>
                          <a14:foregroundMark x1="49919" y1="78336" x2="49919" y2="78336"/>
                          <a14:foregroundMark x1="58036" y1="77816" x2="58036" y2="77816"/>
                          <a14:foregroundMark x1="64692" y1="77643" x2="64692" y2="77643"/>
                          <a14:backgroundMark x1="14286" y1="36568" x2="14286" y2="36568"/>
                        </a14:backgroundRemoval>
                      </a14:imgEffect>
                    </a14:imgLayer>
                  </a14:imgProps>
                </a:ext>
              </a:extLst>
            </a:blip>
            <a:stretch>
              <a:fillRect/>
            </a:stretch>
          </p:blipFill>
          <p:spPr>
            <a:xfrm>
              <a:off x="1643626" y="3150909"/>
              <a:ext cx="2229129" cy="1044000"/>
            </a:xfrm>
            <a:prstGeom prst="rect">
              <a:avLst/>
            </a:prstGeom>
          </p:spPr>
        </p:pic>
        <p:sp>
          <p:nvSpPr>
            <p:cNvPr id="12" name="正方形/長方形 11"/>
            <p:cNvSpPr/>
            <p:nvPr/>
          </p:nvSpPr>
          <p:spPr>
            <a:xfrm>
              <a:off x="2243038" y="3244193"/>
              <a:ext cx="1030304" cy="5096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受付番号</a:t>
              </a:r>
              <a:endParaRPr kumimoji="1" lang="en-US" altLang="ja-JP" sz="1200" b="1" dirty="0" smtClean="0">
                <a:solidFill>
                  <a:schemeClr val="tx1"/>
                </a:solidFill>
              </a:endParaRPr>
            </a:p>
            <a:p>
              <a:pPr algn="ctr"/>
              <a:r>
                <a:rPr kumimoji="1" lang="ja-JP" altLang="en-US" sz="1200" b="1" dirty="0" smtClean="0">
                  <a:solidFill>
                    <a:schemeClr val="tx1"/>
                  </a:solidFill>
                </a:rPr>
                <a:t>の通知</a:t>
              </a:r>
              <a:endParaRPr kumimoji="1" lang="en-US" altLang="ja-JP" sz="1200" b="1" dirty="0" smtClean="0">
                <a:solidFill>
                  <a:schemeClr val="tx1"/>
                </a:solidFill>
              </a:endParaRPr>
            </a:p>
            <a:p>
              <a:pPr algn="ctr"/>
              <a:r>
                <a:rPr kumimoji="1" lang="ja-JP" altLang="en-US" sz="600" b="1" dirty="0" smtClean="0">
                  <a:solidFill>
                    <a:schemeClr val="tx1"/>
                  </a:solidFill>
                </a:rPr>
                <a:t>控えを残してください</a:t>
              </a:r>
              <a:endParaRPr kumimoji="1" lang="ja-JP" altLang="en-US" sz="600" b="1" dirty="0">
                <a:solidFill>
                  <a:schemeClr val="tx1"/>
                </a:solidFill>
              </a:endParaRPr>
            </a:p>
          </p:txBody>
        </p:sp>
        <p:pic>
          <p:nvPicPr>
            <p:cNvPr id="13" name="図 12"/>
            <p:cNvPicPr>
              <a:picLocks noChangeAspect="1"/>
            </p:cNvPicPr>
            <p:nvPr/>
          </p:nvPicPr>
          <p:blipFill>
            <a:blip r:embed="rId2">
              <a:extLst>
                <a:ext uri="{BEBA8EAE-BF5A-486C-A8C5-ECC9F3942E4B}">
                  <a14:imgProps xmlns:a14="http://schemas.microsoft.com/office/drawing/2010/main">
                    <a14:imgLayer r:embed="rId3">
                      <a14:imgEffect>
                        <a14:backgroundRemoval t="0" b="100000" l="15341" r="83442">
                          <a14:foregroundMark x1="25406" y1="84229" x2="25406" y2="84229"/>
                          <a14:foregroundMark x1="42532" y1="32929" x2="42532" y2="32929"/>
                          <a14:foregroundMark x1="30763" y1="8492" x2="30763" y2="8492"/>
                          <a14:foregroundMark x1="68994" y1="59099" x2="68994" y2="59099"/>
                          <a14:foregroundMark x1="69156" y1="7972" x2="68831" y2="8319"/>
                          <a14:foregroundMark x1="30925" y1="59445" x2="30925" y2="59445"/>
                          <a14:foregroundMark x1="30925" y1="59099" x2="68831" y2="8492"/>
                          <a14:foregroundMark x1="30844" y1="9532" x2="68994" y2="58406"/>
                          <a14:foregroundMark x1="25812" y1="96187" x2="25812" y2="96187"/>
                          <a14:foregroundMark x1="33279" y1="77816" x2="33279" y2="77816"/>
                          <a14:foregroundMark x1="41883" y1="78163" x2="41883" y2="78163"/>
                          <a14:foregroundMark x1="49919" y1="78336" x2="49919" y2="78336"/>
                          <a14:foregroundMark x1="58036" y1="77816" x2="58036" y2="77816"/>
                          <a14:foregroundMark x1="64692" y1="77643" x2="64692" y2="77643"/>
                          <a14:backgroundMark x1="14286" y1="36568" x2="14286" y2="36568"/>
                        </a14:backgroundRemoval>
                      </a14:imgEffect>
                    </a14:imgLayer>
                  </a14:imgProps>
                </a:ext>
              </a:extLst>
            </a:blip>
            <a:stretch>
              <a:fillRect/>
            </a:stretch>
          </p:blipFill>
          <p:spPr>
            <a:xfrm>
              <a:off x="3169268" y="3150705"/>
              <a:ext cx="2229129" cy="1044000"/>
            </a:xfrm>
            <a:prstGeom prst="rect">
              <a:avLst/>
            </a:prstGeom>
          </p:spPr>
        </p:pic>
        <p:sp>
          <p:nvSpPr>
            <p:cNvPr id="5" name="正方形/長方形 4"/>
            <p:cNvSpPr/>
            <p:nvPr/>
          </p:nvSpPr>
          <p:spPr>
            <a:xfrm>
              <a:off x="5382452" y="3000943"/>
              <a:ext cx="1058495" cy="1260032"/>
            </a:xfrm>
            <a:prstGeom prst="rect">
              <a:avLst/>
            </a:prstGeom>
            <a:noFill/>
            <a:ln w="254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台形 13"/>
            <p:cNvSpPr/>
            <p:nvPr/>
          </p:nvSpPr>
          <p:spPr>
            <a:xfrm flipV="1">
              <a:off x="5382851" y="3000942"/>
              <a:ext cx="1047463" cy="270345"/>
            </a:xfrm>
            <a:prstGeom prst="trapezoid">
              <a:avLst/>
            </a:prstGeom>
            <a:noFill/>
            <a:ln w="254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下矢印 14"/>
            <p:cNvSpPr/>
            <p:nvPr/>
          </p:nvSpPr>
          <p:spPr>
            <a:xfrm rot="16200000">
              <a:off x="5071932" y="3395718"/>
              <a:ext cx="420905" cy="432000"/>
            </a:xfrm>
            <a:prstGeom prst="downArrow">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3713542" y="3244193"/>
              <a:ext cx="1129616" cy="5096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申請書</a:t>
              </a:r>
              <a:endParaRPr kumimoji="1" lang="en-US" altLang="ja-JP" sz="1200" b="1" dirty="0" smtClean="0">
                <a:solidFill>
                  <a:schemeClr val="tx1"/>
                </a:solidFill>
              </a:endParaRPr>
            </a:p>
            <a:p>
              <a:pPr algn="ctr"/>
              <a:r>
                <a:rPr kumimoji="1" lang="ja-JP" altLang="en-US" sz="1200" b="1" spc="-150" dirty="0" smtClean="0">
                  <a:solidFill>
                    <a:schemeClr val="tx1"/>
                  </a:solidFill>
                </a:rPr>
                <a:t>ダウン</a:t>
              </a:r>
              <a:r>
                <a:rPr kumimoji="1" lang="ja-JP" altLang="en-US" sz="1200" b="1" spc="-150" dirty="0">
                  <a:solidFill>
                    <a:schemeClr val="tx1"/>
                  </a:solidFill>
                </a:rPr>
                <a:t>ロード</a:t>
              </a:r>
              <a:endParaRPr kumimoji="1" lang="en-US" altLang="ja-JP" sz="1200" b="1" spc="-150" dirty="0" smtClean="0">
                <a:solidFill>
                  <a:schemeClr val="tx1"/>
                </a:solidFill>
              </a:endParaRPr>
            </a:p>
            <a:p>
              <a:pPr algn="ctr"/>
              <a:r>
                <a:rPr kumimoji="1" lang="ja-JP" altLang="en-US" sz="600" b="1" dirty="0" smtClean="0">
                  <a:solidFill>
                    <a:schemeClr val="tx1"/>
                  </a:solidFill>
                </a:rPr>
                <a:t>申請書記入・作成</a:t>
              </a:r>
              <a:endParaRPr kumimoji="1" lang="ja-JP" altLang="en-US" sz="600" b="1" dirty="0">
                <a:solidFill>
                  <a:schemeClr val="tx1"/>
                </a:solidFill>
              </a:endParaRPr>
            </a:p>
          </p:txBody>
        </p:sp>
        <p:cxnSp>
          <p:nvCxnSpPr>
            <p:cNvPr id="19" name="直線矢印コネクタ 18"/>
            <p:cNvCxnSpPr/>
            <p:nvPr/>
          </p:nvCxnSpPr>
          <p:spPr>
            <a:xfrm>
              <a:off x="1812898" y="3581078"/>
              <a:ext cx="360000" cy="0"/>
            </a:xfrm>
            <a:prstGeom prst="straightConnector1">
              <a:avLst/>
            </a:prstGeom>
            <a:ln w="50800">
              <a:solidFill>
                <a:srgbClr val="FF33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3354562" y="3587530"/>
              <a:ext cx="360000" cy="0"/>
            </a:xfrm>
            <a:prstGeom prst="straightConnector1">
              <a:avLst/>
            </a:prstGeom>
            <a:ln w="50800">
              <a:solidFill>
                <a:srgbClr val="FF3300"/>
              </a:solidFill>
              <a:tailEnd type="triangle"/>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406025" y="3047020"/>
              <a:ext cx="427076" cy="369332"/>
            </a:xfrm>
            <a:prstGeom prst="rect">
              <a:avLst/>
            </a:prstGeom>
            <a:noFill/>
          </p:spPr>
          <p:txBody>
            <a:bodyPr wrap="square" rtlCol="0">
              <a:spAutoFit/>
            </a:bodyPr>
            <a:lstStyle/>
            <a:p>
              <a:r>
                <a:rPr kumimoji="1" lang="ja-JP" altLang="en-US" b="1" dirty="0" smtClean="0">
                  <a:solidFill>
                    <a:srgbClr val="FF3300"/>
                  </a:solidFill>
                  <a:latin typeface="HGS創英角ｺﾞｼｯｸUB" panose="020B0900000000000000" pitchFamily="50" charset="-128"/>
                  <a:ea typeface="HGS創英角ｺﾞｼｯｸUB" panose="020B0900000000000000" pitchFamily="50" charset="-128"/>
                </a:rPr>
                <a:t>①</a:t>
              </a:r>
              <a:endParaRPr kumimoji="1" lang="ja-JP" altLang="en-US" b="1" dirty="0">
                <a:solidFill>
                  <a:srgbClr val="FF3300"/>
                </a:solidFill>
                <a:latin typeface="HGS創英角ｺﾞｼｯｸUB" panose="020B0900000000000000" pitchFamily="50" charset="-128"/>
                <a:ea typeface="HGS創英角ｺﾞｼｯｸUB" panose="020B0900000000000000" pitchFamily="50" charset="-128"/>
              </a:endParaRPr>
            </a:p>
          </p:txBody>
        </p:sp>
        <p:sp>
          <p:nvSpPr>
            <p:cNvPr id="22" name="テキスト ボックス 21"/>
            <p:cNvSpPr txBox="1"/>
            <p:nvPr/>
          </p:nvSpPr>
          <p:spPr>
            <a:xfrm>
              <a:off x="1931003" y="3029201"/>
              <a:ext cx="427076" cy="369332"/>
            </a:xfrm>
            <a:prstGeom prst="rect">
              <a:avLst/>
            </a:prstGeom>
            <a:noFill/>
          </p:spPr>
          <p:txBody>
            <a:bodyPr wrap="square" rtlCol="0">
              <a:spAutoFit/>
            </a:bodyPr>
            <a:lstStyle/>
            <a:p>
              <a:r>
                <a:rPr kumimoji="1" lang="ja-JP" altLang="en-US" b="1" dirty="0">
                  <a:solidFill>
                    <a:srgbClr val="FF3300"/>
                  </a:solidFill>
                  <a:latin typeface="HGS創英角ｺﾞｼｯｸUB" panose="020B0900000000000000" pitchFamily="50" charset="-128"/>
                  <a:ea typeface="HGS創英角ｺﾞｼｯｸUB" panose="020B0900000000000000" pitchFamily="50" charset="-128"/>
                </a:rPr>
                <a:t>②</a:t>
              </a:r>
            </a:p>
          </p:txBody>
        </p:sp>
        <p:sp>
          <p:nvSpPr>
            <p:cNvPr id="23" name="テキスト ボックス 22"/>
            <p:cNvSpPr txBox="1"/>
            <p:nvPr/>
          </p:nvSpPr>
          <p:spPr>
            <a:xfrm>
              <a:off x="3456711" y="3028947"/>
              <a:ext cx="427076" cy="369332"/>
            </a:xfrm>
            <a:prstGeom prst="rect">
              <a:avLst/>
            </a:prstGeom>
            <a:noFill/>
          </p:spPr>
          <p:txBody>
            <a:bodyPr wrap="square" rtlCol="0">
              <a:spAutoFit/>
            </a:bodyPr>
            <a:lstStyle/>
            <a:p>
              <a:r>
                <a:rPr kumimoji="1" lang="ja-JP" altLang="en-US" b="1" dirty="0">
                  <a:solidFill>
                    <a:srgbClr val="FF3300"/>
                  </a:solidFill>
                  <a:latin typeface="HGS創英角ｺﾞｼｯｸUB" panose="020B0900000000000000" pitchFamily="50" charset="-128"/>
                  <a:ea typeface="HGS創英角ｺﾞｼｯｸUB" panose="020B0900000000000000" pitchFamily="50" charset="-128"/>
                </a:rPr>
                <a:t>③</a:t>
              </a:r>
            </a:p>
          </p:txBody>
        </p:sp>
        <p:sp>
          <p:nvSpPr>
            <p:cNvPr id="25" name="正方形/長方形 24"/>
            <p:cNvSpPr/>
            <p:nvPr/>
          </p:nvSpPr>
          <p:spPr>
            <a:xfrm>
              <a:off x="5303724" y="3373532"/>
              <a:ext cx="1210304" cy="5096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申請</a:t>
              </a:r>
              <a:r>
                <a:rPr kumimoji="1" lang="ja-JP" altLang="en-US" sz="1200" b="1" dirty="0">
                  <a:solidFill>
                    <a:schemeClr val="tx1"/>
                  </a:solidFill>
                </a:rPr>
                <a:t>書類</a:t>
              </a:r>
              <a:endParaRPr kumimoji="1" lang="en-US" altLang="ja-JP" sz="1200" b="1" dirty="0" smtClean="0">
                <a:solidFill>
                  <a:schemeClr val="tx1"/>
                </a:solidFill>
              </a:endParaRPr>
            </a:p>
            <a:p>
              <a:pPr algn="ctr"/>
              <a:r>
                <a:rPr kumimoji="1" lang="ja-JP" altLang="en-US" sz="1200" b="1" dirty="0" err="1" smtClean="0">
                  <a:solidFill>
                    <a:schemeClr val="tx1"/>
                  </a:solidFill>
                </a:rPr>
                <a:t>の提</a:t>
              </a:r>
              <a:r>
                <a:rPr kumimoji="1" lang="ja-JP" altLang="en-US" sz="1200" b="1" dirty="0" smtClean="0">
                  <a:solidFill>
                    <a:schemeClr val="tx1"/>
                  </a:solidFill>
                </a:rPr>
                <a:t>出</a:t>
              </a:r>
              <a:endParaRPr kumimoji="1" lang="en-US" altLang="ja-JP" sz="1200" b="1" dirty="0" smtClean="0">
                <a:solidFill>
                  <a:schemeClr val="tx1"/>
                </a:solidFill>
              </a:endParaRPr>
            </a:p>
            <a:p>
              <a:pPr algn="ctr"/>
              <a:r>
                <a:rPr kumimoji="1" lang="ja-JP" altLang="en-US" sz="600" b="1" dirty="0" smtClean="0">
                  <a:solidFill>
                    <a:schemeClr val="tx1"/>
                  </a:solidFill>
                </a:rPr>
                <a:t>レターパックライトに限る</a:t>
              </a:r>
              <a:endParaRPr kumimoji="1" lang="ja-JP" altLang="en-US" sz="600" b="1" dirty="0">
                <a:solidFill>
                  <a:schemeClr val="tx1"/>
                </a:solidFill>
              </a:endParaRPr>
            </a:p>
          </p:txBody>
        </p:sp>
        <p:sp>
          <p:nvSpPr>
            <p:cNvPr id="24" name="テキスト ボックス 23"/>
            <p:cNvSpPr txBox="1"/>
            <p:nvPr/>
          </p:nvSpPr>
          <p:spPr>
            <a:xfrm>
              <a:off x="4016428" y="2665355"/>
              <a:ext cx="347242" cy="359846"/>
            </a:xfrm>
            <a:prstGeom prst="rect">
              <a:avLst/>
            </a:prstGeom>
            <a:noFill/>
          </p:spPr>
          <p:txBody>
            <a:bodyPr wrap="square" rtlCol="0">
              <a:spAutoFit/>
            </a:bodyPr>
            <a:lstStyle/>
            <a:p>
              <a:r>
                <a:rPr kumimoji="1" lang="ja-JP" altLang="en-US" b="1" dirty="0">
                  <a:solidFill>
                    <a:srgbClr val="FF3300"/>
                  </a:solidFill>
                  <a:latin typeface="HGS創英角ｺﾞｼｯｸUB" panose="020B0900000000000000" pitchFamily="50" charset="-128"/>
                  <a:ea typeface="HGS創英角ｺﾞｼｯｸUB" panose="020B0900000000000000" pitchFamily="50" charset="-128"/>
                </a:rPr>
                <a:t>④</a:t>
              </a:r>
            </a:p>
          </p:txBody>
        </p:sp>
      </p:grpSp>
      <p:sp>
        <p:nvSpPr>
          <p:cNvPr id="28" name="正方形/長方形 27"/>
          <p:cNvSpPr/>
          <p:nvPr/>
        </p:nvSpPr>
        <p:spPr>
          <a:xfrm>
            <a:off x="172930" y="9446219"/>
            <a:ext cx="6512138" cy="2292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400" dirty="0" smtClean="0">
                <a:solidFill>
                  <a:srgbClr val="FF0000"/>
                </a:solidFill>
                <a:latin typeface="Bahnschrift SemiBold Condensed" panose="020B0502040204020203" pitchFamily="34" charset="0"/>
              </a:rPr>
              <a:t>------------------------------</a:t>
            </a:r>
          </a:p>
        </p:txBody>
      </p:sp>
      <p:sp>
        <p:nvSpPr>
          <p:cNvPr id="18" name="角丸四角形 17"/>
          <p:cNvSpPr/>
          <p:nvPr/>
        </p:nvSpPr>
        <p:spPr>
          <a:xfrm>
            <a:off x="4345382" y="4598019"/>
            <a:ext cx="1764000" cy="319542"/>
          </a:xfrm>
          <a:prstGeom prst="roundRect">
            <a:avLst/>
          </a:prstGeom>
          <a:solidFill>
            <a:schemeClr val="bg1"/>
          </a:solidFill>
          <a:ln w="38100">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5308907" y="5062705"/>
            <a:ext cx="427076" cy="379068"/>
          </a:xfrm>
          <a:prstGeom prst="rect">
            <a:avLst/>
          </a:prstGeom>
          <a:noFill/>
        </p:spPr>
        <p:txBody>
          <a:bodyPr wrap="square" rtlCol="0">
            <a:spAutoFit/>
          </a:bodyPr>
          <a:lstStyle/>
          <a:p>
            <a:r>
              <a:rPr kumimoji="1" lang="ja-JP" altLang="en-US" b="1" dirty="0">
                <a:solidFill>
                  <a:srgbClr val="FF3300"/>
                </a:solidFill>
                <a:latin typeface="HGS創英角ｺﾞｼｯｸUB" panose="020B0900000000000000" pitchFamily="50" charset="-128"/>
                <a:ea typeface="HGS創英角ｺﾞｼｯｸUB" panose="020B0900000000000000" pitchFamily="50" charset="-128"/>
              </a:rPr>
              <a:t>⑤</a:t>
            </a:r>
          </a:p>
        </p:txBody>
      </p:sp>
      <p:sp>
        <p:nvSpPr>
          <p:cNvPr id="17" name="正方形/長方形 16"/>
          <p:cNvSpPr/>
          <p:nvPr/>
        </p:nvSpPr>
        <p:spPr>
          <a:xfrm>
            <a:off x="-254612" y="3722827"/>
            <a:ext cx="7061197" cy="3821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spc="-150" dirty="0">
                <a:solidFill>
                  <a:schemeClr val="tx1"/>
                </a:solidFill>
                <a:latin typeface="+mn-ea"/>
              </a:rPr>
              <a:t>http://www.pref.osaka.lg.jp/shokosomu/kyuugyouyouseigai/index.html</a:t>
            </a:r>
            <a:endParaRPr kumimoji="1" lang="ja-JP" altLang="en-US" sz="1400" b="1" spc="-150" dirty="0">
              <a:solidFill>
                <a:schemeClr val="tx1"/>
              </a:solidFill>
              <a:latin typeface="+mn-ea"/>
            </a:endParaRPr>
          </a:p>
        </p:txBody>
      </p:sp>
      <p:pic>
        <p:nvPicPr>
          <p:cNvPr id="29" name="図 2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45859" y="3432580"/>
            <a:ext cx="720000" cy="720000"/>
          </a:xfrm>
          <a:prstGeom prst="rect">
            <a:avLst/>
          </a:prstGeom>
        </p:spPr>
      </p:pic>
      <p:pic>
        <p:nvPicPr>
          <p:cNvPr id="30" name="図 2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45859" y="8824440"/>
            <a:ext cx="720000" cy="720000"/>
          </a:xfrm>
          <a:prstGeom prst="rect">
            <a:avLst/>
          </a:prstGeom>
        </p:spPr>
      </p:pic>
      <p:grpSp>
        <p:nvGrpSpPr>
          <p:cNvPr id="9" name="グループ化 8"/>
          <p:cNvGrpSpPr/>
          <p:nvPr/>
        </p:nvGrpSpPr>
        <p:grpSpPr>
          <a:xfrm>
            <a:off x="-152409" y="7303392"/>
            <a:ext cx="7061197" cy="2394901"/>
            <a:chOff x="-152409" y="6155579"/>
            <a:chExt cx="7061197" cy="2394901"/>
          </a:xfrm>
        </p:grpSpPr>
        <p:sp>
          <p:nvSpPr>
            <p:cNvPr id="10" name="正方形/長方形 9"/>
            <p:cNvSpPr/>
            <p:nvPr/>
          </p:nvSpPr>
          <p:spPr>
            <a:xfrm>
              <a:off x="399767" y="6155579"/>
              <a:ext cx="6274879" cy="23949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400" b="1" dirty="0" smtClean="0">
                  <a:solidFill>
                    <a:schemeClr val="tx1"/>
                  </a:solidFill>
                </a:rPr>
                <a:t>Ⅴ </a:t>
              </a:r>
              <a:r>
                <a:rPr kumimoji="1" lang="ja-JP" altLang="en-US" sz="2400" b="1" dirty="0" smtClean="0">
                  <a:solidFill>
                    <a:schemeClr val="tx1"/>
                  </a:solidFill>
                </a:rPr>
                <a:t>お問い合わせ先</a:t>
              </a:r>
              <a:endParaRPr kumimoji="1" lang="en-US" altLang="ja-JP" sz="2400" b="1" dirty="0" smtClean="0">
                <a:solidFill>
                  <a:schemeClr val="tx1"/>
                </a:solidFill>
              </a:endParaRPr>
            </a:p>
            <a:p>
              <a:endParaRPr kumimoji="1" lang="en-US" altLang="ja-JP" sz="200" b="1" dirty="0" smtClean="0">
                <a:solidFill>
                  <a:schemeClr val="tx1"/>
                </a:solidFill>
              </a:endParaRPr>
            </a:p>
            <a:p>
              <a:pPr marL="285750" indent="-285750">
                <a:buFont typeface="Wingdings" panose="05000000000000000000" pitchFamily="2" charset="2"/>
                <a:buChar char="Ø"/>
              </a:pPr>
              <a:r>
                <a:rPr kumimoji="1" lang="ja-JP" altLang="en-US" sz="1400" b="1" dirty="0">
                  <a:solidFill>
                    <a:schemeClr val="tx1"/>
                  </a:solidFill>
                </a:rPr>
                <a:t>休業要請外支援金コールセンター</a:t>
              </a:r>
              <a:endParaRPr kumimoji="1" lang="en-US" altLang="ja-JP" sz="1400" b="1" dirty="0">
                <a:solidFill>
                  <a:schemeClr val="tx1"/>
                </a:solidFill>
              </a:endParaRPr>
            </a:p>
            <a:p>
              <a:pPr marL="285750" indent="-285750">
                <a:buFont typeface="Wingdings" panose="05000000000000000000" pitchFamily="2" charset="2"/>
                <a:buChar char="Ø"/>
              </a:pPr>
              <a:endParaRPr kumimoji="1" lang="en-US" altLang="ja-JP" sz="200" b="1" dirty="0">
                <a:solidFill>
                  <a:schemeClr val="tx1"/>
                </a:solidFill>
              </a:endParaRPr>
            </a:p>
            <a:p>
              <a:r>
                <a:rPr kumimoji="1" lang="ja-JP" altLang="en-US" sz="1200" dirty="0">
                  <a:solidFill>
                    <a:schemeClr val="tx1"/>
                  </a:solidFill>
                </a:rPr>
                <a:t>　開 設 時 間　</a:t>
              </a:r>
              <a:r>
                <a:rPr kumimoji="1" lang="ja-JP" altLang="en-US" sz="1200" dirty="0" smtClean="0">
                  <a:solidFill>
                    <a:schemeClr val="tx1"/>
                  </a:solidFill>
                </a:rPr>
                <a:t>午前１</a:t>
              </a:r>
              <a:r>
                <a:rPr kumimoji="1" lang="ja-JP" altLang="en-US" sz="1200" dirty="0">
                  <a:solidFill>
                    <a:schemeClr val="tx1"/>
                  </a:solidFill>
                </a:rPr>
                <a:t>０</a:t>
              </a:r>
              <a:r>
                <a:rPr kumimoji="1" lang="ja-JP" altLang="en-US" sz="1200" dirty="0" smtClean="0">
                  <a:solidFill>
                    <a:schemeClr val="tx1"/>
                  </a:solidFill>
                </a:rPr>
                <a:t>時</a:t>
              </a:r>
              <a:r>
                <a:rPr kumimoji="1" lang="ja-JP" altLang="en-US" sz="1200" dirty="0">
                  <a:solidFill>
                    <a:schemeClr val="tx1"/>
                  </a:solidFill>
                </a:rPr>
                <a:t>から</a:t>
              </a:r>
              <a:r>
                <a:rPr kumimoji="1" lang="ja-JP" altLang="en-US" sz="1200" dirty="0" smtClean="0">
                  <a:solidFill>
                    <a:schemeClr val="tx1"/>
                  </a:solidFill>
                </a:rPr>
                <a:t>午後５時</a:t>
              </a:r>
              <a:r>
                <a:rPr kumimoji="1" lang="ja-JP" altLang="en-US" sz="1200" dirty="0">
                  <a:solidFill>
                    <a:schemeClr val="tx1"/>
                  </a:solidFill>
                </a:rPr>
                <a:t>まで</a:t>
              </a:r>
              <a:r>
                <a:rPr kumimoji="1" lang="ja-JP" altLang="en-US" sz="1200" dirty="0" smtClean="0">
                  <a:solidFill>
                    <a:schemeClr val="tx1"/>
                  </a:solidFill>
                </a:rPr>
                <a:t>（平日・土曜日）</a:t>
              </a:r>
              <a:endParaRPr kumimoji="1" lang="en-US" altLang="ja-JP" sz="1200" dirty="0">
                <a:solidFill>
                  <a:schemeClr val="tx1"/>
                </a:solidFill>
              </a:endParaRPr>
            </a:p>
            <a:p>
              <a:r>
                <a:rPr kumimoji="1" lang="ja-JP" altLang="en-US" sz="1200" dirty="0">
                  <a:solidFill>
                    <a:schemeClr val="tx1"/>
                  </a:solidFill>
                </a:rPr>
                <a:t>　電 話 番 号　０５７０－２００－３０８</a:t>
              </a:r>
              <a:endParaRPr kumimoji="1" lang="en-US" altLang="ja-JP" sz="1200" dirty="0">
                <a:solidFill>
                  <a:schemeClr val="tx1"/>
                </a:solidFill>
              </a:endParaRPr>
            </a:p>
            <a:p>
              <a:r>
                <a:rPr kumimoji="1" lang="ja-JP" altLang="en-US" sz="1200" dirty="0" smtClean="0">
                  <a:solidFill>
                    <a:schemeClr val="tx1"/>
                  </a:solidFill>
                </a:rPr>
                <a:t>　　お電話が繋がりにくい場合は、休業要請外支援金ホームページに掲載しております「よくあるお問い合わせ」をご確認ください。</a:t>
              </a:r>
              <a:endParaRPr kumimoji="1" lang="en-US" altLang="ja-JP" sz="1200" dirty="0" smtClean="0">
                <a:solidFill>
                  <a:schemeClr val="tx1"/>
                </a:solidFill>
              </a:endParaRPr>
            </a:p>
            <a:p>
              <a:endParaRPr kumimoji="1" lang="en-US" altLang="ja-JP" sz="300" dirty="0" smtClean="0">
                <a:solidFill>
                  <a:schemeClr val="tx1"/>
                </a:solidFill>
              </a:endParaRPr>
            </a:p>
            <a:p>
              <a:r>
                <a:rPr kumimoji="1" lang="ja-JP" altLang="en-US" sz="1400" b="1" dirty="0" smtClean="0">
                  <a:solidFill>
                    <a:schemeClr val="tx1"/>
                  </a:solidFill>
                </a:rPr>
                <a:t>　＊よくあるお問い合わせ</a:t>
              </a:r>
              <a:r>
                <a:rPr kumimoji="1" lang="ja-JP" altLang="en-US" sz="1050" b="1" dirty="0" smtClean="0">
                  <a:solidFill>
                    <a:schemeClr val="tx1"/>
                  </a:solidFill>
                </a:rPr>
                <a:t>（休業</a:t>
              </a:r>
              <a:r>
                <a:rPr kumimoji="1" lang="ja-JP" altLang="en-US" sz="1050" b="1" dirty="0">
                  <a:solidFill>
                    <a:schemeClr val="tx1"/>
                  </a:solidFill>
                </a:rPr>
                <a:t>要請外支援金</a:t>
              </a:r>
              <a:r>
                <a:rPr kumimoji="1" lang="ja-JP" altLang="en-US" sz="1050" b="1" dirty="0" smtClean="0">
                  <a:solidFill>
                    <a:schemeClr val="tx1"/>
                  </a:solidFill>
                </a:rPr>
                <a:t>ホームページ）</a:t>
              </a:r>
              <a:endParaRPr kumimoji="1" lang="en-US" altLang="ja-JP" sz="1600" b="1" dirty="0" smtClean="0">
                <a:solidFill>
                  <a:schemeClr val="tx1"/>
                </a:solidFill>
              </a:endParaRPr>
            </a:p>
            <a:p>
              <a:r>
                <a:rPr kumimoji="1" lang="en-US" altLang="ja-JP" b="1" dirty="0" smtClean="0">
                  <a:solidFill>
                    <a:schemeClr val="tx1"/>
                  </a:solidFill>
                </a:rPr>
                <a:t>    </a:t>
              </a:r>
            </a:p>
          </p:txBody>
        </p:sp>
        <p:sp>
          <p:nvSpPr>
            <p:cNvPr id="32" name="正方形/長方形 31"/>
            <p:cNvSpPr/>
            <p:nvPr/>
          </p:nvSpPr>
          <p:spPr>
            <a:xfrm>
              <a:off x="802180" y="6959450"/>
              <a:ext cx="5630779" cy="4984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a:solidFill>
                  <a:schemeClr val="tx1"/>
                </a:solidFill>
              </a:endParaRPr>
            </a:p>
          </p:txBody>
        </p:sp>
        <p:sp>
          <p:nvSpPr>
            <p:cNvPr id="53" name="正方形/長方形 52"/>
            <p:cNvSpPr/>
            <p:nvPr/>
          </p:nvSpPr>
          <p:spPr>
            <a:xfrm>
              <a:off x="-152409" y="8079799"/>
              <a:ext cx="7061197" cy="3821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spc="-150" dirty="0">
                  <a:solidFill>
                    <a:schemeClr val="tx1"/>
                  </a:solidFill>
                  <a:latin typeface="+mn-ea"/>
                </a:rPr>
                <a:t>http://www.pref.osaka.lg.jp/shokosomu/kyuugyouyouseigai/index.html</a:t>
              </a:r>
              <a:endParaRPr kumimoji="1" lang="ja-JP" altLang="en-US" sz="1400" b="1" spc="-150" dirty="0">
                <a:solidFill>
                  <a:schemeClr val="tx1"/>
                </a:solidFill>
                <a:latin typeface="+mn-ea"/>
              </a:endParaRPr>
            </a:p>
          </p:txBody>
        </p:sp>
      </p:grpSp>
      <p:grpSp>
        <p:nvGrpSpPr>
          <p:cNvPr id="27" name="グループ化 26"/>
          <p:cNvGrpSpPr/>
          <p:nvPr/>
        </p:nvGrpSpPr>
        <p:grpSpPr>
          <a:xfrm>
            <a:off x="4305026" y="4499683"/>
            <a:ext cx="1793723" cy="751411"/>
            <a:chOff x="4305026" y="4729509"/>
            <a:chExt cx="1793723" cy="751411"/>
          </a:xfrm>
        </p:grpSpPr>
        <p:sp>
          <p:nvSpPr>
            <p:cNvPr id="31" name="正方形/長方形 30"/>
            <p:cNvSpPr/>
            <p:nvPr/>
          </p:nvSpPr>
          <p:spPr>
            <a:xfrm>
              <a:off x="4305026" y="4729509"/>
              <a:ext cx="1793723" cy="523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kumimoji="1" lang="ja-JP" altLang="en-US" sz="700" b="1" spc="-150" dirty="0" smtClean="0">
                  <a:solidFill>
                    <a:schemeClr val="tx1"/>
                  </a:solidFill>
                </a:rPr>
                <a:t>個人事業主のみ</a:t>
              </a:r>
              <a:endParaRPr kumimoji="1" lang="en-US" altLang="ja-JP" sz="700" b="1" spc="-150" dirty="0" smtClean="0">
                <a:solidFill>
                  <a:schemeClr val="tx1"/>
                </a:solidFill>
              </a:endParaRPr>
            </a:p>
            <a:p>
              <a:pPr>
                <a:lnSpc>
                  <a:spcPts val="1200"/>
                </a:lnSpc>
              </a:pPr>
              <a:r>
                <a:rPr kumimoji="1" lang="ja-JP" altLang="en-US" sz="1300" b="1" spc="-150" dirty="0" smtClean="0">
                  <a:solidFill>
                    <a:schemeClr val="tx1"/>
                  </a:solidFill>
                </a:rPr>
                <a:t>　</a:t>
              </a:r>
              <a:r>
                <a:rPr kumimoji="1" lang="ja-JP" altLang="en-US" sz="1200" b="1" spc="-150" dirty="0" smtClean="0">
                  <a:solidFill>
                    <a:schemeClr val="tx1"/>
                  </a:solidFill>
                </a:rPr>
                <a:t>専門家による事前確認</a:t>
              </a:r>
              <a:endParaRPr kumimoji="1" lang="en-US" altLang="ja-JP" sz="1200" b="1" spc="-150" dirty="0" smtClean="0">
                <a:solidFill>
                  <a:schemeClr val="tx1"/>
                </a:solidFill>
              </a:endParaRPr>
            </a:p>
          </p:txBody>
        </p:sp>
        <p:cxnSp>
          <p:nvCxnSpPr>
            <p:cNvPr id="33" name="直線矢印コネクタ 32"/>
            <p:cNvCxnSpPr/>
            <p:nvPr/>
          </p:nvCxnSpPr>
          <p:spPr>
            <a:xfrm flipH="1">
              <a:off x="5200473" y="5156920"/>
              <a:ext cx="0" cy="324000"/>
            </a:xfrm>
            <a:prstGeom prst="straightConnector1">
              <a:avLst/>
            </a:prstGeom>
            <a:ln w="38100">
              <a:solidFill>
                <a:srgbClr val="FF3300"/>
              </a:solidFill>
              <a:tailEnd type="triangle"/>
            </a:ln>
          </p:spPr>
          <p:style>
            <a:lnRef idx="1">
              <a:schemeClr val="accent1"/>
            </a:lnRef>
            <a:fillRef idx="0">
              <a:schemeClr val="accent1"/>
            </a:fillRef>
            <a:effectRef idx="0">
              <a:schemeClr val="accent1"/>
            </a:effectRef>
            <a:fontRef idx="minor">
              <a:schemeClr val="tx1"/>
            </a:fontRef>
          </p:style>
        </p:cxnSp>
        <p:sp>
          <p:nvSpPr>
            <p:cNvPr id="46" name="スマイル 45"/>
            <p:cNvSpPr/>
            <p:nvPr/>
          </p:nvSpPr>
          <p:spPr>
            <a:xfrm>
              <a:off x="5899702" y="4908940"/>
              <a:ext cx="180000" cy="180000"/>
            </a:xfrm>
            <a:prstGeom prst="smileyFace">
              <a:avLst/>
            </a:prstGeom>
            <a:solidFill>
              <a:srgbClr val="FFE10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sp>
        <p:nvSpPr>
          <p:cNvPr id="55" name="正方形/長方形 54"/>
          <p:cNvSpPr/>
          <p:nvPr/>
        </p:nvSpPr>
        <p:spPr>
          <a:xfrm>
            <a:off x="410189" y="6182787"/>
            <a:ext cx="6274879" cy="11002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u="sng" dirty="0" smtClean="0">
                <a:solidFill>
                  <a:schemeClr val="tx1"/>
                </a:solidFill>
              </a:rPr>
              <a:t>３</a:t>
            </a:r>
            <a:r>
              <a:rPr kumimoji="1" lang="ja-JP" altLang="en-US" b="1" u="sng" dirty="0">
                <a:solidFill>
                  <a:schemeClr val="tx1"/>
                </a:solidFill>
              </a:rPr>
              <a:t>．</a:t>
            </a:r>
            <a:r>
              <a:rPr kumimoji="1" lang="ja-JP" altLang="en-US" b="1" u="sng" dirty="0" smtClean="0">
                <a:solidFill>
                  <a:schemeClr val="tx1"/>
                </a:solidFill>
              </a:rPr>
              <a:t>郵送先</a:t>
            </a:r>
            <a:endParaRPr kumimoji="1" lang="en-US" altLang="ja-JP" b="1" u="sng" dirty="0" smtClean="0">
              <a:solidFill>
                <a:schemeClr val="tx1"/>
              </a:solidFill>
            </a:endParaRPr>
          </a:p>
          <a:p>
            <a:r>
              <a:rPr kumimoji="1" lang="ja-JP" altLang="en-US" sz="900" b="1" dirty="0" smtClean="0">
                <a:solidFill>
                  <a:schemeClr val="tx1"/>
                </a:solidFill>
                <a:latin typeface="游ゴシック 本文"/>
              </a:rPr>
              <a:t>　</a:t>
            </a:r>
            <a:r>
              <a:rPr kumimoji="1" lang="en-US" altLang="ja-JP" sz="900" b="1" dirty="0" smtClean="0">
                <a:solidFill>
                  <a:schemeClr val="tx1"/>
                </a:solidFill>
                <a:latin typeface="游ゴシック 本文"/>
              </a:rPr>
              <a:t>※</a:t>
            </a:r>
            <a:r>
              <a:rPr kumimoji="1" lang="ja-JP" altLang="en-US" sz="900" b="1" u="sng" dirty="0" smtClean="0">
                <a:solidFill>
                  <a:schemeClr val="tx1"/>
                </a:solidFill>
                <a:latin typeface="游ゴシック 本文"/>
              </a:rPr>
              <a:t>郵送方法はレターパックライトに限ります。</a:t>
            </a:r>
            <a:endParaRPr kumimoji="1" lang="en-US" altLang="ja-JP" sz="900" b="1" u="sng" dirty="0" smtClean="0">
              <a:solidFill>
                <a:schemeClr val="tx1"/>
              </a:solidFill>
              <a:latin typeface="游ゴシック 本文"/>
            </a:endParaRPr>
          </a:p>
          <a:p>
            <a:r>
              <a:rPr kumimoji="1" lang="ja-JP" altLang="en-US" sz="900" b="1" dirty="0">
                <a:solidFill>
                  <a:schemeClr val="tx1"/>
                </a:solidFill>
                <a:latin typeface="游ゴシック 本文"/>
              </a:rPr>
              <a:t>　</a:t>
            </a:r>
            <a:r>
              <a:rPr kumimoji="1" lang="ja-JP" altLang="en-US" sz="900" b="1" dirty="0" smtClean="0">
                <a:solidFill>
                  <a:schemeClr val="tx1"/>
                </a:solidFill>
                <a:latin typeface="游ゴシック 本文"/>
              </a:rPr>
              <a:t>　</a:t>
            </a:r>
            <a:r>
              <a:rPr kumimoji="1" lang="ja-JP" altLang="en-US" sz="900" b="1" u="sng" dirty="0" smtClean="0">
                <a:solidFill>
                  <a:schemeClr val="tx1"/>
                </a:solidFill>
                <a:latin typeface="游ゴシック 本文"/>
              </a:rPr>
              <a:t>また、事務局への直接のお持込みはお受けできませんのでご了承ください。</a:t>
            </a:r>
            <a:endParaRPr kumimoji="1" lang="en-US" altLang="ja-JP" sz="900" b="1" u="sng" dirty="0" smtClean="0">
              <a:solidFill>
                <a:schemeClr val="tx1"/>
              </a:solidFill>
              <a:latin typeface="游ゴシック 本文"/>
            </a:endParaRPr>
          </a:p>
          <a:p>
            <a:endParaRPr kumimoji="1" lang="en-US" altLang="ja-JP" sz="400" b="1" u="sng" dirty="0" smtClean="0">
              <a:solidFill>
                <a:schemeClr val="tx1"/>
              </a:solidFill>
              <a:latin typeface="游ゴシック 本文"/>
            </a:endParaRPr>
          </a:p>
          <a:p>
            <a:r>
              <a:rPr kumimoji="1" lang="ja-JP" altLang="en-US" sz="1200" dirty="0" smtClean="0">
                <a:solidFill>
                  <a:schemeClr val="tx1"/>
                </a:solidFill>
                <a:latin typeface="游ゴシック 本文"/>
              </a:rPr>
              <a:t>〒５５９－８５５５</a:t>
            </a:r>
            <a:endParaRPr kumimoji="1" lang="en-US" altLang="ja-JP" sz="1200" dirty="0" smtClean="0">
              <a:solidFill>
                <a:schemeClr val="tx1"/>
              </a:solidFill>
              <a:latin typeface="游ゴシック 本文"/>
            </a:endParaRPr>
          </a:p>
          <a:p>
            <a:r>
              <a:rPr kumimoji="1" lang="ja-JP" altLang="en-US" sz="1200" dirty="0" smtClean="0">
                <a:solidFill>
                  <a:schemeClr val="tx1"/>
                </a:solidFill>
                <a:latin typeface="游ゴシック 本文"/>
              </a:rPr>
              <a:t>　大阪市住之江区南港北１－１４－１６</a:t>
            </a:r>
            <a:r>
              <a:rPr kumimoji="1" lang="ja-JP" altLang="en-US" sz="1200" dirty="0">
                <a:solidFill>
                  <a:schemeClr val="tx1"/>
                </a:solidFill>
                <a:latin typeface="游ゴシック 本文"/>
              </a:rPr>
              <a:t>　</a:t>
            </a:r>
            <a:r>
              <a:rPr kumimoji="1" lang="ja-JP" altLang="en-US" sz="1200" dirty="0" smtClean="0">
                <a:solidFill>
                  <a:schemeClr val="tx1"/>
                </a:solidFill>
                <a:latin typeface="游ゴシック 本文"/>
              </a:rPr>
              <a:t>大阪府休業要請外支援金申請事務局</a:t>
            </a:r>
            <a:endParaRPr kumimoji="1" lang="en-US" altLang="ja-JP" sz="4800" dirty="0" smtClean="0">
              <a:solidFill>
                <a:schemeClr val="tx1"/>
              </a:solidFill>
              <a:latin typeface="游ゴシック 本文"/>
            </a:endParaRPr>
          </a:p>
        </p:txBody>
      </p:sp>
    </p:spTree>
    <p:extLst>
      <p:ext uri="{BB962C8B-B14F-4D97-AF65-F5344CB8AC3E}">
        <p14:creationId xmlns:p14="http://schemas.microsoft.com/office/powerpoint/2010/main" val="11941303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5A2C5F744454E479ACB252CFB1EF3A3" ma:contentTypeVersion="1" ma:contentTypeDescription="新しいドキュメントを作成します。" ma:contentTypeScope="" ma:versionID="9bf05254191bb593238c5c512693a77e">
  <xsd:schema xmlns:xsd="http://www.w3.org/2001/XMLSchema" xmlns:xs="http://www.w3.org/2001/XMLSchema" xmlns:p="http://schemas.microsoft.com/office/2006/metadata/properties" xmlns:ns2="666cf137-a4c2-4de1-a55f-fde8dce8d6a8" targetNamespace="http://schemas.microsoft.com/office/2006/metadata/properties" ma:root="true" ma:fieldsID="257143e4174e30796ddabcdb43609582" ns2:_="">
    <xsd:import namespace="666cf137-a4c2-4de1-a55f-fde8dce8d6a8"/>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6cf137-a4c2-4de1-a55f-fde8dce8d6a8"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6966B4-9593-4C56-A5A4-882E0374A3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6cf137-a4c2-4de1-a55f-fde8dce8d6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11654C8-4BF7-42A7-976F-541F78A835A5}">
  <ds:schemaRefs>
    <ds:schemaRef ds:uri="http://purl.org/dc/terms/"/>
    <ds:schemaRef ds:uri="http://schemas.microsoft.com/office/infopath/2007/PartnerControls"/>
    <ds:schemaRef ds:uri="http://schemas.microsoft.com/office/2006/metadata/properties"/>
    <ds:schemaRef ds:uri="http://purl.org/dc/dcmitype/"/>
    <ds:schemaRef ds:uri="666cf137-a4c2-4de1-a55f-fde8dce8d6a8"/>
    <ds:schemaRef ds:uri="http://www.w3.org/XML/1998/namespace"/>
    <ds:schemaRef ds:uri="http://schemas.microsoft.com/office/2006/documentManagement/types"/>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C3DF31F9-D93E-4811-A6BF-BF4047748A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888</TotalTime>
  <Words>823</Words>
  <Application>Microsoft Office PowerPoint</Application>
  <PresentationFormat>A4 210 x 297 mm</PresentationFormat>
  <Paragraphs>95</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HGS創英角ｺﾞｼｯｸUB</vt:lpstr>
      <vt:lpstr>游ゴシック</vt:lpstr>
      <vt:lpstr>游ゴシック Light</vt:lpstr>
      <vt:lpstr>游ゴシック 本文</vt:lpstr>
      <vt:lpstr>Arial</vt:lpstr>
      <vt:lpstr>Bahnschrift SemiBold Condensed</vt:lpstr>
      <vt:lpstr>Calibri</vt:lpstr>
      <vt:lpstr>Calibri Light</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大部　友梨</dc:creator>
  <cp:lastModifiedBy>大阪府</cp:lastModifiedBy>
  <cp:revision>115</cp:revision>
  <cp:lastPrinted>2020-07-09T09:36:58Z</cp:lastPrinted>
  <dcterms:created xsi:type="dcterms:W3CDTF">2020-05-23T05:59:53Z</dcterms:created>
  <dcterms:modified xsi:type="dcterms:W3CDTF">2020-07-10T00:52:05Z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0x01010075A2C5F744454E479ACB252CFB1EF3A3</vt:lpwstr>
  </property>
</Properties>
</file>