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7" r:id="rId3"/>
    <p:sldId id="268" r:id="rId4"/>
    <p:sldId id="269" r:id="rId5"/>
    <p:sldId id="270" r:id="rId6"/>
    <p:sldId id="272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510" autoAdjust="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9245" y="1733563"/>
            <a:ext cx="11487955" cy="483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　</a:t>
            </a:r>
            <a:r>
              <a:rPr lang="ja-JP" altLang="en-US" sz="2000" b="1" dirty="0" smtClean="0"/>
              <a:t>１　</a:t>
            </a:r>
            <a:r>
              <a:rPr lang="ja-JP" altLang="en-US" sz="2000" b="1" u="sng" dirty="0" smtClean="0"/>
              <a:t>基本的</a:t>
            </a:r>
            <a:r>
              <a:rPr lang="ja-JP" altLang="en-US" sz="2000" b="1" u="sng" dirty="0"/>
              <a:t>に休止を要請しない</a:t>
            </a:r>
            <a:r>
              <a:rPr lang="ja-JP" altLang="en-US" sz="2000" b="1" u="sng" dirty="0" smtClean="0"/>
              <a:t>施設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社会</a:t>
            </a:r>
            <a:r>
              <a:rPr lang="ja-JP" altLang="en-US" b="1" dirty="0"/>
              <a:t>生活を維持する上で必要な</a:t>
            </a:r>
            <a:r>
              <a:rPr lang="ja-JP" altLang="en-US" b="1" dirty="0" smtClean="0"/>
              <a:t>施設、</a:t>
            </a:r>
            <a:r>
              <a:rPr lang="ja-JP" altLang="en-US" b="1" dirty="0"/>
              <a:t>社会福祉施設</a:t>
            </a:r>
            <a:r>
              <a:rPr lang="ja-JP" altLang="en-US" b="1" dirty="0" smtClean="0"/>
              <a:t>等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r>
              <a:rPr lang="ja-JP" altLang="en-US" dirty="0" smtClean="0"/>
              <a:t>　　　⇒適切な感染防止対策の協力を</a:t>
            </a:r>
            <a:r>
              <a:rPr lang="ja-JP" altLang="en-US" dirty="0"/>
              <a:t>要請</a:t>
            </a:r>
            <a:r>
              <a:rPr lang="ja-JP" altLang="en-US" sz="1600" dirty="0"/>
              <a:t>（特措法第</a:t>
            </a:r>
            <a:r>
              <a:rPr lang="en-US" altLang="ja-JP" sz="1600" dirty="0"/>
              <a:t>24</a:t>
            </a:r>
            <a:r>
              <a:rPr lang="ja-JP" altLang="en-US" sz="1600" dirty="0"/>
              <a:t>条</a:t>
            </a:r>
            <a:r>
              <a:rPr lang="ja-JP" altLang="en-US" sz="1600" dirty="0" smtClean="0"/>
              <a:t>第９項）</a:t>
            </a:r>
            <a:endParaRPr lang="en-US" altLang="ja-JP" sz="1600" dirty="0" smtClean="0"/>
          </a:p>
          <a:p>
            <a:pPr>
              <a:lnSpc>
                <a:spcPts val="1800"/>
              </a:lnSpc>
            </a:pPr>
            <a:r>
              <a:rPr lang="en-US" altLang="ja-JP" dirty="0"/>
              <a:t> </a:t>
            </a: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b="1" dirty="0"/>
              <a:t>　</a:t>
            </a:r>
            <a:r>
              <a:rPr lang="ja-JP" altLang="en-US" sz="2000" b="1" dirty="0" smtClean="0"/>
              <a:t>２　</a:t>
            </a:r>
            <a:r>
              <a:rPr lang="ja-JP" altLang="en-US" sz="2000" b="1" u="sng" dirty="0" smtClean="0"/>
              <a:t>基本的</a:t>
            </a:r>
            <a:r>
              <a:rPr lang="ja-JP" altLang="en-US" sz="2000" b="1" u="sng" dirty="0"/>
              <a:t>に休止を要請する</a:t>
            </a:r>
            <a:r>
              <a:rPr lang="ja-JP" altLang="en-US" sz="2000" b="1" u="sng" dirty="0" smtClean="0"/>
              <a:t>施設</a:t>
            </a:r>
            <a:endParaRPr lang="en-US" altLang="ja-JP" sz="2000" b="1" u="sng" dirty="0" smtClean="0"/>
          </a:p>
          <a:p>
            <a:pPr>
              <a:lnSpc>
                <a:spcPts val="2500"/>
              </a:lnSpc>
            </a:pPr>
            <a:r>
              <a:rPr lang="ja-JP" altLang="en-US" b="1" dirty="0" smtClean="0"/>
              <a:t>（１）</a:t>
            </a:r>
            <a:r>
              <a:rPr lang="en-US" altLang="ja-JP" b="1" dirty="0" smtClean="0"/>
              <a:t>-1    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による要請を行う</a:t>
            </a:r>
            <a:r>
              <a:rPr lang="ja-JP" altLang="en-US" b="1" dirty="0" smtClean="0"/>
              <a:t>施設</a:t>
            </a:r>
            <a:r>
              <a:rPr lang="en-US" altLang="ja-JP" b="1" dirty="0" smtClean="0"/>
              <a:t>【</a:t>
            </a:r>
            <a:r>
              <a:rPr lang="ja-JP" altLang="en-US" b="1" dirty="0" smtClean="0"/>
              <a:t>遊興施設、劇場等、集会・展示施設、運動・遊技施設、文教施設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　⇒</a:t>
            </a:r>
            <a:r>
              <a:rPr lang="ja-JP" altLang="en-US" b="1" u="sng" dirty="0"/>
              <a:t>施設の使用制限等の</a:t>
            </a:r>
            <a:r>
              <a:rPr lang="ja-JP" altLang="en-US" b="1" u="sng" dirty="0" smtClean="0"/>
              <a:t>要請</a:t>
            </a:r>
            <a:r>
              <a:rPr lang="ja-JP" altLang="en-US" sz="1400" dirty="0" smtClean="0"/>
              <a:t>（</a:t>
            </a:r>
            <a:r>
              <a:rPr lang="ja-JP" altLang="en-US" sz="1400" dirty="0"/>
              <a:t>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　⇒</a:t>
            </a:r>
            <a:r>
              <a:rPr lang="ja-JP" altLang="en-US" dirty="0"/>
              <a:t>応じない場合</a:t>
            </a:r>
            <a:r>
              <a:rPr lang="ja-JP" altLang="en-US" dirty="0" smtClean="0"/>
              <a:t>、特措法</a:t>
            </a:r>
            <a:r>
              <a:rPr lang="ja-JP" altLang="en-US" dirty="0"/>
              <a:t>第</a:t>
            </a:r>
            <a:r>
              <a:rPr lang="en-US" altLang="ja-JP" dirty="0"/>
              <a:t>45</a:t>
            </a:r>
            <a:r>
              <a:rPr lang="ja-JP" altLang="en-US" dirty="0"/>
              <a:t>条第</a:t>
            </a:r>
            <a:r>
              <a:rPr lang="en-US" altLang="ja-JP" dirty="0"/>
              <a:t>2</a:t>
            </a:r>
            <a:r>
              <a:rPr lang="ja-JP" altLang="en-US" dirty="0"/>
              <a:t>項・第</a:t>
            </a:r>
            <a:r>
              <a:rPr lang="en-US" altLang="ja-JP" dirty="0"/>
              <a:t>3</a:t>
            </a:r>
            <a:r>
              <a:rPr lang="ja-JP" altLang="en-US" dirty="0"/>
              <a:t>項に</a:t>
            </a:r>
            <a:r>
              <a:rPr lang="ja-JP" altLang="en-US" dirty="0" smtClean="0"/>
              <a:t>よる個別</a:t>
            </a:r>
            <a:r>
              <a:rPr lang="ja-JP" altLang="en-US" dirty="0"/>
              <a:t>の要請・指示も</a:t>
            </a:r>
            <a:r>
              <a:rPr lang="ja-JP" altLang="en-US" dirty="0" smtClean="0"/>
              <a:t>検討（</a:t>
            </a:r>
            <a:r>
              <a:rPr lang="ja-JP" altLang="en-US" dirty="0"/>
              <a:t>施設名を公表）</a:t>
            </a:r>
          </a:p>
          <a:p>
            <a:pPr>
              <a:lnSpc>
                <a:spcPts val="1800"/>
              </a:lnSpc>
            </a:pP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b="1" dirty="0" smtClean="0"/>
              <a:t>（</a:t>
            </a:r>
            <a:r>
              <a:rPr lang="ja-JP" altLang="en-US" b="1" dirty="0"/>
              <a:t>１</a:t>
            </a:r>
            <a:r>
              <a:rPr lang="ja-JP" altLang="en-US" b="1" dirty="0" smtClean="0"/>
              <a:t>）</a:t>
            </a:r>
            <a:r>
              <a:rPr lang="en-US" altLang="ja-JP" b="1" dirty="0" smtClean="0"/>
              <a:t>-</a:t>
            </a:r>
            <a:r>
              <a:rPr lang="ja-JP" altLang="en-US" b="1" dirty="0" smtClean="0"/>
              <a:t>２　特措法</a:t>
            </a:r>
            <a:r>
              <a:rPr lang="ja-JP" altLang="en-US" b="1" dirty="0"/>
              <a:t>による要請を行う施設（床面積の合計が</a:t>
            </a:r>
            <a:r>
              <a:rPr lang="en-US" altLang="ja-JP" b="1" u="sng" dirty="0"/>
              <a:t>1,000㎡</a:t>
            </a:r>
            <a:r>
              <a:rPr lang="ja-JP" altLang="en-US" b="1" u="sng" dirty="0"/>
              <a:t>を</a:t>
            </a:r>
            <a:r>
              <a:rPr lang="ja-JP" altLang="en-US" b="1" u="sng" dirty="0" smtClean="0"/>
              <a:t>超える</a:t>
            </a:r>
            <a:r>
              <a:rPr lang="ja-JP" altLang="en-US" b="1" dirty="0" smtClean="0"/>
              <a:t>下記の施設</a:t>
            </a:r>
            <a:r>
              <a:rPr lang="ja-JP" altLang="en-US" b="1" dirty="0"/>
              <a:t>）</a:t>
            </a:r>
          </a:p>
          <a:p>
            <a:r>
              <a:rPr lang="ja-JP" altLang="en-US" dirty="0" smtClean="0"/>
              <a:t>　　　　　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大学・学習塾等、博物館等、ホテル又は旅館、商業施設</a:t>
            </a:r>
            <a:r>
              <a:rPr lang="en-US" altLang="ja-JP" b="1" dirty="0" smtClean="0"/>
              <a:t>】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/>
              <a:t>　⇒</a:t>
            </a:r>
            <a:r>
              <a:rPr lang="ja-JP" altLang="en-US" b="1" u="sng" dirty="0"/>
              <a:t>施設の使用制限等の要請</a:t>
            </a:r>
            <a:r>
              <a:rPr lang="ja-JP" altLang="en-US" sz="1400" dirty="0"/>
              <a:t>（特措法第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</a:p>
          <a:p>
            <a:pPr>
              <a:lnSpc>
                <a:spcPts val="2500"/>
              </a:lnSpc>
            </a:pPr>
            <a:r>
              <a:rPr lang="ja-JP" altLang="en-US" dirty="0"/>
              <a:t>　　　⇒応じない場合、特措法第</a:t>
            </a:r>
            <a:r>
              <a:rPr lang="en-US" altLang="ja-JP" dirty="0"/>
              <a:t>45</a:t>
            </a:r>
            <a:r>
              <a:rPr lang="ja-JP" altLang="en-US" dirty="0"/>
              <a:t>条第</a:t>
            </a:r>
            <a:r>
              <a:rPr lang="en-US" altLang="ja-JP" dirty="0"/>
              <a:t>2</a:t>
            </a:r>
            <a:r>
              <a:rPr lang="ja-JP" altLang="en-US" dirty="0"/>
              <a:t>項・第</a:t>
            </a:r>
            <a:r>
              <a:rPr lang="en-US" altLang="ja-JP" dirty="0"/>
              <a:t>3</a:t>
            </a:r>
            <a:r>
              <a:rPr lang="ja-JP" altLang="en-US" dirty="0"/>
              <a:t>項による個別の要請・指示も検討（施設名を公表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endParaRPr lang="en-US" altLang="ja-JP" b="1" dirty="0" smtClean="0"/>
          </a:p>
          <a:p>
            <a:r>
              <a:rPr lang="ja-JP" altLang="en-US" b="1" dirty="0" smtClean="0"/>
              <a:t>（</a:t>
            </a:r>
            <a:r>
              <a:rPr lang="ja-JP" altLang="en-US" b="1" dirty="0"/>
              <a:t>２</a:t>
            </a:r>
            <a:r>
              <a:rPr lang="ja-JP" altLang="en-US" b="1" dirty="0" smtClean="0"/>
              <a:t>）</a:t>
            </a:r>
            <a:r>
              <a:rPr lang="ja-JP" altLang="en-US" b="1" dirty="0"/>
              <a:t>特措法によらない協力依頼を行う施設（床面積の合計が</a:t>
            </a:r>
            <a:r>
              <a:rPr lang="en-US" altLang="ja-JP" b="1" u="sng" dirty="0"/>
              <a:t>1,000㎡</a:t>
            </a:r>
            <a:r>
              <a:rPr lang="ja-JP" altLang="en-US" b="1" u="sng" dirty="0"/>
              <a:t>以下</a:t>
            </a:r>
            <a:r>
              <a:rPr lang="ja-JP" altLang="en-US" b="1" dirty="0"/>
              <a:t>の下記の施設）</a:t>
            </a:r>
          </a:p>
          <a:p>
            <a:pPr>
              <a:lnSpc>
                <a:spcPts val="2500"/>
              </a:lnSpc>
            </a:pPr>
            <a:r>
              <a:rPr lang="ja-JP" altLang="en-US" dirty="0"/>
              <a:t>　　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大学</a:t>
            </a:r>
            <a:r>
              <a:rPr lang="ja-JP" altLang="en-US" b="1" dirty="0"/>
              <a:t>・学習塾等、博物館等、ホテル又は旅館、商業</a:t>
            </a:r>
            <a:r>
              <a:rPr lang="ja-JP" altLang="en-US" b="1" dirty="0" smtClean="0"/>
              <a:t>施設</a:t>
            </a:r>
            <a:r>
              <a:rPr lang="en-US" altLang="ja-JP" b="1" dirty="0" smtClean="0"/>
              <a:t>】</a:t>
            </a:r>
            <a:r>
              <a:rPr lang="ja-JP" altLang="en-US" b="1" dirty="0"/>
              <a:t>　</a:t>
            </a:r>
            <a:r>
              <a:rPr lang="ja-JP" altLang="en-US" dirty="0"/>
              <a:t>　　</a:t>
            </a:r>
            <a:endParaRPr lang="en-US" altLang="ja-JP" dirty="0"/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</a:t>
            </a:r>
            <a:r>
              <a:rPr lang="ja-JP" altLang="en-US" dirty="0"/>
              <a:t>　⇒特措法によらず</a:t>
            </a:r>
            <a:r>
              <a:rPr lang="ja-JP" altLang="en-US" dirty="0" smtClean="0"/>
              <a:t>、</a:t>
            </a:r>
            <a:r>
              <a:rPr lang="ja-JP" altLang="en-US" b="1" u="sng" dirty="0" smtClean="0"/>
              <a:t>施設</a:t>
            </a:r>
            <a:r>
              <a:rPr lang="ja-JP" altLang="en-US" b="1" u="sng" dirty="0"/>
              <a:t>の使用制限等の協力を</a:t>
            </a:r>
            <a:r>
              <a:rPr lang="ja-JP" altLang="en-US" b="1" u="sng" dirty="0" smtClean="0"/>
              <a:t>依頼</a:t>
            </a:r>
            <a:endParaRPr lang="en-US" altLang="ja-JP" b="1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246" y="140715"/>
            <a:ext cx="526132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　　施設の使用制限の</a:t>
            </a:r>
            <a:r>
              <a:rPr lang="ja-JP" altLang="en-US" sz="2400" b="1" dirty="0" smtClean="0"/>
              <a:t>要請等</a:t>
            </a:r>
            <a:r>
              <a:rPr lang="ja-JP" altLang="en-US" sz="2400" b="1" dirty="0"/>
              <a:t>　　　</a:t>
            </a:r>
            <a:endParaRPr kumimoji="1" lang="ja-JP" altLang="en-US" sz="2400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399245" y="712701"/>
            <a:ext cx="4801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①期間　</a:t>
            </a:r>
            <a:r>
              <a:rPr lang="ja-JP" altLang="en-US" sz="2000" b="1" u="sng" dirty="0" smtClean="0"/>
              <a:t>令和２年４月１４日～５月６日</a:t>
            </a:r>
            <a:endParaRPr lang="en-US" altLang="ja-JP" sz="2000" b="1" u="sng" dirty="0"/>
          </a:p>
        </p:txBody>
      </p:sp>
      <p:sp>
        <p:nvSpPr>
          <p:cNvPr id="7" name="正方形/長方形 6"/>
          <p:cNvSpPr/>
          <p:nvPr/>
        </p:nvSpPr>
        <p:spPr>
          <a:xfrm>
            <a:off x="399245" y="122313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/>
              <a:t>②実施内容</a:t>
            </a:r>
            <a:endParaRPr lang="en-US" altLang="ja-JP" sz="2000" b="1" dirty="0"/>
          </a:p>
        </p:txBody>
      </p:sp>
    </p:spTree>
    <p:extLst>
      <p:ext uri="{BB962C8B-B14F-4D97-AF65-F5344CB8AC3E}">
        <p14:creationId xmlns:p14="http://schemas.microsoft.com/office/powerpoint/2010/main" val="318203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140715"/>
            <a:ext cx="299709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　</a:t>
            </a:r>
            <a:r>
              <a:rPr lang="ja-JP" altLang="en-US" sz="2400" b="1" smtClean="0"/>
              <a:t>　</a:t>
            </a:r>
            <a:r>
              <a:rPr lang="ja-JP" altLang="en-US" sz="2400" b="1"/>
              <a:t> </a:t>
            </a:r>
            <a:r>
              <a:rPr lang="ja-JP" altLang="en-US" sz="2400" b="1" smtClean="0"/>
              <a:t> 実施内容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5" y="1023358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（１）社会生活を維持する上で必要な施設</a:t>
            </a:r>
            <a:r>
              <a:rPr lang="ja-JP" altLang="en-US" b="1" dirty="0"/>
              <a:t>　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674306" y="1397103"/>
          <a:ext cx="11211772" cy="344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1772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</a:tblGrid>
              <a:tr h="3269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医療施設　　　　　　　　病院、診療所、薬局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2844"/>
                  </a:ext>
                </a:extLst>
              </a:tr>
              <a:tr h="50531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生活必需物資販売施設　　卸売市場、食料品売場、百貨店・ホームセンター、スーパーマーケット等における生活必需物資売場、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　　　　　　　　コンビニエンスストア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40317"/>
                  </a:ext>
                </a:extLst>
              </a:tr>
              <a:tr h="71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食事提供施設　　　　　　飲食店（居酒屋を含む。）、料理店、</a:t>
                      </a:r>
                      <a:r>
                        <a:rPr kumimoji="1" lang="ja-JP" altLang="en-US" sz="1400" u="none" dirty="0" smtClean="0"/>
                        <a:t>喫茶店　等（宅配・テークアウトサービスを含む。）</a:t>
                      </a:r>
                      <a:endParaRPr kumimoji="1" lang="en-US" altLang="ja-JP" sz="1400" u="non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　　　　　　　　　　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営業時間については、午前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時～午後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時の間の営業を要請し、</a:t>
                      </a:r>
                      <a:endParaRPr kumimoji="1" lang="en-US" altLang="ja-JP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　　　　　　　　　　　　　酒類の提供は午後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時までとすることを要請。（宅配・テークアウトサービスは除く。）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469798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住宅、宿泊施設　　　　　ホテル又は旅館、共同住宅、寄宿舎又は下宿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016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交通機関等　　　　　　　バス、タクシー、レンタカー、鉄道、船舶、航空機、物流サービス（宅配等）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89635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工場等　　　　　　　　　工場、作業場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53046"/>
                  </a:ext>
                </a:extLst>
              </a:tr>
              <a:tr h="3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金融機関・官公署等　　　銀行、証券取引所、証券会社、保険、官公署、事務所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52755"/>
                  </a:ext>
                </a:extLst>
              </a:tr>
              <a:tr h="2972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その他　　　　　　　　　メディア、葬儀場、銭湯、質屋、獣医、理美容、ランドリー、ごみ処理関係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162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99245" y="5082281"/>
            <a:ext cx="324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（２）社会福祉施設等</a:t>
            </a:r>
            <a:r>
              <a:rPr lang="ja-JP" altLang="en-US" dirty="0"/>
              <a:t>　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7761" y="695274"/>
            <a:ext cx="1102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　</a:t>
            </a:r>
            <a:r>
              <a:rPr lang="ja-JP" altLang="en-US" b="1" u="sng" dirty="0"/>
              <a:t>基本的に休止を要請しない施設</a:t>
            </a:r>
            <a:r>
              <a:rPr lang="ja-JP" altLang="en-US" b="1" dirty="0"/>
              <a:t>　　</a:t>
            </a:r>
            <a:r>
              <a:rPr lang="en-US" altLang="ja-JP" sz="1600" b="1" dirty="0" smtClean="0"/>
              <a:t>※</a:t>
            </a:r>
            <a:r>
              <a:rPr lang="ja-JP" altLang="en-US" sz="1600" b="1" dirty="0"/>
              <a:t>適切な感染防止対策の協力を要請（特措法第</a:t>
            </a:r>
            <a:r>
              <a:rPr lang="en-US" altLang="ja-JP" sz="1600" b="1" dirty="0"/>
              <a:t>24</a:t>
            </a:r>
            <a:r>
              <a:rPr lang="ja-JP" altLang="en-US" sz="1600" b="1" dirty="0"/>
              <a:t>条第</a:t>
            </a:r>
            <a:r>
              <a:rPr lang="en-US" altLang="ja-JP" sz="1600" b="1" dirty="0"/>
              <a:t>9</a:t>
            </a:r>
            <a:r>
              <a:rPr lang="ja-JP" altLang="en-US" sz="1600" b="1" dirty="0"/>
              <a:t>項）</a:t>
            </a:r>
            <a:r>
              <a:rPr lang="ja-JP" altLang="en-US" b="1" dirty="0"/>
              <a:t>　</a:t>
            </a:r>
          </a:p>
          <a:p>
            <a:r>
              <a:rPr kumimoji="1" lang="ja-JP" altLang="en-US" b="1" u="sng" dirty="0" smtClean="0"/>
              <a:t>　　</a:t>
            </a:r>
            <a:r>
              <a:rPr kumimoji="1" lang="ja-JP" altLang="en-US" b="1" dirty="0" smtClean="0"/>
              <a:t>　</a:t>
            </a:r>
            <a:r>
              <a:rPr lang="ja-JP" altLang="en-US" b="1" dirty="0" smtClean="0"/>
              <a:t>　</a:t>
            </a:r>
            <a:endParaRPr kumimoji="1" lang="ja-JP" altLang="en-US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09223"/>
              </p:ext>
            </p:extLst>
          </p:nvPr>
        </p:nvGraphicFramePr>
        <p:xfrm>
          <a:off x="674306" y="5437099"/>
          <a:ext cx="1121177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51">
                  <a:extLst>
                    <a:ext uri="{9D8B030D-6E8A-4147-A177-3AD203B41FA5}">
                      <a16:colId xmlns:a16="http://schemas.microsoft.com/office/drawing/2014/main" val="3881408904"/>
                    </a:ext>
                  </a:extLst>
                </a:gridCol>
                <a:gridCol w="9389621">
                  <a:extLst>
                    <a:ext uri="{9D8B030D-6E8A-4147-A177-3AD203B41FA5}">
                      <a16:colId xmlns:a16="http://schemas.microsoft.com/office/drawing/2014/main" val="2462786939"/>
                    </a:ext>
                  </a:extLst>
                </a:gridCol>
              </a:tblGrid>
              <a:tr h="29907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30565"/>
                  </a:ext>
                </a:extLst>
              </a:tr>
              <a:tr h="33079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社会福祉施設等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保育所、放課後児童クラブ（学童保育）、介護老人保健施設その他これらに類する福祉サービス又は保健医療サービスを提供する施設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20658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7428" y="6320888"/>
            <a:ext cx="976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⇒通所又は短期間の入所の</a:t>
            </a:r>
            <a:r>
              <a:rPr lang="ja-JP" altLang="en-US" sz="1400" dirty="0" smtClean="0"/>
              <a:t>利用者については、家庭での対応が可能な場合には、可能な限り、</a:t>
            </a:r>
            <a:r>
              <a:rPr kumimoji="1" lang="ja-JP" altLang="en-US" sz="1400" dirty="0" smtClean="0"/>
              <a:t>利用の自粛を</a:t>
            </a:r>
            <a:r>
              <a:rPr lang="ja-JP" altLang="en-US" sz="1400" dirty="0" smtClean="0"/>
              <a:t>要請</a:t>
            </a:r>
            <a:endParaRPr lang="en-US" altLang="ja-JP" sz="1400" dirty="0" smtClean="0"/>
          </a:p>
          <a:p>
            <a:r>
              <a:rPr lang="ja-JP" altLang="en-US" sz="1400" dirty="0" smtClean="0"/>
              <a:t>　（</a:t>
            </a:r>
            <a:r>
              <a:rPr lang="ja-JP" altLang="en-US" sz="1400" dirty="0"/>
              <a:t>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674306" y="4846353"/>
            <a:ext cx="1219528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00" dirty="0" smtClean="0"/>
              <a:t>※</a:t>
            </a:r>
            <a:r>
              <a:rPr lang="ja-JP" altLang="en-US" sz="1300" dirty="0" smtClean="0"/>
              <a:t>「</a:t>
            </a:r>
            <a:r>
              <a:rPr lang="ja-JP" altLang="en-US" sz="1300" dirty="0"/>
              <a:t>社会生活を維持する上で必要な施設」については</a:t>
            </a:r>
            <a:r>
              <a:rPr lang="ja-JP" altLang="en-US" sz="1300" dirty="0" smtClean="0"/>
              <a:t>、「</a:t>
            </a:r>
            <a:r>
              <a:rPr lang="ja-JP" altLang="en-US" sz="1300" dirty="0"/>
              <a:t>新型</a:t>
            </a:r>
            <a:r>
              <a:rPr lang="ja-JP" altLang="en-US" sz="1300" dirty="0" smtClean="0"/>
              <a:t>コロナウイルス感染症の基本的</a:t>
            </a:r>
            <a:r>
              <a:rPr lang="ja-JP" altLang="en-US" sz="1300" dirty="0"/>
              <a:t>対処方針」（令和２年４月７日改正）を踏まえた</a:t>
            </a:r>
            <a:r>
              <a:rPr lang="ja-JP" altLang="en-US" sz="1300" dirty="0" smtClean="0"/>
              <a:t>整理</a:t>
            </a:r>
            <a:endParaRPr lang="en-US" altLang="ja-JP" sz="1300" dirty="0" smtClean="0"/>
          </a:p>
        </p:txBody>
      </p:sp>
    </p:spTree>
    <p:extLst>
      <p:ext uri="{BB962C8B-B14F-4D97-AF65-F5344CB8AC3E}">
        <p14:creationId xmlns:p14="http://schemas.microsoft.com/office/powerpoint/2010/main" val="383735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60609" y="207358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２　</a:t>
            </a:r>
            <a:r>
              <a:rPr kumimoji="1" lang="ja-JP" altLang="en-US" b="1" u="sng" dirty="0" smtClean="0"/>
              <a:t>基本的に休止を要請する施設</a:t>
            </a:r>
            <a:r>
              <a:rPr lang="ja-JP" altLang="en-US" dirty="0"/>
              <a:t>　</a:t>
            </a:r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99093"/>
              </p:ext>
            </p:extLst>
          </p:nvPr>
        </p:nvGraphicFramePr>
        <p:xfrm>
          <a:off x="360609" y="1046003"/>
          <a:ext cx="11629624" cy="5499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5126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79422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①遊興施設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キャバレー、ナイトクラブ、ダンスホール、バー、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ヌードスタジオ、のぞき劇場、ストリップ劇場、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個室ビデオ店、ネットカフェ、漫画喫茶、カラオケボックス、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射的場、勝馬投票券発売所、場外車券売場、ライブハウス　等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施設の使用制限等の要請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（特措法第</a:t>
                      </a:r>
                      <a:r>
                        <a:rPr kumimoji="1" lang="en-US" altLang="ja-JP" sz="1400" b="1" dirty="0" smtClean="0"/>
                        <a:t>24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9</a:t>
                      </a:r>
                      <a:r>
                        <a:rPr kumimoji="1" lang="ja-JP" altLang="en-US" sz="1400" b="1" dirty="0" smtClean="0"/>
                        <a:t>項）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⇒応じない場合、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特措法第</a:t>
                      </a:r>
                      <a:r>
                        <a:rPr kumimoji="1" lang="en-US" altLang="ja-JP" sz="1400" b="1" dirty="0" smtClean="0"/>
                        <a:t>45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2</a:t>
                      </a:r>
                      <a:r>
                        <a:rPr kumimoji="1" lang="ja-JP" altLang="en-US" sz="1400" b="1" dirty="0" smtClean="0"/>
                        <a:t>項・第</a:t>
                      </a:r>
                      <a:r>
                        <a:rPr kumimoji="1" lang="en-US" altLang="ja-JP" sz="1400" b="1" dirty="0" smtClean="0"/>
                        <a:t>3</a:t>
                      </a:r>
                      <a:r>
                        <a:rPr kumimoji="1" lang="ja-JP" altLang="en-US" sz="1400" b="1" dirty="0" smtClean="0"/>
                        <a:t>項による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　個別の要請・指示</a:t>
                      </a:r>
                      <a:r>
                        <a:rPr kumimoji="1" lang="ja-JP" altLang="en-US" sz="1400" dirty="0" smtClean="0"/>
                        <a:t>も検討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（施設名を公表）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8977"/>
                  </a:ext>
                </a:extLst>
              </a:tr>
              <a:tr h="46603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②劇場等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劇場、観覧場、映画館、演芸場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53047"/>
                  </a:ext>
                </a:extLst>
              </a:tr>
              <a:tr h="9087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③集会・展示施設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集会場、公会堂、展示場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62399"/>
                  </a:ext>
                </a:extLst>
              </a:tr>
              <a:tr h="9087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④運動施設、遊技施設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体育館、水泳場、ボウリング場、スポーツクラブなどの運動施設、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マージャン店、パチンコ店、ゲームセンターなどの遊技場　等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24011"/>
                  </a:ext>
                </a:extLst>
              </a:tr>
              <a:tr h="9087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⑤文教施設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学校（大学等を除く。）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79622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604101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</a:t>
            </a:r>
            <a:r>
              <a:rPr lang="ja-JP" altLang="en-US" b="1" dirty="0" smtClean="0"/>
              <a:t>）</a:t>
            </a:r>
            <a:r>
              <a:rPr lang="en-US" altLang="ja-JP" b="1" dirty="0" smtClean="0"/>
              <a:t>-</a:t>
            </a:r>
            <a:r>
              <a:rPr lang="ja-JP" altLang="en-US" b="1" dirty="0" smtClean="0"/>
              <a:t>１　特措法</a:t>
            </a:r>
            <a:r>
              <a:rPr lang="ja-JP" altLang="en-US" b="1" dirty="0"/>
              <a:t>に</a:t>
            </a:r>
            <a:r>
              <a:rPr lang="ja-JP" altLang="en-US" b="1" dirty="0" smtClean="0"/>
              <a:t>よる要請を</a:t>
            </a:r>
            <a:r>
              <a:rPr lang="ja-JP" altLang="en-US" b="1" dirty="0"/>
              <a:t>行う</a:t>
            </a:r>
            <a:r>
              <a:rPr lang="ja-JP" altLang="en-US" b="1" dirty="0" smtClean="0"/>
              <a:t>施設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42669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60609" y="1204042"/>
          <a:ext cx="11629624" cy="511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6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59072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①大学・学習塾等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大学、専修学校、各種学校などの教育施設、自動車教習所、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学習塾　等　　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施設の使用制限等の要請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（特措法第</a:t>
                      </a:r>
                      <a:r>
                        <a:rPr kumimoji="1" lang="en-US" altLang="ja-JP" sz="1400" b="1" dirty="0" smtClean="0"/>
                        <a:t>24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9</a:t>
                      </a:r>
                      <a:r>
                        <a:rPr kumimoji="1" lang="ja-JP" altLang="en-US" sz="1400" b="1" dirty="0" smtClean="0"/>
                        <a:t>項）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⇒応じない場合、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特措法第</a:t>
                      </a:r>
                      <a:r>
                        <a:rPr kumimoji="1" lang="en-US" altLang="ja-JP" sz="1400" b="1" dirty="0" smtClean="0"/>
                        <a:t>45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2</a:t>
                      </a:r>
                      <a:r>
                        <a:rPr kumimoji="1" lang="ja-JP" altLang="en-US" sz="1400" b="1" dirty="0" smtClean="0"/>
                        <a:t>項・第</a:t>
                      </a:r>
                      <a:r>
                        <a:rPr kumimoji="1" lang="en-US" altLang="ja-JP" sz="1400" b="1" dirty="0" smtClean="0"/>
                        <a:t>3</a:t>
                      </a:r>
                      <a:r>
                        <a:rPr kumimoji="1" lang="ja-JP" altLang="en-US" sz="1400" b="1" dirty="0" smtClean="0"/>
                        <a:t>項による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　個別の要請・指示</a:t>
                      </a:r>
                      <a:r>
                        <a:rPr kumimoji="1" lang="ja-JP" altLang="en-US" sz="1400" dirty="0" smtClean="0"/>
                        <a:t>も検討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（施設名を公表）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63956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②博物館等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博物館、美術館、図書館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1262738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 smtClean="0"/>
                        <a:t>③ホテル又は旅館</a:t>
                      </a: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ホテル又は旅館（集会の用に供する部分に限る。）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262738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④商業施設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生活必需物資の小売関係等以外の店舗、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生活必需サービス以外のサービス業を営む店舗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5863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662157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</a:t>
            </a:r>
            <a:r>
              <a:rPr kumimoji="1" lang="ja-JP" altLang="en-US" b="1" dirty="0" err="1" smtClean="0"/>
              <a:t>ｰ</a:t>
            </a:r>
            <a:r>
              <a:rPr lang="ja-JP" altLang="en-US" b="1" dirty="0"/>
              <a:t>２　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</a:t>
            </a:r>
            <a:r>
              <a:rPr lang="ja-JP" altLang="en-US" b="1" dirty="0" smtClean="0"/>
              <a:t>よる要請を</a:t>
            </a:r>
            <a:r>
              <a:rPr lang="ja-JP" altLang="en-US" b="1" dirty="0"/>
              <a:t>行う</a:t>
            </a:r>
            <a:r>
              <a:rPr lang="ja-JP" altLang="en-US" b="1" dirty="0" smtClean="0"/>
              <a:t>施設（床面積</a:t>
            </a:r>
            <a:r>
              <a:rPr lang="ja-JP" altLang="en-US" b="1" dirty="0"/>
              <a:t>の合計が</a:t>
            </a:r>
            <a:r>
              <a:rPr lang="en-US" altLang="ja-JP" b="1" dirty="0"/>
              <a:t>1,000</a:t>
            </a:r>
            <a:r>
              <a:rPr lang="en-US" altLang="ja-JP" b="1" dirty="0" smtClean="0"/>
              <a:t>㎡</a:t>
            </a:r>
            <a:r>
              <a:rPr lang="ja-JP" altLang="en-US" b="1" dirty="0" smtClean="0"/>
              <a:t>を超える下記の施設）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86662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60609" y="1316921"/>
          <a:ext cx="11629624" cy="51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111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37185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①大学・学習塾等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大学、専修学校、各種学校などの教育施設、自動車教習所、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学習塾　等　　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但し、床面積の合計が</a:t>
                      </a:r>
                      <a:r>
                        <a:rPr kumimoji="1" lang="en-US" altLang="ja-JP" sz="1400" dirty="0" smtClean="0"/>
                        <a:t>100㎡</a:t>
                      </a:r>
                      <a:r>
                        <a:rPr kumimoji="1" lang="ja-JP" altLang="en-US" sz="1400" dirty="0" smtClean="0"/>
                        <a:t>以下においては、適切な感染防止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　対策を施した上での営業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特措法によらず、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施設の使用制限等の協力を依頼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⇒床面積の合計が</a:t>
                      </a:r>
                      <a:r>
                        <a:rPr kumimoji="1" lang="en-US" altLang="ja-JP" sz="1400" b="1" dirty="0" smtClean="0"/>
                        <a:t>1,000㎡</a:t>
                      </a:r>
                      <a:r>
                        <a:rPr kumimoji="1" lang="ja-JP" altLang="en-US" sz="1400" b="1" dirty="0" smtClean="0"/>
                        <a:t>超の施設に対する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施設の使用停止要請（休業要請）の趣旨に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基づき、適切な対応について協力を依頼</a:t>
                      </a:r>
                      <a:endParaRPr kumimoji="1" lang="en-US" altLang="ja-JP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55157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②博物館等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博物館、美術館、図書館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1089001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 smtClean="0"/>
                        <a:t>③ホテル又は旅館</a:t>
                      </a: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ホテル又は旅館（集会の用に供する部分に限る。）</a:t>
                      </a:r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53571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④商業施設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生活必需物資の小売関係等以外の店舗、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生活必需サービス以外のサービス業を営む店舗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但し、床面積の合計が</a:t>
                      </a:r>
                      <a:r>
                        <a:rPr kumimoji="1" lang="en-US" altLang="ja-JP" sz="1400" dirty="0" smtClean="0"/>
                        <a:t>100㎡</a:t>
                      </a:r>
                      <a:r>
                        <a:rPr kumimoji="1" lang="ja-JP" altLang="en-US" sz="1400" dirty="0" smtClean="0"/>
                        <a:t>以下においては、適切な感染防止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　対策を施した上での営業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711516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834710"/>
            <a:ext cx="1086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によらない協力依頼を行う</a:t>
            </a:r>
            <a:r>
              <a:rPr lang="ja-JP" altLang="en-US" b="1" dirty="0" smtClean="0"/>
              <a:t>施設（床面積</a:t>
            </a:r>
            <a:r>
              <a:rPr lang="ja-JP" altLang="en-US" b="1" dirty="0"/>
              <a:t>の合計が</a:t>
            </a:r>
            <a:r>
              <a:rPr lang="en-US" altLang="ja-JP" b="1" dirty="0"/>
              <a:t>1,000㎡</a:t>
            </a:r>
            <a:r>
              <a:rPr lang="ja-JP" altLang="en-US" b="1" dirty="0"/>
              <a:t>以下の下記の</a:t>
            </a:r>
            <a:r>
              <a:rPr lang="ja-JP" altLang="en-US" b="1" dirty="0" smtClean="0"/>
              <a:t>施設）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8857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4914" y="266669"/>
            <a:ext cx="9542172" cy="562153"/>
          </a:xfrm>
        </p:spPr>
        <p:txBody>
          <a:bodyPr>
            <a:norm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防止策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」に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ついての取組例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324914" y="1008529"/>
          <a:ext cx="9542172" cy="52824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71889">
                  <a:extLst>
                    <a:ext uri="{9D8B030D-6E8A-4147-A177-3AD203B41FA5}">
                      <a16:colId xmlns:a16="http://schemas.microsoft.com/office/drawing/2014/main" val="3436367502"/>
                    </a:ext>
                  </a:extLst>
                </a:gridCol>
                <a:gridCol w="7470283">
                  <a:extLst>
                    <a:ext uri="{9D8B030D-6E8A-4147-A177-3AD203B41FA5}">
                      <a16:colId xmlns:a16="http://schemas.microsoft.com/office/drawing/2014/main" val="3074433051"/>
                    </a:ext>
                  </a:extLst>
                </a:gridCol>
              </a:tblGrid>
              <a:tr h="3361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　的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具体的な取組例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94225"/>
                  </a:ext>
                </a:extLst>
              </a:tr>
              <a:tr h="3293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発熱者等の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施設への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度以上や体調不良の従業員の出勤を停止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8117818"/>
                  </a:ext>
                </a:extLst>
              </a:tr>
              <a:tr h="3788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度以上や体調不良の来場者の入場を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制限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372345"/>
                  </a:ext>
                </a:extLst>
              </a:tr>
              <a:tr h="3682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３つの「密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密閉・密集・密接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入場制限、行列を作らないための工夫や列間隔の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570891"/>
                  </a:ext>
                </a:extLst>
              </a:tr>
              <a:tr h="450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・換気を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行う（可能であれば２つの方向の窓を同時に開ける）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8961824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・密集する会議の中止（対面による会議を避け、電話会議やビデオ会議を利用）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458331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・執務室の配置変更（座席間隔や同時利用の制限）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138879"/>
                  </a:ext>
                </a:extLst>
              </a:tr>
              <a:tr h="4241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飛沫感染、接触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従業員（出入り業者を含む）の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マスク着用、手指の消毒、咳エチケット、手洗いの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08615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・来場者の入店時等における手指の消毒、咳エチケット、手洗いの励行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211467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・店舗・事務所内の定期的な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消毒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200011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・窓口業務等における工夫（仕切り等の設置）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432791"/>
                  </a:ext>
                </a:extLst>
              </a:tr>
              <a:tr h="36352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稼働時に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おける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・ラッシュ対策（時差出勤、自家用車・自動車・徒歩等による出勤の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9470146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・従業員数の出勤数の制限（テレワーク等による在宅勤務の実施等）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883624"/>
                  </a:ext>
                </a:extLst>
              </a:tr>
              <a:tr h="3056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出張の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中止（電話会議やビデオ会議などを活用）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298570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444766" y="180304"/>
            <a:ext cx="13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221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804</Words>
  <PresentationFormat>ワイド画面</PresentationFormat>
  <Paragraphs>139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「適切な感染防止策」についての取組例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2020-04-13T01:48:00Z</cp:lastPrinted>
  <dcterms:created xsi:type="dcterms:W3CDTF">2020-04-06T02:06:27Z</dcterms:created>
  <dcterms:modified xsi:type="dcterms:W3CDTF">2020-04-14T07:55:12Z</dcterms:modified>
</cp:coreProperties>
</file>